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360" r:id="rId2"/>
    <p:sldId id="422" r:id="rId3"/>
    <p:sldId id="490" r:id="rId4"/>
    <p:sldId id="508" r:id="rId5"/>
    <p:sldId id="511" r:id="rId6"/>
    <p:sldId id="494" r:id="rId7"/>
    <p:sldId id="509" r:id="rId8"/>
    <p:sldId id="507" r:id="rId9"/>
    <p:sldId id="498" r:id="rId10"/>
    <p:sldId id="492" r:id="rId11"/>
    <p:sldId id="512" r:id="rId12"/>
    <p:sldId id="510" r:id="rId13"/>
    <p:sldId id="493" r:id="rId14"/>
    <p:sldId id="497" r:id="rId15"/>
    <p:sldId id="488" r:id="rId16"/>
    <p:sldId id="506" r:id="rId17"/>
  </p:sldIdLst>
  <p:sldSz cx="9144000" cy="6858000" type="screen4x3"/>
  <p:notesSz cx="6794500" cy="9931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Frutiger 45 Light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Frutiger 45 Light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Frutiger 45 Light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Frutiger 45 Light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Frutiger 45 Light" charset="0"/>
        <a:ea typeface="ＭＳ Ｐゴシック" charset="0"/>
        <a:cs typeface="+mn-cs"/>
      </a:defRPr>
    </a:lvl5pPr>
    <a:lvl6pPr marL="2286000" algn="l" defTabSz="457200" rtl="0" eaLnBrk="1" latinLnBrk="0" hangingPunct="1">
      <a:defRPr b="1" i="1" kern="1200">
        <a:solidFill>
          <a:schemeClr val="tx1"/>
        </a:solidFill>
        <a:latin typeface="Frutiger 45 Light" charset="0"/>
        <a:ea typeface="ＭＳ Ｐゴシック" charset="0"/>
        <a:cs typeface="+mn-cs"/>
      </a:defRPr>
    </a:lvl6pPr>
    <a:lvl7pPr marL="2743200" algn="l" defTabSz="457200" rtl="0" eaLnBrk="1" latinLnBrk="0" hangingPunct="1">
      <a:defRPr b="1" i="1" kern="1200">
        <a:solidFill>
          <a:schemeClr val="tx1"/>
        </a:solidFill>
        <a:latin typeface="Frutiger 45 Light" charset="0"/>
        <a:ea typeface="ＭＳ Ｐゴシック" charset="0"/>
        <a:cs typeface="+mn-cs"/>
      </a:defRPr>
    </a:lvl7pPr>
    <a:lvl8pPr marL="3200400" algn="l" defTabSz="457200" rtl="0" eaLnBrk="1" latinLnBrk="0" hangingPunct="1">
      <a:defRPr b="1" i="1" kern="1200">
        <a:solidFill>
          <a:schemeClr val="tx1"/>
        </a:solidFill>
        <a:latin typeface="Frutiger 45 Light" charset="0"/>
        <a:ea typeface="ＭＳ Ｐゴシック" charset="0"/>
        <a:cs typeface="+mn-cs"/>
      </a:defRPr>
    </a:lvl8pPr>
    <a:lvl9pPr marL="3657600" algn="l" defTabSz="457200" rtl="0" eaLnBrk="1" latinLnBrk="0" hangingPunct="1">
      <a:defRPr b="1" i="1" kern="1200">
        <a:solidFill>
          <a:schemeClr val="tx1"/>
        </a:solidFill>
        <a:latin typeface="Frutiger 45 Light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66"/>
    <a:srgbClr val="B2B2B2"/>
    <a:srgbClr val="000099"/>
    <a:srgbClr val="4355FB"/>
    <a:srgbClr val="008000"/>
    <a:srgbClr val="DDDDDD"/>
    <a:srgbClr val="F8F8F8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97" autoAdjust="0"/>
    <p:restoredTop sz="94629" autoAdjust="0"/>
  </p:normalViewPr>
  <p:slideViewPr>
    <p:cSldViewPr>
      <p:cViewPr>
        <p:scale>
          <a:sx n="75" d="100"/>
          <a:sy n="75" d="100"/>
        </p:scale>
        <p:origin x="1424" y="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512" y="-112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88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88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8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88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</a:defRPr>
            </a:lvl1pPr>
          </a:lstStyle>
          <a:p>
            <a:fld id="{97BDF4C4-0B0D-9146-A914-8CC4BB423C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17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C54EEF-3946-8948-93B4-DA91CCF3D252}" type="slidenum">
              <a:rPr lang="en-US"/>
              <a:pPr/>
              <a:t>1</a:t>
            </a:fld>
            <a:endParaRPr lang="en-US"/>
          </a:p>
        </p:txBody>
      </p:sp>
      <p:sp>
        <p:nvSpPr>
          <p:cNvPr id="566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13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532482-56AE-584C-B0A5-86830C23302F}" type="slidenum">
              <a:rPr lang="en-US"/>
              <a:pPr/>
              <a:t>14</a:t>
            </a:fld>
            <a:endParaRPr lang="en-US"/>
          </a:p>
        </p:txBody>
      </p:sp>
      <p:sp>
        <p:nvSpPr>
          <p:cNvPr id="7915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91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46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0EEF8D-9B19-1949-A9CC-AE1F3FFE62BD}" type="slidenum">
              <a:rPr lang="en-US"/>
              <a:pPr/>
              <a:t>15</a:t>
            </a:fld>
            <a:endParaRPr lang="en-US"/>
          </a:p>
        </p:txBody>
      </p:sp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51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0EEF8D-9B19-1949-A9CC-AE1F3FFE62BD}" type="slidenum">
              <a:rPr lang="en-US"/>
              <a:pPr/>
              <a:t>16</a:t>
            </a:fld>
            <a:endParaRPr lang="en-US"/>
          </a:p>
        </p:txBody>
      </p:sp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919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91AE4B-4C93-9B45-97D8-928B01B0E4E2}" type="slidenum">
              <a:rPr lang="en-US"/>
              <a:pPr/>
              <a:t>2</a:t>
            </a:fld>
            <a:endParaRPr lang="en-US"/>
          </a:p>
        </p:txBody>
      </p:sp>
      <p:sp>
        <p:nvSpPr>
          <p:cNvPr id="6195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2B8FB9-56E0-BE4C-B8D8-94097CC4D9B6}" type="slidenum">
              <a:rPr lang="en-US"/>
              <a:pPr/>
              <a:t>3</a:t>
            </a:fld>
            <a:endParaRPr lang="en-US"/>
          </a:p>
        </p:txBody>
      </p:sp>
      <p:sp>
        <p:nvSpPr>
          <p:cNvPr id="77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22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CA3E5C-7368-B34F-A045-17FE7098021C}" type="slidenum">
              <a:rPr lang="en-US"/>
              <a:pPr/>
              <a:t>6</a:t>
            </a:fld>
            <a:endParaRPr lang="en-US"/>
          </a:p>
        </p:txBody>
      </p:sp>
      <p:sp>
        <p:nvSpPr>
          <p:cNvPr id="7966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966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52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4E0D5F-996B-D742-A92F-1237FCA92F25}" type="slidenum">
              <a:rPr lang="en-US"/>
              <a:pPr/>
              <a:t>8</a:t>
            </a:fld>
            <a:endParaRPr lang="en-US"/>
          </a:p>
        </p:txBody>
      </p:sp>
      <p:sp>
        <p:nvSpPr>
          <p:cNvPr id="7936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34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4E0D5F-996B-D742-A92F-1237FCA92F25}" type="slidenum">
              <a:rPr lang="en-US"/>
              <a:pPr/>
              <a:t>9</a:t>
            </a:fld>
            <a:endParaRPr lang="en-US"/>
          </a:p>
        </p:txBody>
      </p:sp>
      <p:sp>
        <p:nvSpPr>
          <p:cNvPr id="7936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79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E146E3-59F0-034D-B62B-091EFE01D3CE}" type="slidenum">
              <a:rPr lang="en-US"/>
              <a:pPr/>
              <a:t>10</a:t>
            </a:fld>
            <a:endParaRPr lang="en-US"/>
          </a:p>
        </p:txBody>
      </p:sp>
      <p:sp>
        <p:nvSpPr>
          <p:cNvPr id="7823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434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E146E3-59F0-034D-B62B-091EFE01D3CE}" type="slidenum">
              <a:rPr lang="en-US"/>
              <a:pPr/>
              <a:t>12</a:t>
            </a:fld>
            <a:endParaRPr lang="en-US"/>
          </a:p>
        </p:txBody>
      </p:sp>
      <p:sp>
        <p:nvSpPr>
          <p:cNvPr id="7823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80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E718DD-6644-3D4C-9A1E-23008AD31E2E}" type="slidenum">
              <a:rPr lang="en-US"/>
              <a:pPr/>
              <a:t>13</a:t>
            </a:fld>
            <a:endParaRPr lang="en-US"/>
          </a:p>
        </p:txBody>
      </p:sp>
      <p:sp>
        <p:nvSpPr>
          <p:cNvPr id="7843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13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9186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37431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4800"/>
            <a:ext cx="222885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304800"/>
            <a:ext cx="653415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4159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71628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143000"/>
            <a:ext cx="42291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143000"/>
            <a:ext cx="42291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3787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76200" y="304800"/>
            <a:ext cx="71628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4229100" cy="2476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143000"/>
            <a:ext cx="4229100" cy="2476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3771900"/>
            <a:ext cx="4229100" cy="2476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2500" y="3771900"/>
            <a:ext cx="4229100" cy="2476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9969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0287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9345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1430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1430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1210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3233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67805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5753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106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548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304800"/>
            <a:ext cx="7162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143000"/>
            <a:ext cx="8610600" cy="5105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pic>
        <p:nvPicPr>
          <p:cNvPr id="1031" name="Picture 7" descr="CBS_new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76200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7" name="Text Box 93"/>
          <p:cNvSpPr txBox="1">
            <a:spLocks noChangeArrowheads="1"/>
          </p:cNvSpPr>
          <p:nvPr/>
        </p:nvSpPr>
        <p:spPr bwMode="auto">
          <a:xfrm>
            <a:off x="5181600" y="6477000"/>
            <a:ext cx="381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a-DK" i="0">
              <a:latin typeface="Garamond" charset="0"/>
            </a:endParaRPr>
          </a:p>
        </p:txBody>
      </p:sp>
      <p:sp>
        <p:nvSpPr>
          <p:cNvPr id="1123" name="Line 99"/>
          <p:cNvSpPr>
            <a:spLocks noChangeShapeType="1"/>
          </p:cNvSpPr>
          <p:nvPr/>
        </p:nvSpPr>
        <p:spPr bwMode="auto">
          <a:xfrm>
            <a:off x="228600" y="990600"/>
            <a:ext cx="8915400" cy="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5" name="Line 101"/>
          <p:cNvSpPr>
            <a:spLocks noChangeShapeType="1"/>
          </p:cNvSpPr>
          <p:nvPr/>
        </p:nvSpPr>
        <p:spPr bwMode="auto">
          <a:xfrm>
            <a:off x="152400" y="6615113"/>
            <a:ext cx="8915400" cy="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8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7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7.e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2590800"/>
            <a:ext cx="6324600" cy="1241425"/>
          </a:xfrm>
          <a:ln/>
        </p:spPr>
        <p:txBody>
          <a:bodyPr/>
          <a:lstStyle/>
          <a:p>
            <a:pPr algn="ctr"/>
            <a:r>
              <a:rPr lang="da-DK" dirty="0" err="1"/>
              <a:t>Stabilization</a:t>
            </a:r>
            <a:r>
              <a:rPr lang="da-DK" dirty="0"/>
              <a:t> matrix </a:t>
            </a:r>
            <a:r>
              <a:rPr lang="da-DK" dirty="0" err="1"/>
              <a:t>method</a:t>
            </a:r>
            <a:br>
              <a:rPr lang="da-DK" dirty="0"/>
            </a:br>
            <a:r>
              <a:rPr lang="da-DK" dirty="0"/>
              <a:t>(</a:t>
            </a:r>
            <a:r>
              <a:rPr lang="da-DK" dirty="0" err="1"/>
              <a:t>Ridge</a:t>
            </a:r>
            <a:r>
              <a:rPr lang="da-DK" dirty="0"/>
              <a:t> regression)</a:t>
            </a:r>
            <a:br>
              <a:rPr lang="da-DK" dirty="0"/>
            </a:br>
            <a:br>
              <a:rPr lang="da-DK" sz="2800" dirty="0"/>
            </a:br>
            <a:r>
              <a:rPr lang="da-DK" sz="2800" dirty="0"/>
              <a:t>Morten Nielsen</a:t>
            </a:r>
            <a:br>
              <a:rPr lang="da-DK" sz="2800" dirty="0"/>
            </a:br>
            <a:r>
              <a:rPr lang="en-US" sz="2800" dirty="0"/>
              <a:t>Department of Health Technology</a:t>
            </a:r>
            <a:r>
              <a:rPr lang="da-DK" sz="2800" dirty="0"/>
              <a:t>, DTU</a:t>
            </a:r>
            <a:endParaRPr lang="en-US" sz="28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SMM - Stabilization matrix method</a:t>
            </a:r>
            <a:br>
              <a:rPr lang="en-US" dirty="0"/>
            </a:br>
            <a:r>
              <a:rPr lang="en-US" dirty="0"/>
              <a:t>Do it yourself</a:t>
            </a:r>
          </a:p>
        </p:txBody>
      </p:sp>
      <p:graphicFrame>
        <p:nvGraphicFramePr>
          <p:cNvPr id="7813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5674"/>
              </p:ext>
            </p:extLst>
          </p:nvPr>
        </p:nvGraphicFramePr>
        <p:xfrm>
          <a:off x="251520" y="1233065"/>
          <a:ext cx="5792788" cy="514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054" name="Equation" r:id="rId4" imgW="2413000" imgH="2146300" progId="Equation.3">
                  <p:embed/>
                </p:oleObj>
              </mc:Choice>
              <mc:Fallback>
                <p:oleObj name="Equation" r:id="rId4" imgW="2413000" imgH="2146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233065"/>
                        <a:ext cx="5792788" cy="5148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1317" name="AutoShape 5"/>
          <p:cNvSpPr>
            <a:spLocks noChangeArrowheads="1"/>
          </p:cNvSpPr>
          <p:nvPr/>
        </p:nvSpPr>
        <p:spPr bwMode="auto">
          <a:xfrm>
            <a:off x="6054725" y="3125788"/>
            <a:ext cx="457200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781318" name="AutoShape 6"/>
          <p:cNvSpPr>
            <a:spLocks noChangeArrowheads="1"/>
          </p:cNvSpPr>
          <p:nvPr/>
        </p:nvSpPr>
        <p:spPr bwMode="auto">
          <a:xfrm>
            <a:off x="7996238" y="3125788"/>
            <a:ext cx="420687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781319" name="AutoShape 7"/>
          <p:cNvSpPr>
            <a:spLocks noChangeArrowheads="1"/>
          </p:cNvSpPr>
          <p:nvPr/>
        </p:nvSpPr>
        <p:spPr bwMode="auto">
          <a:xfrm>
            <a:off x="7146925" y="4494213"/>
            <a:ext cx="242888" cy="23177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81320" name="AutoShape 8"/>
          <p:cNvCxnSpPr>
            <a:cxnSpLocks noChangeShapeType="1"/>
            <a:stCxn id="781317" idx="2"/>
            <a:endCxn id="781319" idx="0"/>
          </p:cNvCxnSpPr>
          <p:nvPr/>
        </p:nvCxnSpPr>
        <p:spPr bwMode="auto">
          <a:xfrm>
            <a:off x="6283325" y="3565525"/>
            <a:ext cx="985838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1321" name="AutoShape 9"/>
          <p:cNvCxnSpPr>
            <a:cxnSpLocks noChangeShapeType="1"/>
            <a:stCxn id="781318" idx="2"/>
            <a:endCxn id="781319" idx="0"/>
          </p:cNvCxnSpPr>
          <p:nvPr/>
        </p:nvCxnSpPr>
        <p:spPr bwMode="auto">
          <a:xfrm flipH="1">
            <a:off x="7269163" y="3565525"/>
            <a:ext cx="938212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1322" name="Text Box 10"/>
          <p:cNvSpPr txBox="1">
            <a:spLocks noChangeArrowheads="1"/>
          </p:cNvSpPr>
          <p:nvPr/>
        </p:nvSpPr>
        <p:spPr bwMode="auto">
          <a:xfrm>
            <a:off x="6238875" y="3632200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1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81323" name="Text Box 11"/>
          <p:cNvSpPr txBox="1">
            <a:spLocks noChangeArrowheads="1"/>
          </p:cNvSpPr>
          <p:nvPr/>
        </p:nvSpPr>
        <p:spPr bwMode="auto">
          <a:xfrm>
            <a:off x="7331075" y="3632200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2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81324" name="Text Box 12"/>
          <p:cNvSpPr txBox="1">
            <a:spLocks noChangeArrowheads="1"/>
          </p:cNvSpPr>
          <p:nvPr/>
        </p:nvSpPr>
        <p:spPr bwMode="auto">
          <a:xfrm>
            <a:off x="6149975" y="1905000"/>
            <a:ext cx="1798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 i="0">
                <a:latin typeface="Comic Sans MS" charset="0"/>
              </a:rPr>
              <a:t>Linear function</a:t>
            </a:r>
          </a:p>
        </p:txBody>
      </p:sp>
      <p:graphicFrame>
        <p:nvGraphicFramePr>
          <p:cNvPr id="781325" name="Object 13"/>
          <p:cNvGraphicFramePr>
            <a:graphicFrameLocks noChangeAspect="1"/>
          </p:cNvGraphicFramePr>
          <p:nvPr/>
        </p:nvGraphicFramePr>
        <p:xfrm>
          <a:off x="6000750" y="2506663"/>
          <a:ext cx="24574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055" name="Equation" r:id="rId6" imgW="1117600" imgH="177800" progId="Equation.3">
                  <p:embed/>
                </p:oleObj>
              </mc:Choice>
              <mc:Fallback>
                <p:oleObj name="Equation" r:id="rId6" imgW="1117600" imgH="177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2506663"/>
                        <a:ext cx="245745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1326" name="Text Box 14"/>
          <p:cNvSpPr txBox="1">
            <a:spLocks noChangeArrowheads="1"/>
          </p:cNvSpPr>
          <p:nvPr/>
        </p:nvSpPr>
        <p:spPr bwMode="auto">
          <a:xfrm>
            <a:off x="7118350" y="46339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3347864" y="1196752"/>
            <a:ext cx="504056" cy="1080120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Frutiger 45 Light" charset="0"/>
              <a:ea typeface="ＭＳ Ｐゴシック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41931" y="2564904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charset="2"/>
                <a:cs typeface="Symbol" charset="2"/>
              </a:rPr>
              <a:t>l</a:t>
            </a:r>
            <a:r>
              <a:rPr lang="en-US" dirty="0"/>
              <a:t> per target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2987824" y="2060848"/>
            <a:ext cx="432048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391390" y="2977788"/>
            <a:ext cx="2260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i="0" dirty="0">
                <a:latin typeface="+mn-lt"/>
              </a:rPr>
              <a:t>And now you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519DCF-261B-DD47-902B-03B3DED091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063" y="3933056"/>
            <a:ext cx="6355601" cy="1405756"/>
          </a:xfrm>
          <a:prstGeom prst="rect">
            <a:avLst/>
          </a:prstGeom>
        </p:spPr>
      </p:pic>
      <p:sp>
        <p:nvSpPr>
          <p:cNvPr id="6" name="Down Arrow 5">
            <a:extLst>
              <a:ext uri="{FF2B5EF4-FFF2-40B4-BE49-F238E27FC236}">
                <a16:creationId xmlns:a16="http://schemas.microsoft.com/office/drawing/2014/main" id="{1C589DB2-69FC-8C4C-9290-55630D0A5C2E}"/>
              </a:ext>
            </a:extLst>
          </p:cNvPr>
          <p:cNvSpPr/>
          <p:nvPr/>
        </p:nvSpPr>
        <p:spPr bwMode="auto">
          <a:xfrm rot="3723287">
            <a:off x="3959777" y="4388780"/>
            <a:ext cx="506760" cy="988948"/>
          </a:xfrm>
          <a:prstGeom prst="downArrow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Frutiger 45 Light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701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SMM - Stabilization matrix method</a:t>
            </a:r>
          </a:p>
        </p:txBody>
      </p:sp>
      <p:graphicFrame>
        <p:nvGraphicFramePr>
          <p:cNvPr id="7813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7174284"/>
              </p:ext>
            </p:extLst>
          </p:nvPr>
        </p:nvGraphicFramePr>
        <p:xfrm>
          <a:off x="198438" y="1195388"/>
          <a:ext cx="5060950" cy="505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51" name="Equation" r:id="rId4" imgW="2108200" imgH="2108200" progId="Equation.3">
                  <p:embed/>
                </p:oleObj>
              </mc:Choice>
              <mc:Fallback>
                <p:oleObj name="Equation" r:id="rId4" imgW="2108200" imgH="210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8" y="1195388"/>
                        <a:ext cx="5060950" cy="505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1317" name="AutoShape 5"/>
          <p:cNvSpPr>
            <a:spLocks noChangeArrowheads="1"/>
          </p:cNvSpPr>
          <p:nvPr/>
        </p:nvSpPr>
        <p:spPr bwMode="auto">
          <a:xfrm>
            <a:off x="6054725" y="3125788"/>
            <a:ext cx="457200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781318" name="AutoShape 6"/>
          <p:cNvSpPr>
            <a:spLocks noChangeArrowheads="1"/>
          </p:cNvSpPr>
          <p:nvPr/>
        </p:nvSpPr>
        <p:spPr bwMode="auto">
          <a:xfrm>
            <a:off x="7996238" y="3125788"/>
            <a:ext cx="420687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781319" name="AutoShape 7"/>
          <p:cNvSpPr>
            <a:spLocks noChangeArrowheads="1"/>
          </p:cNvSpPr>
          <p:nvPr/>
        </p:nvSpPr>
        <p:spPr bwMode="auto">
          <a:xfrm>
            <a:off x="7146925" y="4494213"/>
            <a:ext cx="242888" cy="23177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81320" name="AutoShape 8"/>
          <p:cNvCxnSpPr>
            <a:cxnSpLocks noChangeShapeType="1"/>
            <a:stCxn id="781317" idx="2"/>
            <a:endCxn id="781319" idx="0"/>
          </p:cNvCxnSpPr>
          <p:nvPr/>
        </p:nvCxnSpPr>
        <p:spPr bwMode="auto">
          <a:xfrm>
            <a:off x="6283325" y="3565525"/>
            <a:ext cx="985838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1321" name="AutoShape 9"/>
          <p:cNvCxnSpPr>
            <a:cxnSpLocks noChangeShapeType="1"/>
            <a:stCxn id="781318" idx="2"/>
            <a:endCxn id="781319" idx="0"/>
          </p:cNvCxnSpPr>
          <p:nvPr/>
        </p:nvCxnSpPr>
        <p:spPr bwMode="auto">
          <a:xfrm flipH="1">
            <a:off x="7269163" y="3565525"/>
            <a:ext cx="938212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1322" name="Text Box 10"/>
          <p:cNvSpPr txBox="1">
            <a:spLocks noChangeArrowheads="1"/>
          </p:cNvSpPr>
          <p:nvPr/>
        </p:nvSpPr>
        <p:spPr bwMode="auto">
          <a:xfrm>
            <a:off x="6238875" y="3632200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1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81323" name="Text Box 11"/>
          <p:cNvSpPr txBox="1">
            <a:spLocks noChangeArrowheads="1"/>
          </p:cNvSpPr>
          <p:nvPr/>
        </p:nvSpPr>
        <p:spPr bwMode="auto">
          <a:xfrm>
            <a:off x="7331075" y="3632200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2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81324" name="Text Box 12"/>
          <p:cNvSpPr txBox="1">
            <a:spLocks noChangeArrowheads="1"/>
          </p:cNvSpPr>
          <p:nvPr/>
        </p:nvSpPr>
        <p:spPr bwMode="auto">
          <a:xfrm>
            <a:off x="6149975" y="1905000"/>
            <a:ext cx="1798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 i="0">
                <a:latin typeface="Comic Sans MS" charset="0"/>
              </a:rPr>
              <a:t>Linear function</a:t>
            </a:r>
          </a:p>
        </p:txBody>
      </p:sp>
      <p:graphicFrame>
        <p:nvGraphicFramePr>
          <p:cNvPr id="781325" name="Object 13"/>
          <p:cNvGraphicFramePr>
            <a:graphicFrameLocks noChangeAspect="1"/>
          </p:cNvGraphicFramePr>
          <p:nvPr/>
        </p:nvGraphicFramePr>
        <p:xfrm>
          <a:off x="6000750" y="2506663"/>
          <a:ext cx="24574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52" name="Equation" r:id="rId6" imgW="1117600" imgH="177800" progId="Equation.3">
                  <p:embed/>
                </p:oleObj>
              </mc:Choice>
              <mc:Fallback>
                <p:oleObj name="Equation" r:id="rId6" imgW="11176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2506663"/>
                        <a:ext cx="245745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1326" name="Text Box 14"/>
          <p:cNvSpPr txBox="1">
            <a:spLocks noChangeArrowheads="1"/>
          </p:cNvSpPr>
          <p:nvPr/>
        </p:nvSpPr>
        <p:spPr bwMode="auto">
          <a:xfrm>
            <a:off x="7118350" y="46339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3347864" y="1196752"/>
            <a:ext cx="504056" cy="1080120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Frutiger 45 Light" charset="0"/>
              <a:ea typeface="ＭＳ Ｐゴシック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41931" y="2564904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charset="2"/>
                <a:cs typeface="Symbol" charset="2"/>
              </a:rPr>
              <a:t>l</a:t>
            </a:r>
            <a:r>
              <a:rPr lang="en-US" dirty="0"/>
              <a:t> per target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2987824" y="2060848"/>
            <a:ext cx="432048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3305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SMM - Stabilization matrix method</a:t>
            </a:r>
          </a:p>
        </p:txBody>
      </p:sp>
      <p:graphicFrame>
        <p:nvGraphicFramePr>
          <p:cNvPr id="783363" name="Object 3"/>
          <p:cNvGraphicFramePr>
            <a:graphicFrameLocks noChangeAspect="1"/>
          </p:cNvGraphicFramePr>
          <p:nvPr/>
        </p:nvGraphicFramePr>
        <p:xfrm>
          <a:off x="669925" y="1447800"/>
          <a:ext cx="3935413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096" name="Equation" r:id="rId4" imgW="1638300" imgH="406400" progId="Equation.3">
                  <p:embed/>
                </p:oleObj>
              </mc:Choice>
              <mc:Fallback>
                <p:oleObj name="Equation" r:id="rId4" imgW="1638300" imgH="406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1447800"/>
                        <a:ext cx="3935413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3364" name="AutoShape 4"/>
          <p:cNvSpPr>
            <a:spLocks noChangeArrowheads="1"/>
          </p:cNvSpPr>
          <p:nvPr/>
        </p:nvSpPr>
        <p:spPr bwMode="auto">
          <a:xfrm>
            <a:off x="6054725" y="3125788"/>
            <a:ext cx="457200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783365" name="AutoShape 5"/>
          <p:cNvSpPr>
            <a:spLocks noChangeArrowheads="1"/>
          </p:cNvSpPr>
          <p:nvPr/>
        </p:nvSpPr>
        <p:spPr bwMode="auto">
          <a:xfrm>
            <a:off x="7996238" y="3125788"/>
            <a:ext cx="420687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783366" name="AutoShape 6"/>
          <p:cNvSpPr>
            <a:spLocks noChangeArrowheads="1"/>
          </p:cNvSpPr>
          <p:nvPr/>
        </p:nvSpPr>
        <p:spPr bwMode="auto">
          <a:xfrm>
            <a:off x="7146925" y="4494213"/>
            <a:ext cx="242888" cy="23177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83367" name="AutoShape 7"/>
          <p:cNvCxnSpPr>
            <a:cxnSpLocks noChangeShapeType="1"/>
            <a:stCxn id="783364" idx="2"/>
            <a:endCxn id="783366" idx="0"/>
          </p:cNvCxnSpPr>
          <p:nvPr/>
        </p:nvCxnSpPr>
        <p:spPr bwMode="auto">
          <a:xfrm>
            <a:off x="6283325" y="3565525"/>
            <a:ext cx="985838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68" name="AutoShape 8"/>
          <p:cNvCxnSpPr>
            <a:cxnSpLocks noChangeShapeType="1"/>
            <a:stCxn id="783365" idx="2"/>
            <a:endCxn id="783366" idx="0"/>
          </p:cNvCxnSpPr>
          <p:nvPr/>
        </p:nvCxnSpPr>
        <p:spPr bwMode="auto">
          <a:xfrm flipH="1">
            <a:off x="7269163" y="3565525"/>
            <a:ext cx="938212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3369" name="Text Box 9"/>
          <p:cNvSpPr txBox="1">
            <a:spLocks noChangeArrowheads="1"/>
          </p:cNvSpPr>
          <p:nvPr/>
        </p:nvSpPr>
        <p:spPr bwMode="auto">
          <a:xfrm>
            <a:off x="6238875" y="3632200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1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83370" name="Text Box 10"/>
          <p:cNvSpPr txBox="1">
            <a:spLocks noChangeArrowheads="1"/>
          </p:cNvSpPr>
          <p:nvPr/>
        </p:nvSpPr>
        <p:spPr bwMode="auto">
          <a:xfrm>
            <a:off x="7331075" y="3632200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2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83371" name="Text Box 11"/>
          <p:cNvSpPr txBox="1">
            <a:spLocks noChangeArrowheads="1"/>
          </p:cNvSpPr>
          <p:nvPr/>
        </p:nvSpPr>
        <p:spPr bwMode="auto">
          <a:xfrm>
            <a:off x="6149975" y="1905000"/>
            <a:ext cx="1798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 i="0">
                <a:latin typeface="Comic Sans MS" charset="0"/>
              </a:rPr>
              <a:t>Linear function</a:t>
            </a:r>
          </a:p>
        </p:txBody>
      </p:sp>
      <p:graphicFrame>
        <p:nvGraphicFramePr>
          <p:cNvPr id="783372" name="Object 12"/>
          <p:cNvGraphicFramePr>
            <a:graphicFrameLocks noChangeAspect="1"/>
          </p:cNvGraphicFramePr>
          <p:nvPr/>
        </p:nvGraphicFramePr>
        <p:xfrm>
          <a:off x="6000750" y="2506663"/>
          <a:ext cx="24574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097" name="Equation" r:id="rId6" imgW="1117600" imgH="177800" progId="Equation.3">
                  <p:embed/>
                </p:oleObj>
              </mc:Choice>
              <mc:Fallback>
                <p:oleObj name="Equation" r:id="rId6" imgW="1117600" imgH="177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2506663"/>
                        <a:ext cx="245745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3373" name="Text Box 13"/>
          <p:cNvSpPr txBox="1">
            <a:spLocks noChangeArrowheads="1"/>
          </p:cNvSpPr>
          <p:nvPr/>
        </p:nvSpPr>
        <p:spPr bwMode="auto">
          <a:xfrm>
            <a:off x="7118350" y="46339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graphicFrame>
        <p:nvGraphicFramePr>
          <p:cNvPr id="783374" name="Object 14"/>
          <p:cNvGraphicFramePr>
            <a:graphicFrameLocks noChangeAspect="1"/>
          </p:cNvGraphicFramePr>
          <p:nvPr/>
        </p:nvGraphicFramePr>
        <p:xfrm>
          <a:off x="609600" y="2590800"/>
          <a:ext cx="2297113" cy="170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098" name="Equation" r:id="rId8" imgW="889000" imgH="660400" progId="Equation.3">
                  <p:embed/>
                </p:oleObj>
              </mc:Choice>
              <mc:Fallback>
                <p:oleObj name="Equation" r:id="rId8" imgW="889000" imgH="6604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590800"/>
                        <a:ext cx="2297113" cy="170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SMM - Stabilization matrix method</a:t>
            </a:r>
            <a:br>
              <a:rPr lang="en-US"/>
            </a:br>
            <a:r>
              <a:rPr lang="en-US" sz="2400"/>
              <a:t>Monte Carlo</a:t>
            </a:r>
            <a:endParaRPr lang="en-US"/>
          </a:p>
        </p:txBody>
      </p:sp>
      <p:graphicFrame>
        <p:nvGraphicFramePr>
          <p:cNvPr id="790531" name="Object 3"/>
          <p:cNvGraphicFramePr>
            <a:graphicFrameLocks noChangeAspect="1"/>
          </p:cNvGraphicFramePr>
          <p:nvPr/>
        </p:nvGraphicFramePr>
        <p:xfrm>
          <a:off x="561975" y="1828800"/>
          <a:ext cx="4391025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3102" name="Equation" r:id="rId4" imgW="1828800" imgH="342900" progId="Equation.3">
                  <p:embed/>
                </p:oleObj>
              </mc:Choice>
              <mc:Fallback>
                <p:oleObj name="Equation" r:id="rId4" imgW="1828800" imgH="342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" y="1828800"/>
                        <a:ext cx="4391025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0532" name="AutoShape 4"/>
          <p:cNvSpPr>
            <a:spLocks noChangeArrowheads="1"/>
          </p:cNvSpPr>
          <p:nvPr/>
        </p:nvSpPr>
        <p:spPr bwMode="auto">
          <a:xfrm>
            <a:off x="6054725" y="3125788"/>
            <a:ext cx="457200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790533" name="AutoShape 5"/>
          <p:cNvSpPr>
            <a:spLocks noChangeArrowheads="1"/>
          </p:cNvSpPr>
          <p:nvPr/>
        </p:nvSpPr>
        <p:spPr bwMode="auto">
          <a:xfrm>
            <a:off x="7996238" y="3125788"/>
            <a:ext cx="420687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790534" name="AutoShape 6"/>
          <p:cNvSpPr>
            <a:spLocks noChangeArrowheads="1"/>
          </p:cNvSpPr>
          <p:nvPr/>
        </p:nvSpPr>
        <p:spPr bwMode="auto">
          <a:xfrm>
            <a:off x="7146925" y="4494213"/>
            <a:ext cx="242888" cy="23177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90535" name="AutoShape 7"/>
          <p:cNvCxnSpPr>
            <a:cxnSpLocks noChangeShapeType="1"/>
            <a:stCxn id="790532" idx="2"/>
            <a:endCxn id="790534" idx="0"/>
          </p:cNvCxnSpPr>
          <p:nvPr/>
        </p:nvCxnSpPr>
        <p:spPr bwMode="auto">
          <a:xfrm>
            <a:off x="6283325" y="3565525"/>
            <a:ext cx="985838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90536" name="AutoShape 8"/>
          <p:cNvCxnSpPr>
            <a:cxnSpLocks noChangeShapeType="1"/>
            <a:stCxn id="790533" idx="2"/>
            <a:endCxn id="790534" idx="0"/>
          </p:cNvCxnSpPr>
          <p:nvPr/>
        </p:nvCxnSpPr>
        <p:spPr bwMode="auto">
          <a:xfrm flipH="1">
            <a:off x="7269163" y="3565525"/>
            <a:ext cx="938212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90537" name="Text Box 9"/>
          <p:cNvSpPr txBox="1">
            <a:spLocks noChangeArrowheads="1"/>
          </p:cNvSpPr>
          <p:nvPr/>
        </p:nvSpPr>
        <p:spPr bwMode="auto">
          <a:xfrm>
            <a:off x="6238875" y="3632200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1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90538" name="Text Box 10"/>
          <p:cNvSpPr txBox="1">
            <a:spLocks noChangeArrowheads="1"/>
          </p:cNvSpPr>
          <p:nvPr/>
        </p:nvSpPr>
        <p:spPr bwMode="auto">
          <a:xfrm>
            <a:off x="7331075" y="3632200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2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90539" name="Text Box 11"/>
          <p:cNvSpPr txBox="1">
            <a:spLocks noChangeArrowheads="1"/>
          </p:cNvSpPr>
          <p:nvPr/>
        </p:nvSpPr>
        <p:spPr bwMode="auto">
          <a:xfrm>
            <a:off x="6149975" y="1905000"/>
            <a:ext cx="1798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 i="0">
                <a:latin typeface="Comic Sans MS" charset="0"/>
              </a:rPr>
              <a:t>Linear function</a:t>
            </a:r>
          </a:p>
        </p:txBody>
      </p:sp>
      <p:graphicFrame>
        <p:nvGraphicFramePr>
          <p:cNvPr id="790540" name="Object 12"/>
          <p:cNvGraphicFramePr>
            <a:graphicFrameLocks noChangeAspect="1"/>
          </p:cNvGraphicFramePr>
          <p:nvPr/>
        </p:nvGraphicFramePr>
        <p:xfrm>
          <a:off x="6000750" y="2506663"/>
          <a:ext cx="24574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3103" name="Equation" r:id="rId6" imgW="1117600" imgH="177800" progId="Equation.3">
                  <p:embed/>
                </p:oleObj>
              </mc:Choice>
              <mc:Fallback>
                <p:oleObj name="Equation" r:id="rId6" imgW="1117600" imgH="177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2506663"/>
                        <a:ext cx="245745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0541" name="Text Box 13"/>
          <p:cNvSpPr txBox="1">
            <a:spLocks noChangeArrowheads="1"/>
          </p:cNvSpPr>
          <p:nvPr/>
        </p:nvSpPr>
        <p:spPr bwMode="auto">
          <a:xfrm>
            <a:off x="7118350" y="46339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790542" name="Text Box 14"/>
          <p:cNvSpPr txBox="1">
            <a:spLocks noChangeArrowheads="1"/>
          </p:cNvSpPr>
          <p:nvPr/>
        </p:nvSpPr>
        <p:spPr bwMode="auto">
          <a:xfrm>
            <a:off x="557213" y="1066800"/>
            <a:ext cx="13065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0" i="0">
                <a:latin typeface="Comic Sans MS" charset="0"/>
              </a:rPr>
              <a:t>Global:</a:t>
            </a:r>
          </a:p>
        </p:txBody>
      </p:sp>
      <p:sp>
        <p:nvSpPr>
          <p:cNvPr id="790543" name="Text Box 15"/>
          <p:cNvSpPr txBox="1">
            <a:spLocks noChangeArrowheads="1"/>
          </p:cNvSpPr>
          <p:nvPr/>
        </p:nvSpPr>
        <p:spPr bwMode="auto">
          <a:xfrm>
            <a:off x="381000" y="2895600"/>
            <a:ext cx="51212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sz="2400" b="0" i="0">
                <a:latin typeface="Comic Sans MS" charset="0"/>
              </a:rPr>
              <a:t> Make random change to weights</a:t>
            </a:r>
          </a:p>
          <a:p>
            <a:pPr algn="l">
              <a:buFontTx/>
              <a:buChar char="•"/>
            </a:pPr>
            <a:r>
              <a:rPr lang="en-US" sz="2400" b="0" i="0">
                <a:latin typeface="Comic Sans MS" charset="0"/>
              </a:rPr>
              <a:t> Calculate change in </a:t>
            </a:r>
            <a:r>
              <a:rPr lang="ja-JP" altLang="en-US" sz="2400" b="0" i="0">
                <a:latin typeface="Comic Sans MS" charset="0"/>
              </a:rPr>
              <a:t>“</a:t>
            </a:r>
            <a:r>
              <a:rPr lang="en-US" sz="2400" b="0" i="0">
                <a:latin typeface="Comic Sans MS" charset="0"/>
              </a:rPr>
              <a:t>global</a:t>
            </a:r>
            <a:r>
              <a:rPr lang="ja-JP" altLang="en-US" sz="2400" b="0" i="0">
                <a:latin typeface="Comic Sans MS" charset="0"/>
              </a:rPr>
              <a:t>”</a:t>
            </a:r>
            <a:r>
              <a:rPr lang="en-US" sz="2400" b="0" i="0">
                <a:latin typeface="Comic Sans MS" charset="0"/>
              </a:rPr>
              <a:t> error</a:t>
            </a:r>
          </a:p>
          <a:p>
            <a:pPr algn="l">
              <a:buFontTx/>
              <a:buChar char="•"/>
            </a:pPr>
            <a:r>
              <a:rPr lang="en-US" sz="2400" b="0" i="0">
                <a:latin typeface="Comic Sans MS" charset="0"/>
              </a:rPr>
              <a:t> Update weights if MC move is accepted</a:t>
            </a:r>
          </a:p>
        </p:txBody>
      </p:sp>
      <p:sp>
        <p:nvSpPr>
          <p:cNvPr id="790544" name="Text Box 16"/>
          <p:cNvSpPr txBox="1">
            <a:spLocks noChangeArrowheads="1"/>
          </p:cNvSpPr>
          <p:nvPr/>
        </p:nvSpPr>
        <p:spPr bwMode="auto">
          <a:xfrm>
            <a:off x="395536" y="4977854"/>
            <a:ext cx="51212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0" i="0" dirty="0">
                <a:latin typeface="Comic Sans MS" charset="0"/>
              </a:rPr>
              <a:t> </a:t>
            </a:r>
            <a:r>
              <a:rPr lang="en-US" sz="2400" b="0" i="0" dirty="0">
                <a:solidFill>
                  <a:srgbClr val="CC0000"/>
                </a:solidFill>
                <a:latin typeface="Comic Sans MS" charset="0"/>
              </a:rPr>
              <a:t>Note difference between MC and GD in the use of </a:t>
            </a:r>
            <a:r>
              <a:rPr lang="ja-JP" altLang="en-US" sz="2400" b="0" i="0" dirty="0">
                <a:solidFill>
                  <a:srgbClr val="CC0000"/>
                </a:solidFill>
                <a:latin typeface="Comic Sans MS" charset="0"/>
              </a:rPr>
              <a:t>“</a:t>
            </a:r>
            <a:r>
              <a:rPr lang="en-US" sz="2400" b="0" i="0" dirty="0">
                <a:solidFill>
                  <a:srgbClr val="CC0000"/>
                </a:solidFill>
                <a:latin typeface="Comic Sans MS" charset="0"/>
              </a:rPr>
              <a:t>global</a:t>
            </a:r>
            <a:r>
              <a:rPr lang="ja-JP" altLang="en-US" sz="2400" b="0" i="0" dirty="0">
                <a:solidFill>
                  <a:srgbClr val="CC0000"/>
                </a:solidFill>
                <a:latin typeface="Comic Sans MS" charset="0"/>
              </a:rPr>
              <a:t>”</a:t>
            </a:r>
            <a:r>
              <a:rPr lang="en-US" sz="2400" b="0" i="0" dirty="0">
                <a:solidFill>
                  <a:srgbClr val="CC0000"/>
                </a:solidFill>
                <a:latin typeface="Comic Sans MS" charset="0"/>
              </a:rPr>
              <a:t> versus </a:t>
            </a:r>
            <a:r>
              <a:rPr lang="ja-JP" altLang="en-US" sz="2400" b="0" i="0" dirty="0">
                <a:solidFill>
                  <a:srgbClr val="CC0000"/>
                </a:solidFill>
                <a:latin typeface="Comic Sans MS" charset="0"/>
              </a:rPr>
              <a:t>“</a:t>
            </a:r>
            <a:r>
              <a:rPr lang="en-US" sz="2400" b="0" i="0" dirty="0">
                <a:solidFill>
                  <a:srgbClr val="CC0000"/>
                </a:solidFill>
                <a:latin typeface="Comic Sans MS" charset="0"/>
              </a:rPr>
              <a:t>per target</a:t>
            </a:r>
            <a:r>
              <a:rPr lang="ja-JP" altLang="en-US" sz="2400" b="0" i="0" dirty="0">
                <a:solidFill>
                  <a:srgbClr val="CC0000"/>
                </a:solidFill>
                <a:latin typeface="Comic Sans MS" charset="0"/>
              </a:rPr>
              <a:t>”</a:t>
            </a:r>
            <a:r>
              <a:rPr lang="en-US" sz="2400" b="0" i="0" dirty="0">
                <a:solidFill>
                  <a:srgbClr val="CC0000"/>
                </a:solidFill>
                <a:latin typeface="Comic Sans MS" charset="0"/>
              </a:rPr>
              <a:t> error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Training/evaluation procedure</a:t>
            </a:r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Define method</a:t>
            </a:r>
          </a:p>
          <a:p>
            <a:pPr>
              <a:lnSpc>
                <a:spcPct val="90000"/>
              </a:lnSpc>
            </a:pPr>
            <a:r>
              <a:rPr lang="en-US" dirty="0"/>
              <a:t>Select data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bg2"/>
                </a:solidFill>
              </a:rPr>
              <a:t>Deal with data redundancy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2"/>
                </a:solidFill>
              </a:rPr>
              <a:t>In method (sequence weighting)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2"/>
                </a:solidFill>
              </a:rPr>
              <a:t>In data (</a:t>
            </a:r>
            <a:r>
              <a:rPr lang="en-US" dirty="0" err="1">
                <a:solidFill>
                  <a:schemeClr val="bg2"/>
                </a:solidFill>
              </a:rPr>
              <a:t>Hobohm</a:t>
            </a:r>
            <a:r>
              <a:rPr lang="en-US" dirty="0">
                <a:solidFill>
                  <a:schemeClr val="bg2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dirty="0"/>
              <a:t>Deal with over-fitting either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 method (SMM regulation term) 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 training (stop fitting on test set performance)</a:t>
            </a:r>
          </a:p>
          <a:p>
            <a:pPr>
              <a:lnSpc>
                <a:spcPct val="90000"/>
              </a:lnSpc>
            </a:pPr>
            <a:r>
              <a:rPr lang="en-US" dirty="0"/>
              <a:t>Evaluate method using cross-validation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A small </a:t>
            </a:r>
            <a:r>
              <a:rPr lang="en-US" dirty="0" err="1"/>
              <a:t>doit</a:t>
            </a:r>
            <a:r>
              <a:rPr lang="en-US" dirty="0"/>
              <a:t> </a:t>
            </a:r>
            <a:r>
              <a:rPr lang="en-US" dirty="0" err="1"/>
              <a:t>tcsh</a:t>
            </a:r>
            <a:r>
              <a:rPr lang="en-US" dirty="0"/>
              <a:t> script</a:t>
            </a:r>
            <a:endParaRPr lang="en-US" sz="1400" dirty="0"/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1000" dirty="0"/>
              <a:t>#! /bin/</a:t>
            </a:r>
            <a:r>
              <a:rPr lang="en-US" sz="1000" dirty="0" err="1"/>
              <a:t>tcsh</a:t>
            </a:r>
            <a:r>
              <a:rPr lang="en-US" sz="1000" dirty="0"/>
              <a:t> -f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/>
              <a:t>set DATADIR = /home/projects/</a:t>
            </a:r>
            <a:r>
              <a:rPr lang="en-US" sz="1000" dirty="0" err="1"/>
              <a:t>mniel</a:t>
            </a:r>
            <a:r>
              <a:rPr lang="en-US" sz="1000" dirty="0"/>
              <a:t>/ALGO/data/SMM/</a:t>
            </a:r>
          </a:p>
          <a:p>
            <a:pPr marL="0" indent="0">
              <a:lnSpc>
                <a:spcPct val="70000"/>
              </a:lnSpc>
              <a:buNone/>
            </a:pPr>
            <a:endParaRPr lang="en-US" sz="10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 err="1"/>
              <a:t>foreach</a:t>
            </a:r>
            <a:r>
              <a:rPr lang="en-US" sz="1000" dirty="0"/>
              <a:t> a ( A0101 A3002 )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 err="1"/>
              <a:t>mkdir</a:t>
            </a:r>
            <a:r>
              <a:rPr lang="en-US" sz="1000" dirty="0"/>
              <a:t> -p $a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/>
              <a:t>cd $a</a:t>
            </a:r>
          </a:p>
          <a:p>
            <a:pPr marL="0" indent="0">
              <a:lnSpc>
                <a:spcPct val="70000"/>
              </a:lnSpc>
              <a:buNone/>
            </a:pPr>
            <a:endParaRPr lang="en-US" sz="10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/>
              <a:t># Here you can type the lambdas to test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 err="1"/>
              <a:t>foreach</a:t>
            </a:r>
            <a:r>
              <a:rPr lang="en-US" sz="1000" dirty="0"/>
              <a:t> l ( 0 0.02 )</a:t>
            </a:r>
          </a:p>
          <a:p>
            <a:pPr marL="0" indent="0">
              <a:lnSpc>
                <a:spcPct val="70000"/>
              </a:lnSpc>
              <a:buNone/>
            </a:pPr>
            <a:endParaRPr lang="en-US" sz="10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 err="1"/>
              <a:t>mkdir</a:t>
            </a:r>
            <a:r>
              <a:rPr lang="en-US" sz="1000" dirty="0"/>
              <a:t> -p </a:t>
            </a:r>
            <a:r>
              <a:rPr lang="en-US" sz="1000" dirty="0" err="1"/>
              <a:t>l.$l</a:t>
            </a:r>
            <a:endParaRPr lang="en-US" sz="1000" dirty="0"/>
          </a:p>
          <a:p>
            <a:pPr marL="0" indent="0">
              <a:lnSpc>
                <a:spcPct val="70000"/>
              </a:lnSpc>
              <a:buNone/>
            </a:pPr>
            <a:endParaRPr lang="en-US" sz="10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/>
              <a:t>cd </a:t>
            </a:r>
            <a:r>
              <a:rPr lang="en-US" sz="1000" dirty="0" err="1"/>
              <a:t>l.$l</a:t>
            </a:r>
            <a:endParaRPr lang="en-US" sz="1000" dirty="0"/>
          </a:p>
          <a:p>
            <a:pPr marL="0" indent="0">
              <a:lnSpc>
                <a:spcPct val="70000"/>
              </a:lnSpc>
              <a:buNone/>
            </a:pPr>
            <a:endParaRPr lang="en-US" sz="10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/>
              <a:t># Loop over the 5 cross validation configurations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 err="1"/>
              <a:t>foreach</a:t>
            </a:r>
            <a:r>
              <a:rPr lang="en-US" sz="1000" dirty="0"/>
              <a:t> n ( 0 1 2 3 4 )</a:t>
            </a:r>
          </a:p>
          <a:p>
            <a:pPr marL="0" indent="0">
              <a:lnSpc>
                <a:spcPct val="70000"/>
              </a:lnSpc>
              <a:buNone/>
            </a:pPr>
            <a:endParaRPr lang="en-US" sz="10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/>
              <a:t># Do training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 err="1"/>
              <a:t>smm</a:t>
            </a:r>
            <a:r>
              <a:rPr lang="en-US" sz="1000" dirty="0"/>
              <a:t> -l $l ../f00$n &gt; </a:t>
            </a:r>
            <a:r>
              <a:rPr lang="en-US" sz="1000" dirty="0" err="1"/>
              <a:t>mat.$n</a:t>
            </a:r>
            <a:endParaRPr lang="en-US" sz="1000" dirty="0"/>
          </a:p>
          <a:p>
            <a:pPr marL="0" indent="0">
              <a:lnSpc>
                <a:spcPct val="70000"/>
              </a:lnSpc>
              <a:buNone/>
            </a:pPr>
            <a:endParaRPr lang="en-US" sz="10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/>
              <a:t># Do evaluation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/>
              <a:t>pep2score -mat </a:t>
            </a:r>
            <a:r>
              <a:rPr lang="en-US" sz="1000" dirty="0" err="1"/>
              <a:t>mat.$n</a:t>
            </a:r>
            <a:r>
              <a:rPr lang="en-US" sz="1000" dirty="0"/>
              <a:t> ../c00$n &gt; c00$n.pred</a:t>
            </a:r>
          </a:p>
          <a:p>
            <a:pPr marL="0" indent="0">
              <a:lnSpc>
                <a:spcPct val="70000"/>
              </a:lnSpc>
              <a:buNone/>
            </a:pPr>
            <a:endParaRPr lang="en-US" sz="10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/>
              <a:t>end</a:t>
            </a:r>
          </a:p>
          <a:p>
            <a:pPr marL="0" indent="0">
              <a:lnSpc>
                <a:spcPct val="70000"/>
              </a:lnSpc>
              <a:buNone/>
            </a:pPr>
            <a:endParaRPr lang="en-US" sz="10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/>
              <a:t># Do </a:t>
            </a:r>
            <a:r>
              <a:rPr lang="en-US" sz="1000" dirty="0" err="1"/>
              <a:t>concatinated</a:t>
            </a:r>
            <a:r>
              <a:rPr lang="en-US" sz="1000" dirty="0"/>
              <a:t> evaluation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/>
              <a:t>echo $a $l `cat c00?.pred | </a:t>
            </a:r>
            <a:r>
              <a:rPr lang="en-US" sz="1000" dirty="0" err="1"/>
              <a:t>grep</a:t>
            </a:r>
            <a:r>
              <a:rPr lang="en-US" sz="1000" dirty="0"/>
              <a:t> -v "#" | gawk '{print $2,$3}' | </a:t>
            </a:r>
            <a:r>
              <a:rPr lang="en-US" sz="1000" dirty="0" err="1"/>
              <a:t>xycorr</a:t>
            </a:r>
            <a:r>
              <a:rPr lang="en-US" sz="1000" dirty="0"/>
              <a:t>` \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/>
              <a:t>           `cat c00?.pred | </a:t>
            </a:r>
            <a:r>
              <a:rPr lang="en-US" sz="1000" dirty="0" err="1"/>
              <a:t>grep</a:t>
            </a:r>
            <a:r>
              <a:rPr lang="en-US" sz="1000" dirty="0"/>
              <a:t> -v "#" | gawk '{print $2,$3}' | gawk 'BEGIN{n+0; e=0.0}{n++; e += ($1-$2)*($1-$2)}END{print e/n}' `</a:t>
            </a:r>
          </a:p>
          <a:p>
            <a:pPr marL="0" indent="0">
              <a:lnSpc>
                <a:spcPct val="70000"/>
              </a:lnSpc>
              <a:buNone/>
            </a:pPr>
            <a:endParaRPr lang="en-US" sz="10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/>
              <a:t>cd ..</a:t>
            </a:r>
          </a:p>
          <a:p>
            <a:pPr marL="0" indent="0">
              <a:lnSpc>
                <a:spcPct val="70000"/>
              </a:lnSpc>
              <a:buNone/>
            </a:pPr>
            <a:endParaRPr lang="en-US" sz="10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/>
              <a:t>end</a:t>
            </a:r>
          </a:p>
          <a:p>
            <a:pPr marL="0" indent="0">
              <a:lnSpc>
                <a:spcPct val="70000"/>
              </a:lnSpc>
              <a:buNone/>
            </a:pPr>
            <a:endParaRPr lang="en-US" sz="10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/>
              <a:t>cd ..</a:t>
            </a:r>
          </a:p>
          <a:p>
            <a:pPr marL="0" indent="0">
              <a:lnSpc>
                <a:spcPct val="70000"/>
              </a:lnSpc>
              <a:buNone/>
            </a:pPr>
            <a:endParaRPr lang="en-US" sz="10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00" dirty="0"/>
              <a:t>end</a:t>
            </a:r>
          </a:p>
          <a:p>
            <a:pPr marL="0" indent="0">
              <a:lnSpc>
                <a:spcPct val="70000"/>
              </a:lnSpc>
              <a:buNone/>
            </a:pPr>
            <a:endParaRPr lang="en-US" sz="1400" dirty="0"/>
          </a:p>
          <a:p>
            <a:pPr marL="0" indent="0">
              <a:lnSpc>
                <a:spcPct val="70000"/>
              </a:lnSpc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50394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143000"/>
            <a:ext cx="4495800" cy="5105400"/>
          </a:xfrm>
        </p:spPr>
        <p:txBody>
          <a:bodyPr/>
          <a:lstStyle/>
          <a:p>
            <a:pPr marL="0" indent="0"/>
            <a:r>
              <a:rPr lang="en-US" sz="2400"/>
              <a:t> A prediction method contains a very large set of parameters</a:t>
            </a:r>
          </a:p>
          <a:p>
            <a:pPr lvl="1"/>
            <a:r>
              <a:rPr lang="en-US" sz="2400"/>
              <a:t>A matrix for predicting binding for 9meric peptides has 9x20=180 weights</a:t>
            </a:r>
          </a:p>
          <a:p>
            <a:pPr marL="0" indent="0"/>
            <a:r>
              <a:rPr lang="en-US" sz="2400"/>
              <a:t> Over fitting is a problem</a:t>
            </a:r>
          </a:p>
          <a:p>
            <a:pPr marL="0" indent="0"/>
            <a:endParaRPr lang="en-US" sz="2400"/>
          </a:p>
        </p:txBody>
      </p:sp>
      <p:sp>
        <p:nvSpPr>
          <p:cNvPr id="6185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Data driven method training</a:t>
            </a:r>
          </a:p>
        </p:txBody>
      </p:sp>
      <p:sp>
        <p:nvSpPr>
          <p:cNvPr id="618501" name="Line 5"/>
          <p:cNvSpPr>
            <a:spLocks noChangeShapeType="1"/>
          </p:cNvSpPr>
          <p:nvPr/>
        </p:nvSpPr>
        <p:spPr bwMode="auto">
          <a:xfrm>
            <a:off x="5181600" y="4419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02" name="Line 6"/>
          <p:cNvSpPr>
            <a:spLocks noChangeShapeType="1"/>
          </p:cNvSpPr>
          <p:nvPr/>
        </p:nvSpPr>
        <p:spPr bwMode="auto">
          <a:xfrm flipV="1">
            <a:off x="5334000" y="15240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03" name="Oval 7"/>
          <p:cNvSpPr>
            <a:spLocks noChangeArrowheads="1"/>
          </p:cNvSpPr>
          <p:nvPr/>
        </p:nvSpPr>
        <p:spPr bwMode="auto">
          <a:xfrm>
            <a:off x="6172200" y="2819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04" name="Oval 8"/>
          <p:cNvSpPr>
            <a:spLocks noChangeArrowheads="1"/>
          </p:cNvSpPr>
          <p:nvPr/>
        </p:nvSpPr>
        <p:spPr bwMode="auto">
          <a:xfrm>
            <a:off x="6477000" y="3124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05" name="Oval 9"/>
          <p:cNvSpPr>
            <a:spLocks noChangeArrowheads="1"/>
          </p:cNvSpPr>
          <p:nvPr/>
        </p:nvSpPr>
        <p:spPr bwMode="auto">
          <a:xfrm>
            <a:off x="6934200" y="2743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06" name="Oval 10"/>
          <p:cNvSpPr>
            <a:spLocks noChangeArrowheads="1"/>
          </p:cNvSpPr>
          <p:nvPr/>
        </p:nvSpPr>
        <p:spPr bwMode="auto">
          <a:xfrm>
            <a:off x="7391400" y="2819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07" name="Oval 11"/>
          <p:cNvSpPr>
            <a:spLocks noChangeArrowheads="1"/>
          </p:cNvSpPr>
          <p:nvPr/>
        </p:nvSpPr>
        <p:spPr bwMode="auto">
          <a:xfrm>
            <a:off x="7772400" y="2286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08" name="Oval 12"/>
          <p:cNvSpPr>
            <a:spLocks noChangeArrowheads="1"/>
          </p:cNvSpPr>
          <p:nvPr/>
        </p:nvSpPr>
        <p:spPr bwMode="auto">
          <a:xfrm>
            <a:off x="5486400" y="3505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09" name="Oval 13"/>
          <p:cNvSpPr>
            <a:spLocks noChangeArrowheads="1"/>
          </p:cNvSpPr>
          <p:nvPr/>
        </p:nvSpPr>
        <p:spPr bwMode="auto">
          <a:xfrm>
            <a:off x="57150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12" name="Freeform 16"/>
          <p:cNvSpPr>
            <a:spLocks/>
          </p:cNvSpPr>
          <p:nvPr/>
        </p:nvSpPr>
        <p:spPr bwMode="auto">
          <a:xfrm>
            <a:off x="5562600" y="1676400"/>
            <a:ext cx="2667000" cy="1905000"/>
          </a:xfrm>
          <a:custGeom>
            <a:avLst/>
            <a:gdLst>
              <a:gd name="T0" fmla="*/ 0 w 1680"/>
              <a:gd name="T1" fmla="*/ 1200 h 1200"/>
              <a:gd name="T2" fmla="*/ 144 w 1680"/>
              <a:gd name="T3" fmla="*/ 576 h 1200"/>
              <a:gd name="T4" fmla="*/ 480 w 1680"/>
              <a:gd name="T5" fmla="*/ 816 h 1200"/>
              <a:gd name="T6" fmla="*/ 624 w 1680"/>
              <a:gd name="T7" fmla="*/ 960 h 1200"/>
              <a:gd name="T8" fmla="*/ 912 w 1680"/>
              <a:gd name="T9" fmla="*/ 720 h 1200"/>
              <a:gd name="T10" fmla="*/ 1200 w 1680"/>
              <a:gd name="T11" fmla="*/ 768 h 1200"/>
              <a:gd name="T12" fmla="*/ 1680 w 1680"/>
              <a:gd name="T13" fmla="*/ 0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80" h="1200">
                <a:moveTo>
                  <a:pt x="0" y="1200"/>
                </a:moveTo>
                <a:cubicBezTo>
                  <a:pt x="32" y="920"/>
                  <a:pt x="64" y="640"/>
                  <a:pt x="144" y="576"/>
                </a:cubicBezTo>
                <a:cubicBezTo>
                  <a:pt x="224" y="512"/>
                  <a:pt x="400" y="752"/>
                  <a:pt x="480" y="816"/>
                </a:cubicBezTo>
                <a:cubicBezTo>
                  <a:pt x="560" y="880"/>
                  <a:pt x="552" y="976"/>
                  <a:pt x="624" y="960"/>
                </a:cubicBezTo>
                <a:cubicBezTo>
                  <a:pt x="696" y="944"/>
                  <a:pt x="816" y="752"/>
                  <a:pt x="912" y="720"/>
                </a:cubicBezTo>
                <a:cubicBezTo>
                  <a:pt x="1008" y="688"/>
                  <a:pt x="1072" y="888"/>
                  <a:pt x="1200" y="768"/>
                </a:cubicBezTo>
                <a:cubicBezTo>
                  <a:pt x="1328" y="648"/>
                  <a:pt x="1600" y="128"/>
                  <a:pt x="1680" y="0"/>
                </a:cubicBezTo>
              </a:path>
            </a:pathLst>
          </a:cu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13" name="Line 17"/>
          <p:cNvSpPr>
            <a:spLocks noChangeShapeType="1"/>
          </p:cNvSpPr>
          <p:nvPr/>
        </p:nvSpPr>
        <p:spPr bwMode="auto">
          <a:xfrm flipV="1">
            <a:off x="5334000" y="2971800"/>
            <a:ext cx="33528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14" name="Text Box 18"/>
          <p:cNvSpPr txBox="1">
            <a:spLocks noChangeArrowheads="1"/>
          </p:cNvSpPr>
          <p:nvPr/>
        </p:nvSpPr>
        <p:spPr bwMode="auto">
          <a:xfrm>
            <a:off x="6527800" y="44958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years</a:t>
            </a:r>
          </a:p>
        </p:txBody>
      </p:sp>
      <p:sp>
        <p:nvSpPr>
          <p:cNvPr id="618515" name="Text Box 19"/>
          <p:cNvSpPr txBox="1">
            <a:spLocks noChangeArrowheads="1"/>
          </p:cNvSpPr>
          <p:nvPr/>
        </p:nvSpPr>
        <p:spPr bwMode="auto">
          <a:xfrm rot="-5400000">
            <a:off x="4269582" y="2732881"/>
            <a:ext cx="1428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Temperature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512" grpId="0" animBg="1"/>
      <p:bldP spid="6185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5175" name="Picture 7" descr="trainte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66800"/>
            <a:ext cx="7092950" cy="54816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Model over-fitting (early stopping)</a:t>
            </a:r>
          </a:p>
        </p:txBody>
      </p:sp>
      <p:sp>
        <p:nvSpPr>
          <p:cNvPr id="775172" name="Text Box 4"/>
          <p:cNvSpPr txBox="1">
            <a:spLocks noChangeArrowheads="1"/>
          </p:cNvSpPr>
          <p:nvPr/>
        </p:nvSpPr>
        <p:spPr bwMode="auto">
          <a:xfrm>
            <a:off x="3810000" y="36576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75174" name="Text Box 6"/>
          <p:cNvSpPr txBox="1">
            <a:spLocks noChangeArrowheads="1"/>
          </p:cNvSpPr>
          <p:nvPr/>
        </p:nvSpPr>
        <p:spPr bwMode="auto">
          <a:xfrm>
            <a:off x="2349500" y="4368800"/>
            <a:ext cx="64008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0" i="0">
                <a:latin typeface="Comic Sans MS" charset="0"/>
              </a:rPr>
              <a:t>Evaluate on 600 MHC:peptide binding data</a:t>
            </a:r>
          </a:p>
          <a:p>
            <a:pPr algn="l"/>
            <a:r>
              <a:rPr lang="en-US" sz="2400" b="0" i="0">
                <a:latin typeface="Comic Sans MS" charset="0"/>
              </a:rPr>
              <a:t>PCC=0.89</a:t>
            </a:r>
          </a:p>
        </p:txBody>
      </p:sp>
      <p:grpSp>
        <p:nvGrpSpPr>
          <p:cNvPr id="775178" name="Group 10"/>
          <p:cNvGrpSpPr>
            <a:grpSpLocks/>
          </p:cNvGrpSpPr>
          <p:nvPr/>
        </p:nvGrpSpPr>
        <p:grpSpPr bwMode="auto">
          <a:xfrm>
            <a:off x="2098675" y="1265238"/>
            <a:ext cx="2051050" cy="1096962"/>
            <a:chOff x="1322" y="797"/>
            <a:chExt cx="1292" cy="691"/>
          </a:xfrm>
        </p:grpSpPr>
        <p:sp>
          <p:nvSpPr>
            <p:cNvPr id="775176" name="Line 8"/>
            <p:cNvSpPr>
              <a:spLocks noChangeShapeType="1"/>
            </p:cNvSpPr>
            <p:nvPr/>
          </p:nvSpPr>
          <p:spPr bwMode="auto">
            <a:xfrm flipH="1">
              <a:off x="1632" y="1152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5177" name="Text Box 9"/>
            <p:cNvSpPr txBox="1">
              <a:spLocks noChangeArrowheads="1"/>
            </p:cNvSpPr>
            <p:nvPr/>
          </p:nvSpPr>
          <p:spPr bwMode="auto">
            <a:xfrm>
              <a:off x="1322" y="797"/>
              <a:ext cx="12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0" i="0">
                  <a:latin typeface="Comic Sans MS" charset="0"/>
                </a:rPr>
                <a:t>Stop training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51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Stabilization matrix method </a:t>
            </a:r>
            <a:br>
              <a:rPr lang="en-US" dirty="0"/>
            </a:br>
            <a:r>
              <a:rPr lang="en-US" dirty="0"/>
              <a:t>The mathematics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2471978"/>
              </p:ext>
            </p:extLst>
          </p:nvPr>
        </p:nvGraphicFramePr>
        <p:xfrm>
          <a:off x="1400175" y="1268413"/>
          <a:ext cx="271462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4100" name="Equation" r:id="rId3" imgW="1130300" imgH="368300" progId="Equation.3">
                  <p:embed/>
                </p:oleObj>
              </mc:Choice>
              <mc:Fallback>
                <p:oleObj name="Equation" r:id="rId3" imgW="11303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175" y="1268413"/>
                        <a:ext cx="2714625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>
            <a:off x="539552" y="2204864"/>
            <a:ext cx="59766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" name="Rectangle 1027"/>
          <p:cNvSpPr>
            <a:spLocks noChangeArrowheads="1"/>
          </p:cNvSpPr>
          <p:nvPr/>
        </p:nvSpPr>
        <p:spPr bwMode="auto">
          <a:xfrm>
            <a:off x="611188" y="2382416"/>
            <a:ext cx="3124200" cy="3048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028"/>
          <p:cNvSpPr>
            <a:spLocks noChangeShapeType="1"/>
          </p:cNvSpPr>
          <p:nvPr/>
        </p:nvSpPr>
        <p:spPr bwMode="auto">
          <a:xfrm flipV="1">
            <a:off x="992188" y="2609428"/>
            <a:ext cx="1587" cy="244157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029"/>
          <p:cNvSpPr>
            <a:spLocks noChangeShapeType="1"/>
          </p:cNvSpPr>
          <p:nvPr/>
        </p:nvSpPr>
        <p:spPr bwMode="auto">
          <a:xfrm>
            <a:off x="992188" y="5049416"/>
            <a:ext cx="25146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Oval 1030"/>
          <p:cNvSpPr>
            <a:spLocks noChangeArrowheads="1"/>
          </p:cNvSpPr>
          <p:nvPr/>
        </p:nvSpPr>
        <p:spPr bwMode="auto">
          <a:xfrm>
            <a:off x="1525588" y="47001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031"/>
          <p:cNvSpPr>
            <a:spLocks noChangeArrowheads="1"/>
          </p:cNvSpPr>
          <p:nvPr/>
        </p:nvSpPr>
        <p:spPr bwMode="auto">
          <a:xfrm>
            <a:off x="1677988" y="443981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032"/>
          <p:cNvSpPr>
            <a:spLocks noChangeArrowheads="1"/>
          </p:cNvSpPr>
          <p:nvPr/>
        </p:nvSpPr>
        <p:spPr bwMode="auto">
          <a:xfrm>
            <a:off x="1830388" y="390641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033"/>
          <p:cNvSpPr>
            <a:spLocks noChangeArrowheads="1"/>
          </p:cNvSpPr>
          <p:nvPr/>
        </p:nvSpPr>
        <p:spPr bwMode="auto">
          <a:xfrm>
            <a:off x="1982788" y="41667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034"/>
          <p:cNvSpPr>
            <a:spLocks noChangeArrowheads="1"/>
          </p:cNvSpPr>
          <p:nvPr/>
        </p:nvSpPr>
        <p:spPr bwMode="auto">
          <a:xfrm>
            <a:off x="2135188" y="367781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035"/>
          <p:cNvSpPr>
            <a:spLocks noChangeArrowheads="1"/>
          </p:cNvSpPr>
          <p:nvPr/>
        </p:nvSpPr>
        <p:spPr bwMode="auto">
          <a:xfrm>
            <a:off x="2439988" y="36333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036"/>
          <p:cNvSpPr>
            <a:spLocks noChangeArrowheads="1"/>
          </p:cNvSpPr>
          <p:nvPr/>
        </p:nvSpPr>
        <p:spPr bwMode="auto">
          <a:xfrm>
            <a:off x="2439988" y="33285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1037"/>
          <p:cNvSpPr>
            <a:spLocks noChangeArrowheads="1"/>
          </p:cNvSpPr>
          <p:nvPr/>
        </p:nvSpPr>
        <p:spPr bwMode="auto">
          <a:xfrm>
            <a:off x="2744788" y="32523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038"/>
          <p:cNvSpPr>
            <a:spLocks noChangeArrowheads="1"/>
          </p:cNvSpPr>
          <p:nvPr/>
        </p:nvSpPr>
        <p:spPr bwMode="auto">
          <a:xfrm>
            <a:off x="1176338" y="47763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039"/>
          <p:cNvSpPr>
            <a:spLocks noChangeArrowheads="1"/>
          </p:cNvSpPr>
          <p:nvPr/>
        </p:nvSpPr>
        <p:spPr bwMode="auto">
          <a:xfrm>
            <a:off x="1296988" y="45477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040"/>
          <p:cNvSpPr>
            <a:spLocks noChangeShapeType="1"/>
          </p:cNvSpPr>
          <p:nvPr/>
        </p:nvSpPr>
        <p:spPr bwMode="auto">
          <a:xfrm flipV="1">
            <a:off x="1220788" y="2685628"/>
            <a:ext cx="2057400" cy="228917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Rectangle 1041"/>
          <p:cNvSpPr>
            <a:spLocks noChangeArrowheads="1"/>
          </p:cNvSpPr>
          <p:nvPr/>
        </p:nvSpPr>
        <p:spPr bwMode="auto">
          <a:xfrm>
            <a:off x="4954588" y="2382416"/>
            <a:ext cx="3124200" cy="3048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042"/>
          <p:cNvSpPr>
            <a:spLocks noChangeShapeType="1"/>
          </p:cNvSpPr>
          <p:nvPr/>
        </p:nvSpPr>
        <p:spPr bwMode="auto">
          <a:xfrm flipV="1">
            <a:off x="5335588" y="2609428"/>
            <a:ext cx="1587" cy="244157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043"/>
          <p:cNvSpPr>
            <a:spLocks noChangeShapeType="1"/>
          </p:cNvSpPr>
          <p:nvPr/>
        </p:nvSpPr>
        <p:spPr bwMode="auto">
          <a:xfrm>
            <a:off x="5335588" y="5049416"/>
            <a:ext cx="25146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Oval 1044"/>
          <p:cNvSpPr>
            <a:spLocks noChangeArrowheads="1"/>
          </p:cNvSpPr>
          <p:nvPr/>
        </p:nvSpPr>
        <p:spPr bwMode="auto">
          <a:xfrm>
            <a:off x="5868988" y="47001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1045"/>
          <p:cNvSpPr>
            <a:spLocks noChangeArrowheads="1"/>
          </p:cNvSpPr>
          <p:nvPr/>
        </p:nvSpPr>
        <p:spPr bwMode="auto">
          <a:xfrm>
            <a:off x="6021388" y="443981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1046"/>
          <p:cNvSpPr>
            <a:spLocks noChangeArrowheads="1"/>
          </p:cNvSpPr>
          <p:nvPr/>
        </p:nvSpPr>
        <p:spPr bwMode="auto">
          <a:xfrm>
            <a:off x="6326188" y="41667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1047"/>
          <p:cNvSpPr>
            <a:spLocks noChangeArrowheads="1"/>
          </p:cNvSpPr>
          <p:nvPr/>
        </p:nvSpPr>
        <p:spPr bwMode="auto">
          <a:xfrm>
            <a:off x="6478588" y="367781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1048"/>
          <p:cNvSpPr>
            <a:spLocks noChangeArrowheads="1"/>
          </p:cNvSpPr>
          <p:nvPr/>
        </p:nvSpPr>
        <p:spPr bwMode="auto">
          <a:xfrm>
            <a:off x="6783388" y="36333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Oval 1049"/>
          <p:cNvSpPr>
            <a:spLocks noChangeArrowheads="1"/>
          </p:cNvSpPr>
          <p:nvPr/>
        </p:nvSpPr>
        <p:spPr bwMode="auto">
          <a:xfrm>
            <a:off x="6783388" y="33285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Oval 1050"/>
          <p:cNvSpPr>
            <a:spLocks noChangeArrowheads="1"/>
          </p:cNvSpPr>
          <p:nvPr/>
        </p:nvSpPr>
        <p:spPr bwMode="auto">
          <a:xfrm>
            <a:off x="7088188" y="32523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Oval 1051"/>
          <p:cNvSpPr>
            <a:spLocks noChangeArrowheads="1"/>
          </p:cNvSpPr>
          <p:nvPr/>
        </p:nvSpPr>
        <p:spPr bwMode="auto">
          <a:xfrm>
            <a:off x="5519738" y="47763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1052"/>
          <p:cNvSpPr>
            <a:spLocks noChangeArrowheads="1"/>
          </p:cNvSpPr>
          <p:nvPr/>
        </p:nvSpPr>
        <p:spPr bwMode="auto">
          <a:xfrm>
            <a:off x="5640388" y="45477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1053"/>
          <p:cNvSpPr>
            <a:spLocks noChangeShapeType="1"/>
          </p:cNvSpPr>
          <p:nvPr/>
        </p:nvSpPr>
        <p:spPr bwMode="auto">
          <a:xfrm flipV="1">
            <a:off x="3201988" y="2761828"/>
            <a:ext cx="1587" cy="2289175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054"/>
          <p:cNvSpPr>
            <a:spLocks noChangeShapeType="1"/>
          </p:cNvSpPr>
          <p:nvPr/>
        </p:nvSpPr>
        <p:spPr bwMode="auto">
          <a:xfrm flipH="1">
            <a:off x="990600" y="2763416"/>
            <a:ext cx="2212975" cy="1587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1055"/>
          <p:cNvSpPr>
            <a:spLocks noChangeArrowheads="1"/>
          </p:cNvSpPr>
          <p:nvPr/>
        </p:nvSpPr>
        <p:spPr bwMode="auto">
          <a:xfrm>
            <a:off x="5538788" y="3207916"/>
            <a:ext cx="2235200" cy="1841500"/>
          </a:xfrm>
          <a:custGeom>
            <a:avLst/>
            <a:gdLst>
              <a:gd name="T0" fmla="*/ 16 w 1408"/>
              <a:gd name="T1" fmla="*/ 1160 h 1160"/>
              <a:gd name="T2" fmla="*/ 16 w 1408"/>
              <a:gd name="T3" fmla="*/ 968 h 1160"/>
              <a:gd name="T4" fmla="*/ 112 w 1408"/>
              <a:gd name="T5" fmla="*/ 872 h 1160"/>
              <a:gd name="T6" fmla="*/ 256 w 1408"/>
              <a:gd name="T7" fmla="*/ 968 h 1160"/>
              <a:gd name="T8" fmla="*/ 352 w 1408"/>
              <a:gd name="T9" fmla="*/ 824 h 1160"/>
              <a:gd name="T10" fmla="*/ 448 w 1408"/>
              <a:gd name="T11" fmla="*/ 488 h 1160"/>
              <a:gd name="T12" fmla="*/ 544 w 1408"/>
              <a:gd name="T13" fmla="*/ 632 h 1160"/>
              <a:gd name="T14" fmla="*/ 640 w 1408"/>
              <a:gd name="T15" fmla="*/ 296 h 1160"/>
              <a:gd name="T16" fmla="*/ 832 w 1408"/>
              <a:gd name="T17" fmla="*/ 296 h 1160"/>
              <a:gd name="T18" fmla="*/ 784 w 1408"/>
              <a:gd name="T19" fmla="*/ 104 h 1160"/>
              <a:gd name="T20" fmla="*/ 1024 w 1408"/>
              <a:gd name="T21" fmla="*/ 56 h 1160"/>
              <a:gd name="T22" fmla="*/ 1408 w 1408"/>
              <a:gd name="T23" fmla="*/ 440 h 1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08" h="1160">
                <a:moveTo>
                  <a:pt x="16" y="1160"/>
                </a:moveTo>
                <a:cubicBezTo>
                  <a:pt x="8" y="1088"/>
                  <a:pt x="0" y="1016"/>
                  <a:pt x="16" y="968"/>
                </a:cubicBezTo>
                <a:cubicBezTo>
                  <a:pt x="32" y="920"/>
                  <a:pt x="72" y="872"/>
                  <a:pt x="112" y="872"/>
                </a:cubicBezTo>
                <a:cubicBezTo>
                  <a:pt x="152" y="872"/>
                  <a:pt x="216" y="976"/>
                  <a:pt x="256" y="968"/>
                </a:cubicBezTo>
                <a:cubicBezTo>
                  <a:pt x="296" y="960"/>
                  <a:pt x="320" y="904"/>
                  <a:pt x="352" y="824"/>
                </a:cubicBezTo>
                <a:cubicBezTo>
                  <a:pt x="384" y="744"/>
                  <a:pt x="416" y="520"/>
                  <a:pt x="448" y="488"/>
                </a:cubicBezTo>
                <a:cubicBezTo>
                  <a:pt x="480" y="456"/>
                  <a:pt x="512" y="664"/>
                  <a:pt x="544" y="632"/>
                </a:cubicBezTo>
                <a:cubicBezTo>
                  <a:pt x="576" y="600"/>
                  <a:pt x="592" y="352"/>
                  <a:pt x="640" y="296"/>
                </a:cubicBezTo>
                <a:cubicBezTo>
                  <a:pt x="688" y="240"/>
                  <a:pt x="808" y="328"/>
                  <a:pt x="832" y="296"/>
                </a:cubicBezTo>
                <a:cubicBezTo>
                  <a:pt x="856" y="264"/>
                  <a:pt x="752" y="144"/>
                  <a:pt x="784" y="104"/>
                </a:cubicBezTo>
                <a:cubicBezTo>
                  <a:pt x="816" y="64"/>
                  <a:pt x="920" y="0"/>
                  <a:pt x="1024" y="56"/>
                </a:cubicBezTo>
                <a:cubicBezTo>
                  <a:pt x="1128" y="112"/>
                  <a:pt x="1344" y="376"/>
                  <a:pt x="1408" y="440"/>
                </a:cubicBezTo>
              </a:path>
            </a:pathLst>
          </a:cu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 Box 1056"/>
          <p:cNvSpPr txBox="1">
            <a:spLocks noChangeArrowheads="1"/>
          </p:cNvSpPr>
          <p:nvPr/>
        </p:nvSpPr>
        <p:spPr bwMode="auto">
          <a:xfrm>
            <a:off x="1068388" y="5406603"/>
            <a:ext cx="2357437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Courier New" charset="0"/>
              <a:buNone/>
            </a:pP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y = </a:t>
            </a:r>
            <a:r>
              <a:rPr lang="en-GB">
                <a:solidFill>
                  <a:srgbClr val="00FF00"/>
                </a:solidFill>
                <a:latin typeface="Courier New" charset="0"/>
                <a:cs typeface="MS Gothic" charset="0"/>
              </a:rPr>
              <a:t>a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x + </a:t>
            </a:r>
            <a:r>
              <a:rPr lang="en-GB">
                <a:solidFill>
                  <a:srgbClr val="00FF00"/>
                </a:solidFill>
                <a:latin typeface="Courier New" charset="0"/>
                <a:cs typeface="MS Gothic" charset="0"/>
              </a:rPr>
              <a:t>b</a:t>
            </a:r>
          </a:p>
          <a:p>
            <a:pPr eaLnBrk="0" hangingPunct="0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solidFill>
                  <a:srgbClr val="000000"/>
                </a:solidFill>
                <a:cs typeface="MS Gothic" charset="0"/>
              </a:rPr>
              <a:t>2 parameter model</a:t>
            </a:r>
          </a:p>
          <a:p>
            <a:pPr eaLnBrk="0" hangingPunct="0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solidFill>
                  <a:srgbClr val="000000"/>
                </a:solidFill>
                <a:cs typeface="MS Gothic" charset="0"/>
              </a:rPr>
              <a:t>Good description, poor fit</a:t>
            </a:r>
          </a:p>
        </p:txBody>
      </p:sp>
      <p:sp>
        <p:nvSpPr>
          <p:cNvPr id="37" name="Text Box 1057"/>
          <p:cNvSpPr txBox="1">
            <a:spLocks noChangeArrowheads="1"/>
          </p:cNvSpPr>
          <p:nvPr/>
        </p:nvSpPr>
        <p:spPr bwMode="auto">
          <a:xfrm>
            <a:off x="4878388" y="5406603"/>
            <a:ext cx="34163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Courier New" charset="0"/>
              <a:buNone/>
            </a:pP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y = </a:t>
            </a:r>
            <a:r>
              <a:rPr lang="en-GB">
                <a:solidFill>
                  <a:srgbClr val="00FF00"/>
                </a:solidFill>
                <a:latin typeface="Courier New" charset="0"/>
                <a:cs typeface="MS Gothic" charset="0"/>
              </a:rPr>
              <a:t>a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x</a:t>
            </a:r>
            <a:r>
              <a:rPr lang="en-GB" baseline="30000">
                <a:solidFill>
                  <a:srgbClr val="000000"/>
                </a:solidFill>
                <a:latin typeface="Courier New" charset="0"/>
                <a:cs typeface="MS Gothic" charset="0"/>
              </a:rPr>
              <a:t>6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+</a:t>
            </a:r>
            <a:r>
              <a:rPr lang="en-GB">
                <a:solidFill>
                  <a:srgbClr val="00FF00"/>
                </a:solidFill>
                <a:latin typeface="Courier New" charset="0"/>
                <a:cs typeface="MS Gothic" charset="0"/>
              </a:rPr>
              <a:t>b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x</a:t>
            </a:r>
            <a:r>
              <a:rPr lang="en-GB" baseline="30000">
                <a:solidFill>
                  <a:srgbClr val="000000"/>
                </a:solidFill>
                <a:latin typeface="Courier New" charset="0"/>
                <a:cs typeface="MS Gothic" charset="0"/>
              </a:rPr>
              <a:t>5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+</a:t>
            </a:r>
            <a:r>
              <a:rPr lang="en-GB">
                <a:solidFill>
                  <a:srgbClr val="00FF00"/>
                </a:solidFill>
                <a:latin typeface="Courier New" charset="0"/>
                <a:cs typeface="MS Gothic" charset="0"/>
              </a:rPr>
              <a:t>c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x</a:t>
            </a:r>
            <a:r>
              <a:rPr lang="en-GB" baseline="30000">
                <a:solidFill>
                  <a:srgbClr val="000000"/>
                </a:solidFill>
                <a:latin typeface="Courier New" charset="0"/>
                <a:cs typeface="MS Gothic" charset="0"/>
              </a:rPr>
              <a:t>4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+</a:t>
            </a:r>
            <a:r>
              <a:rPr lang="en-GB">
                <a:solidFill>
                  <a:srgbClr val="00FF00"/>
                </a:solidFill>
                <a:latin typeface="Courier New" charset="0"/>
                <a:cs typeface="MS Gothic" charset="0"/>
              </a:rPr>
              <a:t>d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x</a:t>
            </a:r>
            <a:r>
              <a:rPr lang="en-GB" baseline="30000">
                <a:solidFill>
                  <a:srgbClr val="000000"/>
                </a:solidFill>
                <a:latin typeface="Courier New" charset="0"/>
                <a:cs typeface="MS Gothic" charset="0"/>
              </a:rPr>
              <a:t>3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+</a:t>
            </a:r>
            <a:r>
              <a:rPr lang="en-GB">
                <a:solidFill>
                  <a:srgbClr val="00FF00"/>
                </a:solidFill>
                <a:latin typeface="Courier New" charset="0"/>
                <a:cs typeface="MS Gothic" charset="0"/>
              </a:rPr>
              <a:t>e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x</a:t>
            </a:r>
            <a:r>
              <a:rPr lang="en-GB" baseline="30000">
                <a:solidFill>
                  <a:srgbClr val="000000"/>
                </a:solidFill>
                <a:latin typeface="Courier New" charset="0"/>
                <a:cs typeface="MS Gothic" charset="0"/>
              </a:rPr>
              <a:t>2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+</a:t>
            </a:r>
            <a:r>
              <a:rPr lang="en-GB">
                <a:solidFill>
                  <a:srgbClr val="00FF00"/>
                </a:solidFill>
                <a:latin typeface="Courier New" charset="0"/>
                <a:cs typeface="MS Gothic" charset="0"/>
              </a:rPr>
              <a:t>f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x+</a:t>
            </a:r>
            <a:r>
              <a:rPr lang="en-GB">
                <a:solidFill>
                  <a:srgbClr val="00FF00"/>
                </a:solidFill>
                <a:latin typeface="Courier New" charset="0"/>
                <a:cs typeface="MS Gothic" charset="0"/>
              </a:rPr>
              <a:t>g</a:t>
            </a:r>
          </a:p>
          <a:p>
            <a:pPr eaLnBrk="0" hangingPunct="0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solidFill>
                  <a:srgbClr val="000000"/>
                </a:solidFill>
                <a:cs typeface="MS Gothic" charset="0"/>
              </a:rPr>
              <a:t>7 parameter model</a:t>
            </a:r>
          </a:p>
          <a:p>
            <a:pPr eaLnBrk="0" hangingPunct="0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solidFill>
                  <a:srgbClr val="000000"/>
                </a:solidFill>
                <a:cs typeface="MS Gothic" charset="0"/>
              </a:rPr>
              <a:t>Poor description, good fit</a:t>
            </a:r>
          </a:p>
        </p:txBody>
      </p:sp>
      <p:sp>
        <p:nvSpPr>
          <p:cNvPr id="38" name="Line 1058"/>
          <p:cNvSpPr>
            <a:spLocks noChangeShapeType="1"/>
          </p:cNvSpPr>
          <p:nvPr/>
        </p:nvSpPr>
        <p:spPr bwMode="auto">
          <a:xfrm flipV="1">
            <a:off x="7583488" y="3676228"/>
            <a:ext cx="1587" cy="1374775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1059"/>
          <p:cNvSpPr>
            <a:spLocks noChangeShapeType="1"/>
          </p:cNvSpPr>
          <p:nvPr/>
        </p:nvSpPr>
        <p:spPr bwMode="auto">
          <a:xfrm flipH="1">
            <a:off x="5346700" y="3690516"/>
            <a:ext cx="2212975" cy="1587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Oval 1060"/>
          <p:cNvSpPr>
            <a:spLocks noChangeArrowheads="1"/>
          </p:cNvSpPr>
          <p:nvPr/>
        </p:nvSpPr>
        <p:spPr bwMode="auto">
          <a:xfrm>
            <a:off x="6173788" y="390641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49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Stabilization matrix method </a:t>
            </a:r>
            <a:br>
              <a:rPr lang="en-US" dirty="0"/>
            </a:br>
            <a:r>
              <a:rPr lang="en-US" dirty="0"/>
              <a:t>The mathematics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992880"/>
              </p:ext>
            </p:extLst>
          </p:nvPr>
        </p:nvGraphicFramePr>
        <p:xfrm>
          <a:off x="638175" y="1268760"/>
          <a:ext cx="423862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11" name="Equation" r:id="rId3" imgW="1765300" imgH="368300" progId="Equation.3">
                  <p:embed/>
                </p:oleObj>
              </mc:Choice>
              <mc:Fallback>
                <p:oleObj name="Equation" r:id="rId3" imgW="17653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" y="1268760"/>
                        <a:ext cx="4238625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>
            <a:off x="539552" y="2204864"/>
            <a:ext cx="59766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" name="Rectangle 1027"/>
          <p:cNvSpPr>
            <a:spLocks noChangeArrowheads="1"/>
          </p:cNvSpPr>
          <p:nvPr/>
        </p:nvSpPr>
        <p:spPr bwMode="auto">
          <a:xfrm>
            <a:off x="611188" y="2382416"/>
            <a:ext cx="3124200" cy="3048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028"/>
          <p:cNvSpPr>
            <a:spLocks noChangeShapeType="1"/>
          </p:cNvSpPr>
          <p:nvPr/>
        </p:nvSpPr>
        <p:spPr bwMode="auto">
          <a:xfrm flipV="1">
            <a:off x="992188" y="2609428"/>
            <a:ext cx="1587" cy="244157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029"/>
          <p:cNvSpPr>
            <a:spLocks noChangeShapeType="1"/>
          </p:cNvSpPr>
          <p:nvPr/>
        </p:nvSpPr>
        <p:spPr bwMode="auto">
          <a:xfrm>
            <a:off x="992188" y="5049416"/>
            <a:ext cx="25146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Oval 1030"/>
          <p:cNvSpPr>
            <a:spLocks noChangeArrowheads="1"/>
          </p:cNvSpPr>
          <p:nvPr/>
        </p:nvSpPr>
        <p:spPr bwMode="auto">
          <a:xfrm>
            <a:off x="1525588" y="47001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031"/>
          <p:cNvSpPr>
            <a:spLocks noChangeArrowheads="1"/>
          </p:cNvSpPr>
          <p:nvPr/>
        </p:nvSpPr>
        <p:spPr bwMode="auto">
          <a:xfrm>
            <a:off x="1677988" y="443981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032"/>
          <p:cNvSpPr>
            <a:spLocks noChangeArrowheads="1"/>
          </p:cNvSpPr>
          <p:nvPr/>
        </p:nvSpPr>
        <p:spPr bwMode="auto">
          <a:xfrm>
            <a:off x="1830388" y="390641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033"/>
          <p:cNvSpPr>
            <a:spLocks noChangeArrowheads="1"/>
          </p:cNvSpPr>
          <p:nvPr/>
        </p:nvSpPr>
        <p:spPr bwMode="auto">
          <a:xfrm>
            <a:off x="1982788" y="41667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034"/>
          <p:cNvSpPr>
            <a:spLocks noChangeArrowheads="1"/>
          </p:cNvSpPr>
          <p:nvPr/>
        </p:nvSpPr>
        <p:spPr bwMode="auto">
          <a:xfrm>
            <a:off x="2135188" y="367781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035"/>
          <p:cNvSpPr>
            <a:spLocks noChangeArrowheads="1"/>
          </p:cNvSpPr>
          <p:nvPr/>
        </p:nvSpPr>
        <p:spPr bwMode="auto">
          <a:xfrm>
            <a:off x="2439988" y="36333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036"/>
          <p:cNvSpPr>
            <a:spLocks noChangeArrowheads="1"/>
          </p:cNvSpPr>
          <p:nvPr/>
        </p:nvSpPr>
        <p:spPr bwMode="auto">
          <a:xfrm>
            <a:off x="2439988" y="33285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1037"/>
          <p:cNvSpPr>
            <a:spLocks noChangeArrowheads="1"/>
          </p:cNvSpPr>
          <p:nvPr/>
        </p:nvSpPr>
        <p:spPr bwMode="auto">
          <a:xfrm>
            <a:off x="2744788" y="32523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038"/>
          <p:cNvSpPr>
            <a:spLocks noChangeArrowheads="1"/>
          </p:cNvSpPr>
          <p:nvPr/>
        </p:nvSpPr>
        <p:spPr bwMode="auto">
          <a:xfrm>
            <a:off x="1176338" y="47763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039"/>
          <p:cNvSpPr>
            <a:spLocks noChangeArrowheads="1"/>
          </p:cNvSpPr>
          <p:nvPr/>
        </p:nvSpPr>
        <p:spPr bwMode="auto">
          <a:xfrm>
            <a:off x="1296988" y="45477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040"/>
          <p:cNvSpPr>
            <a:spLocks noChangeShapeType="1"/>
          </p:cNvSpPr>
          <p:nvPr/>
        </p:nvSpPr>
        <p:spPr bwMode="auto">
          <a:xfrm flipV="1">
            <a:off x="1220788" y="2685628"/>
            <a:ext cx="2057400" cy="228917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Rectangle 1041"/>
          <p:cNvSpPr>
            <a:spLocks noChangeArrowheads="1"/>
          </p:cNvSpPr>
          <p:nvPr/>
        </p:nvSpPr>
        <p:spPr bwMode="auto">
          <a:xfrm>
            <a:off x="4954588" y="2382416"/>
            <a:ext cx="3124200" cy="3048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042"/>
          <p:cNvSpPr>
            <a:spLocks noChangeShapeType="1"/>
          </p:cNvSpPr>
          <p:nvPr/>
        </p:nvSpPr>
        <p:spPr bwMode="auto">
          <a:xfrm flipV="1">
            <a:off x="5335588" y="2609428"/>
            <a:ext cx="1587" cy="244157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043"/>
          <p:cNvSpPr>
            <a:spLocks noChangeShapeType="1"/>
          </p:cNvSpPr>
          <p:nvPr/>
        </p:nvSpPr>
        <p:spPr bwMode="auto">
          <a:xfrm>
            <a:off x="5335588" y="5049416"/>
            <a:ext cx="25146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Oval 1044"/>
          <p:cNvSpPr>
            <a:spLocks noChangeArrowheads="1"/>
          </p:cNvSpPr>
          <p:nvPr/>
        </p:nvSpPr>
        <p:spPr bwMode="auto">
          <a:xfrm>
            <a:off x="5868988" y="47001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1045"/>
          <p:cNvSpPr>
            <a:spLocks noChangeArrowheads="1"/>
          </p:cNvSpPr>
          <p:nvPr/>
        </p:nvSpPr>
        <p:spPr bwMode="auto">
          <a:xfrm>
            <a:off x="6021388" y="443981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1046"/>
          <p:cNvSpPr>
            <a:spLocks noChangeArrowheads="1"/>
          </p:cNvSpPr>
          <p:nvPr/>
        </p:nvSpPr>
        <p:spPr bwMode="auto">
          <a:xfrm>
            <a:off x="6326188" y="41667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1047"/>
          <p:cNvSpPr>
            <a:spLocks noChangeArrowheads="1"/>
          </p:cNvSpPr>
          <p:nvPr/>
        </p:nvSpPr>
        <p:spPr bwMode="auto">
          <a:xfrm>
            <a:off x="6478588" y="367781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1048"/>
          <p:cNvSpPr>
            <a:spLocks noChangeArrowheads="1"/>
          </p:cNvSpPr>
          <p:nvPr/>
        </p:nvSpPr>
        <p:spPr bwMode="auto">
          <a:xfrm>
            <a:off x="6783388" y="36333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Oval 1049"/>
          <p:cNvSpPr>
            <a:spLocks noChangeArrowheads="1"/>
          </p:cNvSpPr>
          <p:nvPr/>
        </p:nvSpPr>
        <p:spPr bwMode="auto">
          <a:xfrm>
            <a:off x="6783388" y="33285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Oval 1050"/>
          <p:cNvSpPr>
            <a:spLocks noChangeArrowheads="1"/>
          </p:cNvSpPr>
          <p:nvPr/>
        </p:nvSpPr>
        <p:spPr bwMode="auto">
          <a:xfrm>
            <a:off x="7088188" y="32523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Oval 1051"/>
          <p:cNvSpPr>
            <a:spLocks noChangeArrowheads="1"/>
          </p:cNvSpPr>
          <p:nvPr/>
        </p:nvSpPr>
        <p:spPr bwMode="auto">
          <a:xfrm>
            <a:off x="5519738" y="47763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1052"/>
          <p:cNvSpPr>
            <a:spLocks noChangeArrowheads="1"/>
          </p:cNvSpPr>
          <p:nvPr/>
        </p:nvSpPr>
        <p:spPr bwMode="auto">
          <a:xfrm>
            <a:off x="5640388" y="454776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1053"/>
          <p:cNvSpPr>
            <a:spLocks noChangeShapeType="1"/>
          </p:cNvSpPr>
          <p:nvPr/>
        </p:nvSpPr>
        <p:spPr bwMode="auto">
          <a:xfrm flipV="1">
            <a:off x="3201988" y="2761828"/>
            <a:ext cx="1587" cy="2289175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054"/>
          <p:cNvSpPr>
            <a:spLocks noChangeShapeType="1"/>
          </p:cNvSpPr>
          <p:nvPr/>
        </p:nvSpPr>
        <p:spPr bwMode="auto">
          <a:xfrm flipH="1">
            <a:off x="990600" y="2763416"/>
            <a:ext cx="2212975" cy="1587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1055"/>
          <p:cNvSpPr>
            <a:spLocks noChangeArrowheads="1"/>
          </p:cNvSpPr>
          <p:nvPr/>
        </p:nvSpPr>
        <p:spPr bwMode="auto">
          <a:xfrm>
            <a:off x="5538788" y="3207916"/>
            <a:ext cx="2235200" cy="1841500"/>
          </a:xfrm>
          <a:custGeom>
            <a:avLst/>
            <a:gdLst>
              <a:gd name="T0" fmla="*/ 16 w 1408"/>
              <a:gd name="T1" fmla="*/ 1160 h 1160"/>
              <a:gd name="T2" fmla="*/ 16 w 1408"/>
              <a:gd name="T3" fmla="*/ 968 h 1160"/>
              <a:gd name="T4" fmla="*/ 112 w 1408"/>
              <a:gd name="T5" fmla="*/ 872 h 1160"/>
              <a:gd name="T6" fmla="*/ 256 w 1408"/>
              <a:gd name="T7" fmla="*/ 968 h 1160"/>
              <a:gd name="T8" fmla="*/ 352 w 1408"/>
              <a:gd name="T9" fmla="*/ 824 h 1160"/>
              <a:gd name="T10" fmla="*/ 448 w 1408"/>
              <a:gd name="T11" fmla="*/ 488 h 1160"/>
              <a:gd name="T12" fmla="*/ 544 w 1408"/>
              <a:gd name="T13" fmla="*/ 632 h 1160"/>
              <a:gd name="T14" fmla="*/ 640 w 1408"/>
              <a:gd name="T15" fmla="*/ 296 h 1160"/>
              <a:gd name="T16" fmla="*/ 832 w 1408"/>
              <a:gd name="T17" fmla="*/ 296 h 1160"/>
              <a:gd name="T18" fmla="*/ 784 w 1408"/>
              <a:gd name="T19" fmla="*/ 104 h 1160"/>
              <a:gd name="T20" fmla="*/ 1024 w 1408"/>
              <a:gd name="T21" fmla="*/ 56 h 1160"/>
              <a:gd name="T22" fmla="*/ 1408 w 1408"/>
              <a:gd name="T23" fmla="*/ 440 h 1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08" h="1160">
                <a:moveTo>
                  <a:pt x="16" y="1160"/>
                </a:moveTo>
                <a:cubicBezTo>
                  <a:pt x="8" y="1088"/>
                  <a:pt x="0" y="1016"/>
                  <a:pt x="16" y="968"/>
                </a:cubicBezTo>
                <a:cubicBezTo>
                  <a:pt x="32" y="920"/>
                  <a:pt x="72" y="872"/>
                  <a:pt x="112" y="872"/>
                </a:cubicBezTo>
                <a:cubicBezTo>
                  <a:pt x="152" y="872"/>
                  <a:pt x="216" y="976"/>
                  <a:pt x="256" y="968"/>
                </a:cubicBezTo>
                <a:cubicBezTo>
                  <a:pt x="296" y="960"/>
                  <a:pt x="320" y="904"/>
                  <a:pt x="352" y="824"/>
                </a:cubicBezTo>
                <a:cubicBezTo>
                  <a:pt x="384" y="744"/>
                  <a:pt x="416" y="520"/>
                  <a:pt x="448" y="488"/>
                </a:cubicBezTo>
                <a:cubicBezTo>
                  <a:pt x="480" y="456"/>
                  <a:pt x="512" y="664"/>
                  <a:pt x="544" y="632"/>
                </a:cubicBezTo>
                <a:cubicBezTo>
                  <a:pt x="576" y="600"/>
                  <a:pt x="592" y="352"/>
                  <a:pt x="640" y="296"/>
                </a:cubicBezTo>
                <a:cubicBezTo>
                  <a:pt x="688" y="240"/>
                  <a:pt x="808" y="328"/>
                  <a:pt x="832" y="296"/>
                </a:cubicBezTo>
                <a:cubicBezTo>
                  <a:pt x="856" y="264"/>
                  <a:pt x="752" y="144"/>
                  <a:pt x="784" y="104"/>
                </a:cubicBezTo>
                <a:cubicBezTo>
                  <a:pt x="816" y="64"/>
                  <a:pt x="920" y="0"/>
                  <a:pt x="1024" y="56"/>
                </a:cubicBezTo>
                <a:cubicBezTo>
                  <a:pt x="1128" y="112"/>
                  <a:pt x="1344" y="376"/>
                  <a:pt x="1408" y="440"/>
                </a:cubicBezTo>
              </a:path>
            </a:pathLst>
          </a:cu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 Box 1056"/>
          <p:cNvSpPr txBox="1">
            <a:spLocks noChangeArrowheads="1"/>
          </p:cNvSpPr>
          <p:nvPr/>
        </p:nvSpPr>
        <p:spPr bwMode="auto">
          <a:xfrm>
            <a:off x="1068388" y="5406603"/>
            <a:ext cx="2357437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Courier New" charset="0"/>
              <a:buNone/>
            </a:pP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y = </a:t>
            </a:r>
            <a:r>
              <a:rPr lang="en-GB">
                <a:solidFill>
                  <a:srgbClr val="00FF00"/>
                </a:solidFill>
                <a:latin typeface="Courier New" charset="0"/>
                <a:cs typeface="MS Gothic" charset="0"/>
              </a:rPr>
              <a:t>a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x + </a:t>
            </a:r>
            <a:r>
              <a:rPr lang="en-GB">
                <a:solidFill>
                  <a:srgbClr val="00FF00"/>
                </a:solidFill>
                <a:latin typeface="Courier New" charset="0"/>
                <a:cs typeface="MS Gothic" charset="0"/>
              </a:rPr>
              <a:t>b</a:t>
            </a:r>
          </a:p>
          <a:p>
            <a:pPr eaLnBrk="0" hangingPunct="0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solidFill>
                  <a:srgbClr val="000000"/>
                </a:solidFill>
                <a:cs typeface="MS Gothic" charset="0"/>
              </a:rPr>
              <a:t>2 parameter model</a:t>
            </a:r>
          </a:p>
          <a:p>
            <a:pPr eaLnBrk="0" hangingPunct="0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solidFill>
                  <a:srgbClr val="000000"/>
                </a:solidFill>
                <a:cs typeface="MS Gothic" charset="0"/>
              </a:rPr>
              <a:t>Good description, poor fit</a:t>
            </a:r>
          </a:p>
        </p:txBody>
      </p:sp>
      <p:sp>
        <p:nvSpPr>
          <p:cNvPr id="37" name="Text Box 1057"/>
          <p:cNvSpPr txBox="1">
            <a:spLocks noChangeArrowheads="1"/>
          </p:cNvSpPr>
          <p:nvPr/>
        </p:nvSpPr>
        <p:spPr bwMode="auto">
          <a:xfrm>
            <a:off x="4878388" y="5406603"/>
            <a:ext cx="34163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Courier New" charset="0"/>
              <a:buNone/>
            </a:pP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y = </a:t>
            </a:r>
            <a:r>
              <a:rPr lang="en-GB">
                <a:solidFill>
                  <a:srgbClr val="00FF00"/>
                </a:solidFill>
                <a:latin typeface="Courier New" charset="0"/>
                <a:cs typeface="MS Gothic" charset="0"/>
              </a:rPr>
              <a:t>a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x</a:t>
            </a:r>
            <a:r>
              <a:rPr lang="en-GB" baseline="30000">
                <a:solidFill>
                  <a:srgbClr val="000000"/>
                </a:solidFill>
                <a:latin typeface="Courier New" charset="0"/>
                <a:cs typeface="MS Gothic" charset="0"/>
              </a:rPr>
              <a:t>6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+</a:t>
            </a:r>
            <a:r>
              <a:rPr lang="en-GB">
                <a:solidFill>
                  <a:srgbClr val="00FF00"/>
                </a:solidFill>
                <a:latin typeface="Courier New" charset="0"/>
                <a:cs typeface="MS Gothic" charset="0"/>
              </a:rPr>
              <a:t>b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x</a:t>
            </a:r>
            <a:r>
              <a:rPr lang="en-GB" baseline="30000">
                <a:solidFill>
                  <a:srgbClr val="000000"/>
                </a:solidFill>
                <a:latin typeface="Courier New" charset="0"/>
                <a:cs typeface="MS Gothic" charset="0"/>
              </a:rPr>
              <a:t>5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+</a:t>
            </a:r>
            <a:r>
              <a:rPr lang="en-GB">
                <a:solidFill>
                  <a:srgbClr val="00FF00"/>
                </a:solidFill>
                <a:latin typeface="Courier New" charset="0"/>
                <a:cs typeface="MS Gothic" charset="0"/>
              </a:rPr>
              <a:t>c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x</a:t>
            </a:r>
            <a:r>
              <a:rPr lang="en-GB" baseline="30000">
                <a:solidFill>
                  <a:srgbClr val="000000"/>
                </a:solidFill>
                <a:latin typeface="Courier New" charset="0"/>
                <a:cs typeface="MS Gothic" charset="0"/>
              </a:rPr>
              <a:t>4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+</a:t>
            </a:r>
            <a:r>
              <a:rPr lang="en-GB">
                <a:solidFill>
                  <a:srgbClr val="00FF00"/>
                </a:solidFill>
                <a:latin typeface="Courier New" charset="0"/>
                <a:cs typeface="MS Gothic" charset="0"/>
              </a:rPr>
              <a:t>d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x</a:t>
            </a:r>
            <a:r>
              <a:rPr lang="en-GB" baseline="30000">
                <a:solidFill>
                  <a:srgbClr val="000000"/>
                </a:solidFill>
                <a:latin typeface="Courier New" charset="0"/>
                <a:cs typeface="MS Gothic" charset="0"/>
              </a:rPr>
              <a:t>3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+</a:t>
            </a:r>
            <a:r>
              <a:rPr lang="en-GB">
                <a:solidFill>
                  <a:srgbClr val="00FF00"/>
                </a:solidFill>
                <a:latin typeface="Courier New" charset="0"/>
                <a:cs typeface="MS Gothic" charset="0"/>
              </a:rPr>
              <a:t>e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x</a:t>
            </a:r>
            <a:r>
              <a:rPr lang="en-GB" baseline="30000">
                <a:solidFill>
                  <a:srgbClr val="000000"/>
                </a:solidFill>
                <a:latin typeface="Courier New" charset="0"/>
                <a:cs typeface="MS Gothic" charset="0"/>
              </a:rPr>
              <a:t>2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+</a:t>
            </a:r>
            <a:r>
              <a:rPr lang="en-GB">
                <a:solidFill>
                  <a:srgbClr val="00FF00"/>
                </a:solidFill>
                <a:latin typeface="Courier New" charset="0"/>
                <a:cs typeface="MS Gothic" charset="0"/>
              </a:rPr>
              <a:t>f</a:t>
            </a:r>
            <a:r>
              <a:rPr lang="en-GB">
                <a:solidFill>
                  <a:srgbClr val="000000"/>
                </a:solidFill>
                <a:latin typeface="Courier New" charset="0"/>
                <a:cs typeface="MS Gothic" charset="0"/>
              </a:rPr>
              <a:t>x+</a:t>
            </a:r>
            <a:r>
              <a:rPr lang="en-GB">
                <a:solidFill>
                  <a:srgbClr val="00FF00"/>
                </a:solidFill>
                <a:latin typeface="Courier New" charset="0"/>
                <a:cs typeface="MS Gothic" charset="0"/>
              </a:rPr>
              <a:t>g</a:t>
            </a:r>
          </a:p>
          <a:p>
            <a:pPr eaLnBrk="0" hangingPunct="0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solidFill>
                  <a:srgbClr val="000000"/>
                </a:solidFill>
                <a:cs typeface="MS Gothic" charset="0"/>
              </a:rPr>
              <a:t>7 parameter model</a:t>
            </a:r>
          </a:p>
          <a:p>
            <a:pPr eaLnBrk="0" hangingPunct="0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solidFill>
                  <a:srgbClr val="000000"/>
                </a:solidFill>
                <a:cs typeface="MS Gothic" charset="0"/>
              </a:rPr>
              <a:t>Poor description, good fit</a:t>
            </a:r>
          </a:p>
        </p:txBody>
      </p:sp>
      <p:sp>
        <p:nvSpPr>
          <p:cNvPr id="38" name="Line 1058"/>
          <p:cNvSpPr>
            <a:spLocks noChangeShapeType="1"/>
          </p:cNvSpPr>
          <p:nvPr/>
        </p:nvSpPr>
        <p:spPr bwMode="auto">
          <a:xfrm flipV="1">
            <a:off x="7583488" y="3676228"/>
            <a:ext cx="1587" cy="1374775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1059"/>
          <p:cNvSpPr>
            <a:spLocks noChangeShapeType="1"/>
          </p:cNvSpPr>
          <p:nvPr/>
        </p:nvSpPr>
        <p:spPr bwMode="auto">
          <a:xfrm flipH="1">
            <a:off x="5346700" y="3690516"/>
            <a:ext cx="2212975" cy="1587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Oval 1060"/>
          <p:cNvSpPr>
            <a:spLocks noChangeArrowheads="1"/>
          </p:cNvSpPr>
          <p:nvPr/>
        </p:nvSpPr>
        <p:spPr bwMode="auto">
          <a:xfrm>
            <a:off x="6173788" y="3906416"/>
            <a:ext cx="120650" cy="12065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08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SMM training</a:t>
            </a:r>
          </a:p>
        </p:txBody>
      </p:sp>
      <p:pic>
        <p:nvPicPr>
          <p:cNvPr id="785411" name="Picture 3" descr="smm_tra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66800"/>
            <a:ext cx="7092950" cy="54816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5412" name="Text Box 4"/>
          <p:cNvSpPr txBox="1">
            <a:spLocks noChangeArrowheads="1"/>
          </p:cNvSpPr>
          <p:nvPr/>
        </p:nvSpPr>
        <p:spPr bwMode="auto">
          <a:xfrm>
            <a:off x="2349500" y="3505200"/>
            <a:ext cx="4889500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0" i="0">
                <a:latin typeface="Comic Sans MS" charset="0"/>
              </a:rPr>
              <a:t>Evaluate on 600 MHC:peptide binding data</a:t>
            </a:r>
          </a:p>
          <a:p>
            <a:pPr algn="l"/>
            <a:r>
              <a:rPr lang="en-US" sz="2400" b="0" i="0">
                <a:latin typeface="Comic Sans MS" charset="0"/>
              </a:rPr>
              <a:t>L=0: PCC=0.70</a:t>
            </a:r>
          </a:p>
          <a:p>
            <a:pPr algn="l"/>
            <a:r>
              <a:rPr lang="en-US" sz="2400" b="0" i="0">
                <a:latin typeface="Comic Sans MS" charset="0"/>
              </a:rPr>
              <a:t>L=0.1 PCC = 0.78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54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Stabilization matrix method.</a:t>
            </a:r>
            <a:br>
              <a:rPr lang="en-US" dirty="0"/>
            </a:br>
            <a:r>
              <a:rPr lang="en-US" dirty="0"/>
              <a:t>The analytic solution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6685055"/>
              </p:ext>
            </p:extLst>
          </p:nvPr>
        </p:nvGraphicFramePr>
        <p:xfrm>
          <a:off x="539552" y="2441462"/>
          <a:ext cx="4824536" cy="2067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5134" name="Equation" r:id="rId3" imgW="1600200" imgH="685800" progId="Equation.3">
                  <p:embed/>
                </p:oleObj>
              </mc:Choice>
              <mc:Fallback>
                <p:oleObj name="Equation" r:id="rId3" imgW="1600200" imgH="685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2441462"/>
                        <a:ext cx="4824536" cy="20676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8497" y="4822120"/>
            <a:ext cx="85119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0" i="0" dirty="0">
                <a:latin typeface="+mn-lt"/>
              </a:rPr>
              <a:t>Each peptide is represented as 9*20 number (180)</a:t>
            </a:r>
          </a:p>
          <a:p>
            <a:pPr algn="l"/>
            <a:r>
              <a:rPr lang="en-US" sz="2000" b="0" i="0" dirty="0">
                <a:latin typeface="+mn-lt"/>
              </a:rPr>
              <a:t>H is a stack of such vectors of 180 values</a:t>
            </a:r>
          </a:p>
          <a:p>
            <a:pPr algn="l"/>
            <a:r>
              <a:rPr lang="en-US" sz="2000" b="0" i="0" dirty="0">
                <a:latin typeface="+mn-lt"/>
              </a:rPr>
              <a:t>t is the target value (the measured binding)</a:t>
            </a:r>
          </a:p>
          <a:p>
            <a:pPr algn="l"/>
            <a:r>
              <a:rPr lang="en-US" sz="2000" b="0" i="0" dirty="0">
                <a:latin typeface="Symbol" charset="2"/>
                <a:cs typeface="Symbol" charset="2"/>
              </a:rPr>
              <a:t>l</a:t>
            </a:r>
            <a:r>
              <a:rPr lang="en-US" sz="2000" b="0" i="0" dirty="0">
                <a:latin typeface="+mn-lt"/>
              </a:rPr>
              <a:t> is a parameter introduced to suppress the effect of noise in the experimental data and lower the effect of </a:t>
            </a:r>
            <a:r>
              <a:rPr lang="en-US" sz="2000" b="0" i="0" dirty="0" err="1">
                <a:latin typeface="+mn-lt"/>
              </a:rPr>
              <a:t>overfitting</a:t>
            </a:r>
            <a:endParaRPr lang="en-US" sz="2000" b="0" i="0" dirty="0">
              <a:latin typeface="+mn-lt"/>
            </a:endParaRP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877801"/>
              </p:ext>
            </p:extLst>
          </p:nvPr>
        </p:nvGraphicFramePr>
        <p:xfrm>
          <a:off x="638175" y="1268760"/>
          <a:ext cx="423862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5135" name="Equation" r:id="rId5" imgW="1765300" imgH="368300" progId="Equation.3">
                  <p:embed/>
                </p:oleObj>
              </mc:Choice>
              <mc:Fallback>
                <p:oleObj name="Equation" r:id="rId5" imgW="17653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" y="1268760"/>
                        <a:ext cx="4238625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>
            <a:off x="539552" y="2204864"/>
            <a:ext cx="59766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61604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SMM - Stabilization matrix method</a:t>
            </a:r>
            <a:br>
              <a:rPr lang="en-US" dirty="0"/>
            </a:br>
            <a:r>
              <a:rPr lang="en-US" dirty="0"/>
              <a:t> - the numerical solution</a:t>
            </a:r>
          </a:p>
        </p:txBody>
      </p:sp>
      <p:graphicFrame>
        <p:nvGraphicFramePr>
          <p:cNvPr id="7925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577662"/>
              </p:ext>
            </p:extLst>
          </p:nvPr>
        </p:nvGraphicFramePr>
        <p:xfrm>
          <a:off x="561975" y="2204864"/>
          <a:ext cx="4391025" cy="176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4" imgW="1828800" imgH="736600" progId="Equation.3">
                  <p:embed/>
                </p:oleObj>
              </mc:Choice>
              <mc:Fallback>
                <p:oleObj name="Equation" r:id="rId4" imgW="18288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" y="2204864"/>
                        <a:ext cx="4391025" cy="176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2580" name="AutoShape 4"/>
          <p:cNvSpPr>
            <a:spLocks noChangeArrowheads="1"/>
          </p:cNvSpPr>
          <p:nvPr/>
        </p:nvSpPr>
        <p:spPr bwMode="auto">
          <a:xfrm>
            <a:off x="6054725" y="3125788"/>
            <a:ext cx="457200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792581" name="AutoShape 5"/>
          <p:cNvSpPr>
            <a:spLocks noChangeArrowheads="1"/>
          </p:cNvSpPr>
          <p:nvPr/>
        </p:nvSpPr>
        <p:spPr bwMode="auto">
          <a:xfrm>
            <a:off x="7996238" y="3125788"/>
            <a:ext cx="420687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792582" name="AutoShape 6"/>
          <p:cNvSpPr>
            <a:spLocks noChangeArrowheads="1"/>
          </p:cNvSpPr>
          <p:nvPr/>
        </p:nvSpPr>
        <p:spPr bwMode="auto">
          <a:xfrm>
            <a:off x="7146925" y="4494213"/>
            <a:ext cx="242888" cy="23177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92583" name="AutoShape 7"/>
          <p:cNvCxnSpPr>
            <a:cxnSpLocks noChangeShapeType="1"/>
            <a:stCxn id="792580" idx="2"/>
            <a:endCxn id="792582" idx="0"/>
          </p:cNvCxnSpPr>
          <p:nvPr/>
        </p:nvCxnSpPr>
        <p:spPr bwMode="auto">
          <a:xfrm>
            <a:off x="6283325" y="3565525"/>
            <a:ext cx="985838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92584" name="AutoShape 8"/>
          <p:cNvCxnSpPr>
            <a:cxnSpLocks noChangeShapeType="1"/>
            <a:stCxn id="792581" idx="2"/>
            <a:endCxn id="792582" idx="0"/>
          </p:cNvCxnSpPr>
          <p:nvPr/>
        </p:nvCxnSpPr>
        <p:spPr bwMode="auto">
          <a:xfrm flipH="1">
            <a:off x="7269163" y="3565525"/>
            <a:ext cx="938212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92585" name="Text Box 9"/>
          <p:cNvSpPr txBox="1">
            <a:spLocks noChangeArrowheads="1"/>
          </p:cNvSpPr>
          <p:nvPr/>
        </p:nvSpPr>
        <p:spPr bwMode="auto">
          <a:xfrm>
            <a:off x="6238875" y="3632200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1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92586" name="Text Box 10"/>
          <p:cNvSpPr txBox="1">
            <a:spLocks noChangeArrowheads="1"/>
          </p:cNvSpPr>
          <p:nvPr/>
        </p:nvSpPr>
        <p:spPr bwMode="auto">
          <a:xfrm>
            <a:off x="7331075" y="3632200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2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92587" name="Text Box 11"/>
          <p:cNvSpPr txBox="1">
            <a:spLocks noChangeArrowheads="1"/>
          </p:cNvSpPr>
          <p:nvPr/>
        </p:nvSpPr>
        <p:spPr bwMode="auto">
          <a:xfrm>
            <a:off x="6149975" y="1905000"/>
            <a:ext cx="1798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 i="0">
                <a:latin typeface="Comic Sans MS" charset="0"/>
              </a:rPr>
              <a:t>Linear function</a:t>
            </a:r>
          </a:p>
        </p:txBody>
      </p:sp>
      <p:graphicFrame>
        <p:nvGraphicFramePr>
          <p:cNvPr id="792588" name="Object 12"/>
          <p:cNvGraphicFramePr>
            <a:graphicFrameLocks noChangeAspect="1"/>
          </p:cNvGraphicFramePr>
          <p:nvPr/>
        </p:nvGraphicFramePr>
        <p:xfrm>
          <a:off x="6000750" y="2506663"/>
          <a:ext cx="24574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6" imgW="1117600" imgH="177800" progId="Equation.3">
                  <p:embed/>
                </p:oleObj>
              </mc:Choice>
              <mc:Fallback>
                <p:oleObj name="Equation" r:id="rId6" imgW="11176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2506663"/>
                        <a:ext cx="245745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2589" name="Text Box 13"/>
          <p:cNvSpPr txBox="1">
            <a:spLocks noChangeArrowheads="1"/>
          </p:cNvSpPr>
          <p:nvPr/>
        </p:nvSpPr>
        <p:spPr bwMode="auto">
          <a:xfrm>
            <a:off x="7118350" y="46339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792593" name="Line 17"/>
          <p:cNvSpPr>
            <a:spLocks noChangeShapeType="1"/>
          </p:cNvSpPr>
          <p:nvPr/>
        </p:nvSpPr>
        <p:spPr bwMode="auto">
          <a:xfrm flipH="1" flipV="1">
            <a:off x="4343400" y="2828751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2594" name="Text Box 18"/>
          <p:cNvSpPr txBox="1">
            <a:spLocks noChangeArrowheads="1"/>
          </p:cNvSpPr>
          <p:nvPr/>
        </p:nvSpPr>
        <p:spPr bwMode="auto">
          <a:xfrm>
            <a:off x="3733800" y="3209751"/>
            <a:ext cx="2187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spcBef>
                <a:spcPct val="50000"/>
              </a:spcBef>
            </a:pPr>
            <a:r>
              <a:rPr lang="en-US" b="0" i="0">
                <a:latin typeface="Comic Sans MS" charset="0"/>
              </a:rPr>
              <a:t>Sum over weights</a:t>
            </a:r>
          </a:p>
        </p:txBody>
      </p:sp>
      <p:sp>
        <p:nvSpPr>
          <p:cNvPr id="792595" name="Line 19"/>
          <p:cNvSpPr>
            <a:spLocks noChangeShapeType="1"/>
          </p:cNvSpPr>
          <p:nvPr/>
        </p:nvSpPr>
        <p:spPr bwMode="auto">
          <a:xfrm flipH="1" flipV="1">
            <a:off x="1981200" y="2904951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2596" name="Text Box 20"/>
          <p:cNvSpPr txBox="1">
            <a:spLocks noChangeArrowheads="1"/>
          </p:cNvSpPr>
          <p:nvPr/>
        </p:nvSpPr>
        <p:spPr bwMode="auto">
          <a:xfrm>
            <a:off x="2590800" y="3590751"/>
            <a:ext cx="2743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spcBef>
                <a:spcPct val="50000"/>
              </a:spcBef>
            </a:pPr>
            <a:r>
              <a:rPr lang="en-US" b="0" i="0">
                <a:latin typeface="Comic Sans MS" charset="0"/>
              </a:rPr>
              <a:t>Sum over data points</a:t>
            </a:r>
          </a:p>
        </p:txBody>
      </p:sp>
    </p:spTree>
    <p:extLst>
      <p:ext uri="{BB962C8B-B14F-4D97-AF65-F5344CB8AC3E}">
        <p14:creationId xmlns:p14="http://schemas.microsoft.com/office/powerpoint/2010/main" val="3957123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SMM - Stabilization matrix method</a:t>
            </a:r>
          </a:p>
        </p:txBody>
      </p:sp>
      <p:graphicFrame>
        <p:nvGraphicFramePr>
          <p:cNvPr id="792579" name="Object 3"/>
          <p:cNvGraphicFramePr>
            <a:graphicFrameLocks noChangeAspect="1"/>
          </p:cNvGraphicFramePr>
          <p:nvPr/>
        </p:nvGraphicFramePr>
        <p:xfrm>
          <a:off x="561975" y="1662113"/>
          <a:ext cx="4391025" cy="176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048" name="Equation" r:id="rId4" imgW="1828800" imgH="736600" progId="Equation.3">
                  <p:embed/>
                </p:oleObj>
              </mc:Choice>
              <mc:Fallback>
                <p:oleObj name="Equation" r:id="rId4" imgW="1828800" imgH="736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" y="1662113"/>
                        <a:ext cx="4391025" cy="176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2580" name="AutoShape 4"/>
          <p:cNvSpPr>
            <a:spLocks noChangeArrowheads="1"/>
          </p:cNvSpPr>
          <p:nvPr/>
        </p:nvSpPr>
        <p:spPr bwMode="auto">
          <a:xfrm>
            <a:off x="6054725" y="3125788"/>
            <a:ext cx="457200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792581" name="AutoShape 5"/>
          <p:cNvSpPr>
            <a:spLocks noChangeArrowheads="1"/>
          </p:cNvSpPr>
          <p:nvPr/>
        </p:nvSpPr>
        <p:spPr bwMode="auto">
          <a:xfrm>
            <a:off x="7996238" y="3125788"/>
            <a:ext cx="420687" cy="4397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792582" name="AutoShape 6"/>
          <p:cNvSpPr>
            <a:spLocks noChangeArrowheads="1"/>
          </p:cNvSpPr>
          <p:nvPr/>
        </p:nvSpPr>
        <p:spPr bwMode="auto">
          <a:xfrm>
            <a:off x="7146925" y="4494213"/>
            <a:ext cx="242888" cy="23177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92583" name="AutoShape 7"/>
          <p:cNvCxnSpPr>
            <a:cxnSpLocks noChangeShapeType="1"/>
            <a:stCxn id="792580" idx="2"/>
            <a:endCxn id="792582" idx="0"/>
          </p:cNvCxnSpPr>
          <p:nvPr/>
        </p:nvCxnSpPr>
        <p:spPr bwMode="auto">
          <a:xfrm>
            <a:off x="6283325" y="3565525"/>
            <a:ext cx="985838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92584" name="AutoShape 8"/>
          <p:cNvCxnSpPr>
            <a:cxnSpLocks noChangeShapeType="1"/>
            <a:stCxn id="792581" idx="2"/>
            <a:endCxn id="792582" idx="0"/>
          </p:cNvCxnSpPr>
          <p:nvPr/>
        </p:nvCxnSpPr>
        <p:spPr bwMode="auto">
          <a:xfrm flipH="1">
            <a:off x="7269163" y="3565525"/>
            <a:ext cx="938212" cy="928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92585" name="Text Box 9"/>
          <p:cNvSpPr txBox="1">
            <a:spLocks noChangeArrowheads="1"/>
          </p:cNvSpPr>
          <p:nvPr/>
        </p:nvSpPr>
        <p:spPr bwMode="auto">
          <a:xfrm>
            <a:off x="6238875" y="3632200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1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92586" name="Text Box 10"/>
          <p:cNvSpPr txBox="1">
            <a:spLocks noChangeArrowheads="1"/>
          </p:cNvSpPr>
          <p:nvPr/>
        </p:nvSpPr>
        <p:spPr bwMode="auto">
          <a:xfrm>
            <a:off x="7331075" y="3632200"/>
            <a:ext cx="415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0" i="0">
                <a:latin typeface="Helvetica Neue" charset="0"/>
              </a:rPr>
              <a:t>w</a:t>
            </a:r>
            <a:r>
              <a:rPr lang="en-US" sz="1600" b="0" i="0" baseline="-25000">
                <a:latin typeface="Helvetica Neue" charset="0"/>
              </a:rPr>
              <a:t>2</a:t>
            </a:r>
            <a:endParaRPr lang="en-US" sz="2000" b="0" i="0">
              <a:latin typeface="Courier New" charset="0"/>
            </a:endParaRPr>
          </a:p>
        </p:txBody>
      </p:sp>
      <p:sp>
        <p:nvSpPr>
          <p:cNvPr id="792587" name="Text Box 11"/>
          <p:cNvSpPr txBox="1">
            <a:spLocks noChangeArrowheads="1"/>
          </p:cNvSpPr>
          <p:nvPr/>
        </p:nvSpPr>
        <p:spPr bwMode="auto">
          <a:xfrm>
            <a:off x="6149975" y="1905000"/>
            <a:ext cx="1798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0" i="0">
                <a:latin typeface="Comic Sans MS" charset="0"/>
              </a:rPr>
              <a:t>Linear function</a:t>
            </a:r>
          </a:p>
        </p:txBody>
      </p:sp>
      <p:graphicFrame>
        <p:nvGraphicFramePr>
          <p:cNvPr id="792588" name="Object 12"/>
          <p:cNvGraphicFramePr>
            <a:graphicFrameLocks noChangeAspect="1"/>
          </p:cNvGraphicFramePr>
          <p:nvPr/>
        </p:nvGraphicFramePr>
        <p:xfrm>
          <a:off x="6000750" y="2506663"/>
          <a:ext cx="24574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049" name="Equation" r:id="rId6" imgW="1117600" imgH="177800" progId="Equation.3">
                  <p:embed/>
                </p:oleObj>
              </mc:Choice>
              <mc:Fallback>
                <p:oleObj name="Equation" r:id="rId6" imgW="1117600" imgH="177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2506663"/>
                        <a:ext cx="245745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2589" name="Text Box 13"/>
          <p:cNvSpPr txBox="1">
            <a:spLocks noChangeArrowheads="1"/>
          </p:cNvSpPr>
          <p:nvPr/>
        </p:nvSpPr>
        <p:spPr bwMode="auto">
          <a:xfrm>
            <a:off x="7118350" y="46339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grpSp>
        <p:nvGrpSpPr>
          <p:cNvPr id="792597" name="Group 21"/>
          <p:cNvGrpSpPr>
            <a:grpSpLocks/>
          </p:cNvGrpSpPr>
          <p:nvPr/>
        </p:nvGrpSpPr>
        <p:grpSpPr bwMode="auto">
          <a:xfrm>
            <a:off x="20638" y="3733801"/>
            <a:ext cx="4538663" cy="2693988"/>
            <a:chOff x="13" y="2352"/>
            <a:chExt cx="2859" cy="1697"/>
          </a:xfrm>
        </p:grpSpPr>
        <p:graphicFrame>
          <p:nvGraphicFramePr>
            <p:cNvPr id="792590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14230822"/>
                </p:ext>
              </p:extLst>
            </p:nvPr>
          </p:nvGraphicFramePr>
          <p:xfrm>
            <a:off x="432" y="2821"/>
            <a:ext cx="2440" cy="12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0050" name="Equation" r:id="rId8" imgW="1612900" imgH="812800" progId="Equation.3">
                    <p:embed/>
                  </p:oleObj>
                </mc:Choice>
                <mc:Fallback>
                  <p:oleObj name="Equation" r:id="rId8" imgW="1612900" imgH="81280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2821"/>
                          <a:ext cx="2440" cy="12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92591" name="Text Box 15"/>
            <p:cNvSpPr txBox="1">
              <a:spLocks noChangeArrowheads="1"/>
            </p:cNvSpPr>
            <p:nvPr/>
          </p:nvSpPr>
          <p:spPr bwMode="auto">
            <a:xfrm>
              <a:off x="13" y="2352"/>
              <a:ext cx="192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0" i="0" dirty="0">
                  <a:latin typeface="Comic Sans MS" charset="0"/>
                </a:rPr>
                <a:t>Per target error:</a:t>
              </a:r>
            </a:p>
          </p:txBody>
        </p:sp>
      </p:grpSp>
      <p:sp>
        <p:nvSpPr>
          <p:cNvPr id="792592" name="Text Box 16"/>
          <p:cNvSpPr txBox="1">
            <a:spLocks noChangeArrowheads="1"/>
          </p:cNvSpPr>
          <p:nvPr/>
        </p:nvSpPr>
        <p:spPr bwMode="auto">
          <a:xfrm>
            <a:off x="46091" y="1066800"/>
            <a:ext cx="23287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0" i="0" dirty="0">
                <a:latin typeface="Comic Sans MS" charset="0"/>
              </a:rPr>
              <a:t>Global error:</a:t>
            </a:r>
          </a:p>
        </p:txBody>
      </p:sp>
      <p:sp>
        <p:nvSpPr>
          <p:cNvPr id="792593" name="Line 17"/>
          <p:cNvSpPr>
            <a:spLocks noChangeShapeType="1"/>
          </p:cNvSpPr>
          <p:nvPr/>
        </p:nvSpPr>
        <p:spPr bwMode="auto">
          <a:xfrm flipH="1" flipV="1">
            <a:off x="4343400" y="2286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2594" name="Text Box 18"/>
          <p:cNvSpPr txBox="1">
            <a:spLocks noChangeArrowheads="1"/>
          </p:cNvSpPr>
          <p:nvPr/>
        </p:nvSpPr>
        <p:spPr bwMode="auto">
          <a:xfrm>
            <a:off x="3733800" y="2667000"/>
            <a:ext cx="2187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spcBef>
                <a:spcPct val="50000"/>
              </a:spcBef>
            </a:pPr>
            <a:r>
              <a:rPr lang="en-US" b="0" i="0">
                <a:latin typeface="Comic Sans MS" charset="0"/>
              </a:rPr>
              <a:t>Sum over weights</a:t>
            </a:r>
          </a:p>
        </p:txBody>
      </p:sp>
      <p:sp>
        <p:nvSpPr>
          <p:cNvPr id="792595" name="Line 19"/>
          <p:cNvSpPr>
            <a:spLocks noChangeShapeType="1"/>
          </p:cNvSpPr>
          <p:nvPr/>
        </p:nvSpPr>
        <p:spPr bwMode="auto">
          <a:xfrm flipH="1" flipV="1">
            <a:off x="1981200" y="2362200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2596" name="Text Box 20"/>
          <p:cNvSpPr txBox="1">
            <a:spLocks noChangeArrowheads="1"/>
          </p:cNvSpPr>
          <p:nvPr/>
        </p:nvSpPr>
        <p:spPr bwMode="auto">
          <a:xfrm>
            <a:off x="2590800" y="3048000"/>
            <a:ext cx="2743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spcBef>
                <a:spcPct val="50000"/>
              </a:spcBef>
            </a:pPr>
            <a:r>
              <a:rPr lang="en-US" b="0" i="0">
                <a:latin typeface="Comic Sans MS" charset="0"/>
              </a:rPr>
              <a:t>Sum over data 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de">
  <a:themeElements>
    <a:clrScheme name="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Frutiger 45 Light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Frutiger 45 Light" charset="0"/>
            <a:ea typeface="ＭＳ Ｐゴシック" charset="0"/>
          </a:defRPr>
        </a:defPPr>
      </a:lstStyle>
    </a:lnDef>
  </a:objectDefaults>
  <a:extraClrSchemeLst>
    <a:extraClrScheme>
      <a:clrScheme name="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2499</TotalTime>
  <Words>669</Words>
  <Application>Microsoft Macintosh PowerPoint</Application>
  <PresentationFormat>On-screen Show (4:3)</PresentationFormat>
  <Paragraphs>149</Paragraphs>
  <Slides>16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MS Gothic</vt:lpstr>
      <vt:lpstr>ＭＳ Ｐゴシック</vt:lpstr>
      <vt:lpstr>Arial</vt:lpstr>
      <vt:lpstr>Comic Sans MS</vt:lpstr>
      <vt:lpstr>Courier New</vt:lpstr>
      <vt:lpstr>Frutiger 45 Light</vt:lpstr>
      <vt:lpstr>Garamond</vt:lpstr>
      <vt:lpstr>Helvetica Neue</vt:lpstr>
      <vt:lpstr>Symbol</vt:lpstr>
      <vt:lpstr>Times</vt:lpstr>
      <vt:lpstr>slide</vt:lpstr>
      <vt:lpstr>Equation</vt:lpstr>
      <vt:lpstr>Stabilization matrix method (Ridge regression)  Morten Nielsen Department of Health Technology, DTU</vt:lpstr>
      <vt:lpstr>Data driven method training</vt:lpstr>
      <vt:lpstr>Model over-fitting (early stopping)</vt:lpstr>
      <vt:lpstr>Stabilization matrix method  The mathematics</vt:lpstr>
      <vt:lpstr>Stabilization matrix method  The mathematics</vt:lpstr>
      <vt:lpstr>SMM training</vt:lpstr>
      <vt:lpstr>Stabilization matrix method. The analytic solution</vt:lpstr>
      <vt:lpstr>SMM - Stabilization matrix method  - the numerical solution</vt:lpstr>
      <vt:lpstr>SMM - Stabilization matrix method</vt:lpstr>
      <vt:lpstr>SMM - Stabilization matrix method Do it yourself</vt:lpstr>
      <vt:lpstr>PowerPoint Presentation</vt:lpstr>
      <vt:lpstr>SMM - Stabilization matrix method</vt:lpstr>
      <vt:lpstr>SMM - Stabilization matrix method</vt:lpstr>
      <vt:lpstr>SMM - Stabilization matrix method Monte Carlo</vt:lpstr>
      <vt:lpstr>Training/evaluation procedure</vt:lpstr>
      <vt:lpstr>A small doit tcsh script</vt:lpstr>
    </vt:vector>
  </TitlesOfParts>
  <Company>DTU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Biological sequence analysis and information processing by artificial neural networks</dc:title>
  <cp:lastModifiedBy>Microsoft Office User</cp:lastModifiedBy>
  <cp:revision>74</cp:revision>
  <cp:lastPrinted>2017-01-09T07:21:42Z</cp:lastPrinted>
  <dcterms:modified xsi:type="dcterms:W3CDTF">2020-06-05T18:42:47Z</dcterms:modified>
</cp:coreProperties>
</file>