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360" r:id="rId2"/>
    <p:sldId id="507" r:id="rId3"/>
    <p:sldId id="508" r:id="rId4"/>
    <p:sldId id="509" r:id="rId5"/>
    <p:sldId id="452" r:id="rId6"/>
    <p:sldId id="406" r:id="rId7"/>
    <p:sldId id="453" r:id="rId8"/>
    <p:sldId id="455" r:id="rId9"/>
    <p:sldId id="407" r:id="rId10"/>
    <p:sldId id="454" r:id="rId11"/>
    <p:sldId id="456" r:id="rId12"/>
    <p:sldId id="477" r:id="rId13"/>
    <p:sldId id="458" r:id="rId14"/>
    <p:sldId id="478" r:id="rId15"/>
    <p:sldId id="479" r:id="rId16"/>
    <p:sldId id="480" r:id="rId17"/>
    <p:sldId id="522" r:id="rId18"/>
    <p:sldId id="495" r:id="rId19"/>
    <p:sldId id="513" r:id="rId20"/>
    <p:sldId id="511" r:id="rId21"/>
    <p:sldId id="523" r:id="rId22"/>
    <p:sldId id="524" r:id="rId23"/>
    <p:sldId id="483" r:id="rId24"/>
    <p:sldId id="486" r:id="rId25"/>
  </p:sldIdLst>
  <p:sldSz cx="9144000" cy="6858000" type="screen4x3"/>
  <p:notesSz cx="6794500" cy="9931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Frutiger 45 Light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Frutiger 45 Light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Frutiger 45 Light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Frutiger 45 Light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Frutiger 45 Light" charset="0"/>
        <a:ea typeface="ＭＳ Ｐゴシック" charset="0"/>
        <a:cs typeface="+mn-cs"/>
      </a:defRPr>
    </a:lvl5pPr>
    <a:lvl6pPr marL="2286000" algn="l" defTabSz="457200" rtl="0" eaLnBrk="1" latinLnBrk="0" hangingPunct="1">
      <a:defRPr b="1" i="1" kern="1200">
        <a:solidFill>
          <a:schemeClr val="tx1"/>
        </a:solidFill>
        <a:latin typeface="Frutiger 45 Light" charset="0"/>
        <a:ea typeface="ＭＳ Ｐゴシック" charset="0"/>
        <a:cs typeface="+mn-cs"/>
      </a:defRPr>
    </a:lvl6pPr>
    <a:lvl7pPr marL="2743200" algn="l" defTabSz="457200" rtl="0" eaLnBrk="1" latinLnBrk="0" hangingPunct="1">
      <a:defRPr b="1" i="1" kern="1200">
        <a:solidFill>
          <a:schemeClr val="tx1"/>
        </a:solidFill>
        <a:latin typeface="Frutiger 45 Light" charset="0"/>
        <a:ea typeface="ＭＳ Ｐゴシック" charset="0"/>
        <a:cs typeface="+mn-cs"/>
      </a:defRPr>
    </a:lvl7pPr>
    <a:lvl8pPr marL="3200400" algn="l" defTabSz="457200" rtl="0" eaLnBrk="1" latinLnBrk="0" hangingPunct="1">
      <a:defRPr b="1" i="1" kern="1200">
        <a:solidFill>
          <a:schemeClr val="tx1"/>
        </a:solidFill>
        <a:latin typeface="Frutiger 45 Light" charset="0"/>
        <a:ea typeface="ＭＳ Ｐゴシック" charset="0"/>
        <a:cs typeface="+mn-cs"/>
      </a:defRPr>
    </a:lvl8pPr>
    <a:lvl9pPr marL="3657600" algn="l" defTabSz="457200" rtl="0" eaLnBrk="1" latinLnBrk="0" hangingPunct="1">
      <a:defRPr b="1" i="1" kern="1200">
        <a:solidFill>
          <a:schemeClr val="tx1"/>
        </a:solidFill>
        <a:latin typeface="Frutiger 45 Light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000099"/>
    <a:srgbClr val="4355FB"/>
    <a:srgbClr val="FFFF66"/>
    <a:srgbClr val="008000"/>
    <a:srgbClr val="DDDDDD"/>
    <a:srgbClr val="F8F8F8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97" autoAdjust="0"/>
    <p:restoredTop sz="94629" autoAdjust="0"/>
  </p:normalViewPr>
  <p:slideViewPr>
    <p:cSldViewPr>
      <p:cViewPr>
        <p:scale>
          <a:sx n="94" d="100"/>
          <a:sy n="94" d="100"/>
        </p:scale>
        <p:origin x="808" y="3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512" y="-112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88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88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8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88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</a:defRPr>
            </a:lvl1pPr>
          </a:lstStyle>
          <a:p>
            <a:fld id="{97BDF4C4-0B0D-9146-A914-8CC4BB423C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17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C54EEF-3946-8948-93B4-DA91CCF3D252}" type="slidenum">
              <a:rPr lang="en-US"/>
              <a:pPr/>
              <a:t>1</a:t>
            </a:fld>
            <a:endParaRPr lang="en-US"/>
          </a:p>
        </p:txBody>
      </p:sp>
      <p:sp>
        <p:nvSpPr>
          <p:cNvPr id="566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011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10198-2666-754C-8044-3A9A4F9BEF90}" type="slidenum">
              <a:rPr lang="en-US"/>
              <a:pPr/>
              <a:t>13</a:t>
            </a:fld>
            <a:endParaRPr lang="en-US"/>
          </a:p>
        </p:txBody>
      </p:sp>
      <p:sp>
        <p:nvSpPr>
          <p:cNvPr id="70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746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814550-36C8-334F-9839-2D87531FB063}" type="slidenum">
              <a:rPr lang="en-US"/>
              <a:pPr/>
              <a:t>14</a:t>
            </a:fld>
            <a:endParaRPr lang="en-US"/>
          </a:p>
        </p:txBody>
      </p:sp>
      <p:sp>
        <p:nvSpPr>
          <p:cNvPr id="747522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475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19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B0CE57-EB61-BB43-AEF0-57929757B760}" type="slidenum">
              <a:rPr lang="en-US"/>
              <a:pPr/>
              <a:t>15</a:t>
            </a:fld>
            <a:endParaRPr lang="en-US"/>
          </a:p>
        </p:txBody>
      </p:sp>
      <p:sp>
        <p:nvSpPr>
          <p:cNvPr id="74957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319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AFF48D-F8AD-B14E-B61B-5A7459A0CA43}" type="slidenum">
              <a:rPr lang="en-US"/>
              <a:pPr/>
              <a:t>16</a:t>
            </a:fld>
            <a:endParaRPr lang="en-US"/>
          </a:p>
        </p:txBody>
      </p:sp>
      <p:sp>
        <p:nvSpPr>
          <p:cNvPr id="76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0741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AFF48D-F8AD-B14E-B61B-5A7459A0CA43}" type="slidenum">
              <a:rPr lang="en-US"/>
              <a:pPr/>
              <a:t>17</a:t>
            </a:fld>
            <a:endParaRPr lang="en-US"/>
          </a:p>
        </p:txBody>
      </p:sp>
      <p:sp>
        <p:nvSpPr>
          <p:cNvPr id="76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005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2DB518-9E36-EB48-9AE4-AF67B8507415}" type="slidenum">
              <a:rPr lang="en-US"/>
              <a:pPr/>
              <a:t>18</a:t>
            </a:fld>
            <a:endParaRPr lang="en-US"/>
          </a:p>
        </p:txBody>
      </p:sp>
      <p:sp>
        <p:nvSpPr>
          <p:cNvPr id="7874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172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AD202E-913D-D742-9495-D3D86E62F4ED}" type="slidenum">
              <a:rPr lang="en-US"/>
              <a:pPr/>
              <a:t>20</a:t>
            </a:fld>
            <a:endParaRPr lang="en-US"/>
          </a:p>
        </p:txBody>
      </p:sp>
      <p:sp>
        <p:nvSpPr>
          <p:cNvPr id="7956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737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CBA7EE-9707-7B43-8427-38FB36125AF8}" type="slidenum">
              <a:rPr lang="en-US"/>
              <a:pPr/>
              <a:t>21</a:t>
            </a:fld>
            <a:endParaRPr lang="en-US"/>
          </a:p>
        </p:txBody>
      </p:sp>
      <p:sp>
        <p:nvSpPr>
          <p:cNvPr id="7618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550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CBA7EE-9707-7B43-8427-38FB36125AF8}" type="slidenum">
              <a:rPr lang="en-US"/>
              <a:pPr/>
              <a:t>22</a:t>
            </a:fld>
            <a:endParaRPr lang="en-US"/>
          </a:p>
        </p:txBody>
      </p:sp>
      <p:sp>
        <p:nvSpPr>
          <p:cNvPr id="7618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506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BD2C16-721C-3B43-A469-B10ADBC7EEDB}" type="slidenum">
              <a:rPr lang="en-US"/>
              <a:pPr/>
              <a:t>23</a:t>
            </a:fld>
            <a:endParaRPr lang="en-US"/>
          </a:p>
        </p:txBody>
      </p:sp>
      <p:sp>
        <p:nvSpPr>
          <p:cNvPr id="76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17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073C0A-7A95-9F4F-AA0C-D55937BE2908}" type="slidenum">
              <a:rPr lang="en-US"/>
              <a:pPr/>
              <a:t>5</a:t>
            </a:fld>
            <a:endParaRPr lang="en-US"/>
          </a:p>
        </p:txBody>
      </p:sp>
      <p:sp>
        <p:nvSpPr>
          <p:cNvPr id="69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9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058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E0B921-6AB8-DB43-84D3-5FC8780A8EEA}" type="slidenum">
              <a:rPr lang="en-US"/>
              <a:pPr/>
              <a:t>24</a:t>
            </a:fld>
            <a:endParaRPr lang="en-US"/>
          </a:p>
        </p:txBody>
      </p:sp>
      <p:sp>
        <p:nvSpPr>
          <p:cNvPr id="7639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99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AB5684-AE4D-5E4C-8F60-9309E3313995}" type="slidenum">
              <a:rPr lang="en-US"/>
              <a:pPr/>
              <a:t>6</a:t>
            </a:fld>
            <a:endParaRPr lang="en-US"/>
          </a:p>
        </p:txBody>
      </p:sp>
      <p:sp>
        <p:nvSpPr>
          <p:cNvPr id="5519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8050"/>
            <a:ext cx="4981575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101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2428A-F568-9043-92AF-3CECAAB82C0A}" type="slidenum">
              <a:rPr lang="en-US"/>
              <a:pPr/>
              <a:t>7</a:t>
            </a:fld>
            <a:endParaRPr lang="en-US"/>
          </a:p>
        </p:txBody>
      </p:sp>
      <p:sp>
        <p:nvSpPr>
          <p:cNvPr id="69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9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96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F544B6-0C16-ED46-9792-D83B30CF464F}" type="slidenum">
              <a:rPr lang="en-US"/>
              <a:pPr/>
              <a:t>8</a:t>
            </a:fld>
            <a:endParaRPr lang="en-US"/>
          </a:p>
        </p:txBody>
      </p:sp>
      <p:sp>
        <p:nvSpPr>
          <p:cNvPr id="69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56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003126-EF86-C949-BE07-6BA694F65EFC}" type="slidenum">
              <a:rPr lang="en-US"/>
              <a:pPr/>
              <a:t>9</a:t>
            </a:fld>
            <a:endParaRPr lang="en-US"/>
          </a:p>
        </p:txBody>
      </p:sp>
      <p:sp>
        <p:nvSpPr>
          <p:cNvPr id="5539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8050"/>
            <a:ext cx="4981575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73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964595-B6FC-944E-89EE-B2963789173C}" type="slidenum">
              <a:rPr lang="en-US"/>
              <a:pPr/>
              <a:t>10</a:t>
            </a:fld>
            <a:endParaRPr lang="en-US"/>
          </a:p>
        </p:txBody>
      </p:sp>
      <p:sp>
        <p:nvSpPr>
          <p:cNvPr id="69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42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C7F70D-C438-7940-AC5B-E104B80FCC55}" type="slidenum">
              <a:rPr lang="en-US"/>
              <a:pPr/>
              <a:t>11</a:t>
            </a:fld>
            <a:endParaRPr lang="en-US"/>
          </a:p>
        </p:txBody>
      </p:sp>
      <p:sp>
        <p:nvSpPr>
          <p:cNvPr id="69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011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3E723C-F6F4-A843-B2F2-9677A2472F80}" type="slidenum">
              <a:rPr lang="en-US"/>
              <a:pPr/>
              <a:t>12</a:t>
            </a:fld>
            <a:endParaRPr lang="en-US"/>
          </a:p>
        </p:txBody>
      </p:sp>
      <p:sp>
        <p:nvSpPr>
          <p:cNvPr id="7454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60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9186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37431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04800"/>
            <a:ext cx="222885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304800"/>
            <a:ext cx="653415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4159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71628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143000"/>
            <a:ext cx="42291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143000"/>
            <a:ext cx="42291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3787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76200" y="304800"/>
            <a:ext cx="71628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43000"/>
            <a:ext cx="4229100" cy="2476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143000"/>
            <a:ext cx="4229100" cy="2476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3771900"/>
            <a:ext cx="4229100" cy="2476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2500" y="3771900"/>
            <a:ext cx="4229100" cy="2476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9969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02870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9345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1430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1430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1210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3233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67805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5753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106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5486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304800"/>
            <a:ext cx="7162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143000"/>
            <a:ext cx="8610600" cy="5105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pic>
        <p:nvPicPr>
          <p:cNvPr id="1031" name="Picture 7" descr="CBS_new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76200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7" name="Text Box 93"/>
          <p:cNvSpPr txBox="1">
            <a:spLocks noChangeArrowheads="1"/>
          </p:cNvSpPr>
          <p:nvPr/>
        </p:nvSpPr>
        <p:spPr bwMode="auto">
          <a:xfrm>
            <a:off x="5181600" y="6477000"/>
            <a:ext cx="381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a-DK" i="0">
              <a:latin typeface="Garamond" charset="0"/>
            </a:endParaRPr>
          </a:p>
        </p:txBody>
      </p:sp>
      <p:sp>
        <p:nvSpPr>
          <p:cNvPr id="1123" name="Line 99"/>
          <p:cNvSpPr>
            <a:spLocks noChangeShapeType="1"/>
          </p:cNvSpPr>
          <p:nvPr/>
        </p:nvSpPr>
        <p:spPr bwMode="auto">
          <a:xfrm>
            <a:off x="228600" y="990600"/>
            <a:ext cx="8915400" cy="0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5" name="Line 101"/>
          <p:cNvSpPr>
            <a:spLocks noChangeShapeType="1"/>
          </p:cNvSpPr>
          <p:nvPr/>
        </p:nvSpPr>
        <p:spPr bwMode="auto">
          <a:xfrm>
            <a:off x="152400" y="6615113"/>
            <a:ext cx="8915400" cy="0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Time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e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image" Target="../media/image29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8.png"/><Relationship Id="rId4" Type="http://schemas.openxmlformats.org/officeDocument/2006/relationships/image" Target="../media/image27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1.tif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7" Type="http://schemas.openxmlformats.org/officeDocument/2006/relationships/image" Target="../media/image31.tif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0.png"/><Relationship Id="rId5" Type="http://schemas.openxmlformats.org/officeDocument/2006/relationships/image" Target="../media/image33.png"/><Relationship Id="rId4" Type="http://schemas.openxmlformats.org/officeDocument/2006/relationships/image" Target="../media/image32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e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35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2590800"/>
            <a:ext cx="6324600" cy="1241425"/>
          </a:xfrm>
          <a:ln/>
        </p:spPr>
        <p:txBody>
          <a:bodyPr/>
          <a:lstStyle/>
          <a:p>
            <a:pPr algn="ctr"/>
            <a:r>
              <a:rPr lang="da-DK" dirty="0" err="1"/>
              <a:t>Optimization</a:t>
            </a:r>
            <a:r>
              <a:rPr lang="da-DK" dirty="0"/>
              <a:t> </a:t>
            </a:r>
            <a:r>
              <a:rPr lang="da-DK" dirty="0" err="1"/>
              <a:t>methods</a:t>
            </a:r>
            <a:br>
              <a:rPr lang="da-DK" dirty="0"/>
            </a:br>
            <a:br>
              <a:rPr lang="da-DK" sz="2800" dirty="0"/>
            </a:br>
            <a:r>
              <a:rPr lang="da-DK" sz="2800" dirty="0"/>
              <a:t>Morten Nielsen</a:t>
            </a:r>
            <a:br>
              <a:rPr lang="da-DK" sz="2800" dirty="0"/>
            </a:br>
            <a:r>
              <a:rPr lang="en-US" sz="2800" dirty="0"/>
              <a:t>Department of Health Technology</a:t>
            </a:r>
            <a:r>
              <a:rPr lang="da-DK" sz="2800" dirty="0"/>
              <a:t>, DTU</a:t>
            </a:r>
            <a:endParaRPr lang="en-US" sz="28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Gradient descent</a:t>
            </a:r>
          </a:p>
        </p:txBody>
      </p:sp>
      <p:graphicFrame>
        <p:nvGraphicFramePr>
          <p:cNvPr id="691203" name="Object 3"/>
          <p:cNvGraphicFramePr>
            <a:graphicFrameLocks noChangeAspect="1"/>
          </p:cNvGraphicFramePr>
          <p:nvPr/>
        </p:nvGraphicFramePr>
        <p:xfrm>
          <a:off x="914400" y="2667000"/>
          <a:ext cx="2792413" cy="283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01700" imgH="914400" progId="Equation.3">
                  <p:embed/>
                </p:oleObj>
              </mc:Choice>
              <mc:Fallback>
                <p:oleObj name="Equation" r:id="rId3" imgW="901700" imgH="914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667000"/>
                        <a:ext cx="2792413" cy="283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1204" name="Text Box 4"/>
          <p:cNvSpPr txBox="1">
            <a:spLocks noChangeArrowheads="1"/>
          </p:cNvSpPr>
          <p:nvPr/>
        </p:nvSpPr>
        <p:spPr bwMode="auto">
          <a:xfrm>
            <a:off x="381000" y="1300163"/>
            <a:ext cx="8534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0" i="0">
                <a:latin typeface="Comic Sans MS" charset="0"/>
              </a:rPr>
              <a:t>Weights are changed in the opposite direction of the gradient of the error</a:t>
            </a:r>
            <a:endParaRPr lang="en-US" sz="2400"/>
          </a:p>
        </p:txBody>
      </p:sp>
      <p:graphicFrame>
        <p:nvGraphicFramePr>
          <p:cNvPr id="691206" name="Object 6"/>
          <p:cNvGraphicFramePr>
            <a:graphicFrameLocks noChangeAspect="1"/>
          </p:cNvGraphicFramePr>
          <p:nvPr/>
        </p:nvGraphicFramePr>
        <p:xfrm>
          <a:off x="4800600" y="2322513"/>
          <a:ext cx="2738438" cy="362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939800" imgH="1244600" progId="Equation.3">
                  <p:embed/>
                </p:oleObj>
              </mc:Choice>
              <mc:Fallback>
                <p:oleObj name="Equation" r:id="rId5" imgW="939800" imgH="1244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322513"/>
                        <a:ext cx="2738438" cy="3624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Gradient descent (Linear function)</a:t>
            </a:r>
          </a:p>
        </p:txBody>
      </p:sp>
      <p:graphicFrame>
        <p:nvGraphicFramePr>
          <p:cNvPr id="693251" name="Object 3"/>
          <p:cNvGraphicFramePr>
            <a:graphicFrameLocks noChangeAspect="1"/>
          </p:cNvGraphicFramePr>
          <p:nvPr/>
        </p:nvGraphicFramePr>
        <p:xfrm>
          <a:off x="711200" y="2362200"/>
          <a:ext cx="3611563" cy="395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46200" imgH="1473200" progId="Equation.3">
                  <p:embed/>
                </p:oleObj>
              </mc:Choice>
              <mc:Fallback>
                <p:oleObj name="Equation" r:id="rId3" imgW="1346200" imgH="1473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2362200"/>
                        <a:ext cx="3611563" cy="3951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3252" name="Text Box 4"/>
          <p:cNvSpPr txBox="1">
            <a:spLocks noChangeArrowheads="1"/>
          </p:cNvSpPr>
          <p:nvPr/>
        </p:nvSpPr>
        <p:spPr bwMode="auto">
          <a:xfrm>
            <a:off x="381000" y="1300163"/>
            <a:ext cx="8534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0" i="0">
                <a:latin typeface="Comic Sans MS" charset="0"/>
              </a:rPr>
              <a:t>Weights are changed in the opposite direction of the gradient of the error</a:t>
            </a:r>
            <a:endParaRPr lang="en-US" sz="2400"/>
          </a:p>
        </p:txBody>
      </p:sp>
      <p:sp>
        <p:nvSpPr>
          <p:cNvPr id="693254" name="AutoShape 6"/>
          <p:cNvSpPr>
            <a:spLocks noChangeArrowheads="1"/>
          </p:cNvSpPr>
          <p:nvPr/>
        </p:nvSpPr>
        <p:spPr bwMode="auto">
          <a:xfrm>
            <a:off x="5486400" y="3916363"/>
            <a:ext cx="457200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693255" name="AutoShape 7"/>
          <p:cNvSpPr>
            <a:spLocks noChangeArrowheads="1"/>
          </p:cNvSpPr>
          <p:nvPr/>
        </p:nvSpPr>
        <p:spPr bwMode="auto">
          <a:xfrm>
            <a:off x="7427913" y="3916363"/>
            <a:ext cx="420687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693256" name="AutoShape 8"/>
          <p:cNvSpPr>
            <a:spLocks noChangeArrowheads="1"/>
          </p:cNvSpPr>
          <p:nvPr/>
        </p:nvSpPr>
        <p:spPr bwMode="auto">
          <a:xfrm>
            <a:off x="6578600" y="5284788"/>
            <a:ext cx="242888" cy="23177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93257" name="AutoShape 9"/>
          <p:cNvCxnSpPr>
            <a:cxnSpLocks noChangeShapeType="1"/>
            <a:stCxn id="693254" idx="2"/>
            <a:endCxn id="693256" idx="0"/>
          </p:cNvCxnSpPr>
          <p:nvPr/>
        </p:nvCxnSpPr>
        <p:spPr bwMode="auto">
          <a:xfrm>
            <a:off x="5715000" y="4356100"/>
            <a:ext cx="985838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93258" name="AutoShape 10"/>
          <p:cNvCxnSpPr>
            <a:cxnSpLocks noChangeShapeType="1"/>
            <a:stCxn id="693255" idx="2"/>
            <a:endCxn id="693256" idx="0"/>
          </p:cNvCxnSpPr>
          <p:nvPr/>
        </p:nvCxnSpPr>
        <p:spPr bwMode="auto">
          <a:xfrm flipH="1">
            <a:off x="6700838" y="4356100"/>
            <a:ext cx="938212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93259" name="Text Box 11"/>
          <p:cNvSpPr txBox="1">
            <a:spLocks noChangeArrowheads="1"/>
          </p:cNvSpPr>
          <p:nvPr/>
        </p:nvSpPr>
        <p:spPr bwMode="auto">
          <a:xfrm>
            <a:off x="5670550" y="4422775"/>
            <a:ext cx="415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1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693260" name="Text Box 12"/>
          <p:cNvSpPr txBox="1">
            <a:spLocks noChangeArrowheads="1"/>
          </p:cNvSpPr>
          <p:nvPr/>
        </p:nvSpPr>
        <p:spPr bwMode="auto">
          <a:xfrm>
            <a:off x="6762750" y="4422775"/>
            <a:ext cx="415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2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693261" name="Text Box 13"/>
          <p:cNvSpPr txBox="1">
            <a:spLocks noChangeArrowheads="1"/>
          </p:cNvSpPr>
          <p:nvPr/>
        </p:nvSpPr>
        <p:spPr bwMode="auto">
          <a:xfrm>
            <a:off x="5581650" y="2695575"/>
            <a:ext cx="1798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 i="0">
                <a:latin typeface="Comic Sans MS" charset="0"/>
              </a:rPr>
              <a:t>Linear function</a:t>
            </a:r>
          </a:p>
        </p:txBody>
      </p:sp>
      <p:graphicFrame>
        <p:nvGraphicFramePr>
          <p:cNvPr id="693262" name="Object 14"/>
          <p:cNvGraphicFramePr>
            <a:graphicFrameLocks noChangeAspect="1"/>
          </p:cNvGraphicFramePr>
          <p:nvPr/>
        </p:nvGraphicFramePr>
        <p:xfrm>
          <a:off x="5432425" y="3297238"/>
          <a:ext cx="24574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17600" imgH="177800" progId="Equation.3">
                  <p:embed/>
                </p:oleObj>
              </mc:Choice>
              <mc:Fallback>
                <p:oleObj name="Equation" r:id="rId5" imgW="1117600" imgH="1778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2425" y="3297238"/>
                        <a:ext cx="245745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3263" name="Text Box 15"/>
          <p:cNvSpPr txBox="1">
            <a:spLocks noChangeArrowheads="1"/>
          </p:cNvSpPr>
          <p:nvPr/>
        </p:nvSpPr>
        <p:spPr bwMode="auto">
          <a:xfrm>
            <a:off x="6550025" y="5424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Gradient descent</a:t>
            </a:r>
          </a:p>
        </p:txBody>
      </p:sp>
      <p:graphicFrame>
        <p:nvGraphicFramePr>
          <p:cNvPr id="744451" name="Object 3"/>
          <p:cNvGraphicFramePr>
            <a:graphicFrameLocks noChangeAspect="1"/>
          </p:cNvGraphicFramePr>
          <p:nvPr/>
        </p:nvGraphicFramePr>
        <p:xfrm>
          <a:off x="663575" y="2373313"/>
          <a:ext cx="4975225" cy="3951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854200" imgH="1473200" progId="Equation.3">
                  <p:embed/>
                </p:oleObj>
              </mc:Choice>
              <mc:Fallback>
                <p:oleObj name="Equation" r:id="rId3" imgW="1854200" imgH="1473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2373313"/>
                        <a:ext cx="4975225" cy="3951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4452" name="Text Box 4"/>
          <p:cNvSpPr txBox="1">
            <a:spLocks noChangeArrowheads="1"/>
          </p:cNvSpPr>
          <p:nvPr/>
        </p:nvSpPr>
        <p:spPr bwMode="auto">
          <a:xfrm>
            <a:off x="381000" y="1300163"/>
            <a:ext cx="8534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0" i="0">
                <a:latin typeface="Comic Sans MS" charset="0"/>
              </a:rPr>
              <a:t>Weights are changed in the opposite direction of the gradient of the error</a:t>
            </a:r>
            <a:endParaRPr lang="en-US" sz="2400"/>
          </a:p>
        </p:txBody>
      </p:sp>
      <p:sp>
        <p:nvSpPr>
          <p:cNvPr id="744453" name="AutoShape 5"/>
          <p:cNvSpPr>
            <a:spLocks noChangeArrowheads="1"/>
          </p:cNvSpPr>
          <p:nvPr/>
        </p:nvSpPr>
        <p:spPr bwMode="auto">
          <a:xfrm>
            <a:off x="5486400" y="3916363"/>
            <a:ext cx="457200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744454" name="AutoShape 6"/>
          <p:cNvSpPr>
            <a:spLocks noChangeArrowheads="1"/>
          </p:cNvSpPr>
          <p:nvPr/>
        </p:nvSpPr>
        <p:spPr bwMode="auto">
          <a:xfrm>
            <a:off x="7427913" y="3916363"/>
            <a:ext cx="420687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744455" name="AutoShape 7"/>
          <p:cNvSpPr>
            <a:spLocks noChangeArrowheads="1"/>
          </p:cNvSpPr>
          <p:nvPr/>
        </p:nvSpPr>
        <p:spPr bwMode="auto">
          <a:xfrm>
            <a:off x="6578600" y="5284788"/>
            <a:ext cx="242888" cy="23177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44456" name="AutoShape 8"/>
          <p:cNvCxnSpPr>
            <a:cxnSpLocks noChangeShapeType="1"/>
            <a:stCxn id="744453" idx="2"/>
            <a:endCxn id="744455" idx="0"/>
          </p:cNvCxnSpPr>
          <p:nvPr/>
        </p:nvCxnSpPr>
        <p:spPr bwMode="auto">
          <a:xfrm>
            <a:off x="5715000" y="4356100"/>
            <a:ext cx="985838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44457" name="AutoShape 9"/>
          <p:cNvCxnSpPr>
            <a:cxnSpLocks noChangeShapeType="1"/>
            <a:stCxn id="744454" idx="2"/>
            <a:endCxn id="744455" idx="0"/>
          </p:cNvCxnSpPr>
          <p:nvPr/>
        </p:nvCxnSpPr>
        <p:spPr bwMode="auto">
          <a:xfrm flipH="1">
            <a:off x="6700838" y="4356100"/>
            <a:ext cx="938212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44458" name="Text Box 10"/>
          <p:cNvSpPr txBox="1">
            <a:spLocks noChangeArrowheads="1"/>
          </p:cNvSpPr>
          <p:nvPr/>
        </p:nvSpPr>
        <p:spPr bwMode="auto">
          <a:xfrm>
            <a:off x="5670550" y="4422775"/>
            <a:ext cx="415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1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44459" name="Text Box 11"/>
          <p:cNvSpPr txBox="1">
            <a:spLocks noChangeArrowheads="1"/>
          </p:cNvSpPr>
          <p:nvPr/>
        </p:nvSpPr>
        <p:spPr bwMode="auto">
          <a:xfrm>
            <a:off x="6762750" y="4422775"/>
            <a:ext cx="415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2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44460" name="Text Box 12"/>
          <p:cNvSpPr txBox="1">
            <a:spLocks noChangeArrowheads="1"/>
          </p:cNvSpPr>
          <p:nvPr/>
        </p:nvSpPr>
        <p:spPr bwMode="auto">
          <a:xfrm>
            <a:off x="5581650" y="2695575"/>
            <a:ext cx="1798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 i="0">
                <a:latin typeface="Comic Sans MS" charset="0"/>
              </a:rPr>
              <a:t>Linear function</a:t>
            </a:r>
          </a:p>
        </p:txBody>
      </p:sp>
      <p:graphicFrame>
        <p:nvGraphicFramePr>
          <p:cNvPr id="744461" name="Object 13"/>
          <p:cNvGraphicFramePr>
            <a:graphicFrameLocks noChangeAspect="1"/>
          </p:cNvGraphicFramePr>
          <p:nvPr/>
        </p:nvGraphicFramePr>
        <p:xfrm>
          <a:off x="5473700" y="3297238"/>
          <a:ext cx="23749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79500" imgH="177800" progId="Equation.3">
                  <p:embed/>
                </p:oleObj>
              </mc:Choice>
              <mc:Fallback>
                <p:oleObj name="Equation" r:id="rId5" imgW="1079500" imgH="1778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3700" y="3297238"/>
                        <a:ext cx="23749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4462" name="Text Box 14"/>
          <p:cNvSpPr txBox="1">
            <a:spLocks noChangeArrowheads="1"/>
          </p:cNvSpPr>
          <p:nvPr/>
        </p:nvSpPr>
        <p:spPr bwMode="auto">
          <a:xfrm>
            <a:off x="6550025" y="5424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Gradient descent. Example</a:t>
            </a:r>
          </a:p>
        </p:txBody>
      </p:sp>
      <p:sp>
        <p:nvSpPr>
          <p:cNvPr id="702468" name="Text Box 4"/>
          <p:cNvSpPr txBox="1">
            <a:spLocks noChangeArrowheads="1"/>
          </p:cNvSpPr>
          <p:nvPr/>
        </p:nvSpPr>
        <p:spPr bwMode="auto">
          <a:xfrm>
            <a:off x="381000" y="1300163"/>
            <a:ext cx="8534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0" i="0">
                <a:latin typeface="Comic Sans MS" charset="0"/>
              </a:rPr>
              <a:t>Weights are changed in the opposite direction of the gradient of the error</a:t>
            </a:r>
            <a:endParaRPr lang="en-US" sz="2400"/>
          </a:p>
        </p:txBody>
      </p:sp>
      <p:graphicFrame>
        <p:nvGraphicFramePr>
          <p:cNvPr id="702480" name="Object 16"/>
          <p:cNvGraphicFramePr>
            <a:graphicFrameLocks noChangeAspect="1"/>
          </p:cNvGraphicFramePr>
          <p:nvPr/>
        </p:nvGraphicFramePr>
        <p:xfrm>
          <a:off x="1144588" y="2312988"/>
          <a:ext cx="4286250" cy="401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84300" imgH="1295400" progId="Equation.3">
                  <p:embed/>
                </p:oleObj>
              </mc:Choice>
              <mc:Fallback>
                <p:oleObj name="Equation" r:id="rId3" imgW="1384300" imgH="12954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8" y="2312988"/>
                        <a:ext cx="4286250" cy="4011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2481" name="AutoShape 17"/>
          <p:cNvSpPr>
            <a:spLocks noChangeArrowheads="1"/>
          </p:cNvSpPr>
          <p:nvPr/>
        </p:nvSpPr>
        <p:spPr bwMode="auto">
          <a:xfrm>
            <a:off x="6096000" y="3201988"/>
            <a:ext cx="457200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702482" name="AutoShape 18"/>
          <p:cNvSpPr>
            <a:spLocks noChangeArrowheads="1"/>
          </p:cNvSpPr>
          <p:nvPr/>
        </p:nvSpPr>
        <p:spPr bwMode="auto">
          <a:xfrm>
            <a:off x="8037513" y="3201988"/>
            <a:ext cx="420687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702483" name="AutoShape 19"/>
          <p:cNvSpPr>
            <a:spLocks noChangeArrowheads="1"/>
          </p:cNvSpPr>
          <p:nvPr/>
        </p:nvSpPr>
        <p:spPr bwMode="auto">
          <a:xfrm>
            <a:off x="7188200" y="4570413"/>
            <a:ext cx="242888" cy="23177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02484" name="AutoShape 20"/>
          <p:cNvCxnSpPr>
            <a:cxnSpLocks noChangeShapeType="1"/>
            <a:stCxn id="702481" idx="2"/>
            <a:endCxn id="702483" idx="0"/>
          </p:cNvCxnSpPr>
          <p:nvPr/>
        </p:nvCxnSpPr>
        <p:spPr bwMode="auto">
          <a:xfrm>
            <a:off x="6324600" y="3641725"/>
            <a:ext cx="985838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02485" name="AutoShape 21"/>
          <p:cNvCxnSpPr>
            <a:cxnSpLocks noChangeShapeType="1"/>
            <a:stCxn id="702482" idx="2"/>
            <a:endCxn id="702483" idx="0"/>
          </p:cNvCxnSpPr>
          <p:nvPr/>
        </p:nvCxnSpPr>
        <p:spPr bwMode="auto">
          <a:xfrm flipH="1">
            <a:off x="7310438" y="3641725"/>
            <a:ext cx="938212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02486" name="Text Box 22"/>
          <p:cNvSpPr txBox="1">
            <a:spLocks noChangeArrowheads="1"/>
          </p:cNvSpPr>
          <p:nvPr/>
        </p:nvSpPr>
        <p:spPr bwMode="auto">
          <a:xfrm>
            <a:off x="6280150" y="3708400"/>
            <a:ext cx="415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1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02487" name="Text Box 23"/>
          <p:cNvSpPr txBox="1">
            <a:spLocks noChangeArrowheads="1"/>
          </p:cNvSpPr>
          <p:nvPr/>
        </p:nvSpPr>
        <p:spPr bwMode="auto">
          <a:xfrm>
            <a:off x="7372350" y="3708400"/>
            <a:ext cx="415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2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02488" name="Text Box 24"/>
          <p:cNvSpPr txBox="1">
            <a:spLocks noChangeArrowheads="1"/>
          </p:cNvSpPr>
          <p:nvPr/>
        </p:nvSpPr>
        <p:spPr bwMode="auto">
          <a:xfrm>
            <a:off x="6191250" y="1981200"/>
            <a:ext cx="1798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 i="0">
                <a:latin typeface="Comic Sans MS" charset="0"/>
              </a:rPr>
              <a:t>Linear function</a:t>
            </a:r>
          </a:p>
        </p:txBody>
      </p:sp>
      <p:graphicFrame>
        <p:nvGraphicFramePr>
          <p:cNvPr id="702489" name="Object 25"/>
          <p:cNvGraphicFramePr>
            <a:graphicFrameLocks noChangeAspect="1"/>
          </p:cNvGraphicFramePr>
          <p:nvPr/>
        </p:nvGraphicFramePr>
        <p:xfrm>
          <a:off x="6042025" y="2582863"/>
          <a:ext cx="2459038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17600" imgH="177800" progId="Equation.3">
                  <p:embed/>
                </p:oleObj>
              </mc:Choice>
              <mc:Fallback>
                <p:oleObj name="Equation" r:id="rId5" imgW="1117600" imgH="1778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2025" y="2582863"/>
                        <a:ext cx="2459038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2490" name="Text Box 26"/>
          <p:cNvSpPr txBox="1">
            <a:spLocks noChangeArrowheads="1"/>
          </p:cNvSpPr>
          <p:nvPr/>
        </p:nvSpPr>
        <p:spPr bwMode="auto">
          <a:xfrm>
            <a:off x="7159625" y="47101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Gradient descent. Example</a:t>
            </a:r>
          </a:p>
        </p:txBody>
      </p:sp>
      <p:sp>
        <p:nvSpPr>
          <p:cNvPr id="746499" name="Text Box 3"/>
          <p:cNvSpPr txBox="1">
            <a:spLocks noChangeArrowheads="1"/>
          </p:cNvSpPr>
          <p:nvPr/>
        </p:nvSpPr>
        <p:spPr bwMode="auto">
          <a:xfrm>
            <a:off x="381000" y="1300163"/>
            <a:ext cx="8534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0" i="0">
                <a:latin typeface="Comic Sans MS" charset="0"/>
              </a:rPr>
              <a:t>Weights are changed in the opposite direction of the gradient of the error</a:t>
            </a:r>
            <a:endParaRPr lang="en-US" sz="2400"/>
          </a:p>
        </p:txBody>
      </p:sp>
      <p:graphicFrame>
        <p:nvGraphicFramePr>
          <p:cNvPr id="746500" name="Object 4"/>
          <p:cNvGraphicFramePr>
            <a:graphicFrameLocks noChangeAspect="1"/>
          </p:cNvGraphicFramePr>
          <p:nvPr/>
        </p:nvGraphicFramePr>
        <p:xfrm>
          <a:off x="457200" y="2286000"/>
          <a:ext cx="5662613" cy="401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828800" imgH="1295400" progId="Equation.3">
                  <p:embed/>
                </p:oleObj>
              </mc:Choice>
              <mc:Fallback>
                <p:oleObj name="Equation" r:id="rId3" imgW="1828800" imgH="1295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286000"/>
                        <a:ext cx="5662613" cy="401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6501" name="AutoShape 5"/>
          <p:cNvSpPr>
            <a:spLocks noChangeArrowheads="1"/>
          </p:cNvSpPr>
          <p:nvPr/>
        </p:nvSpPr>
        <p:spPr bwMode="auto">
          <a:xfrm>
            <a:off x="6096000" y="3201988"/>
            <a:ext cx="457200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746502" name="AutoShape 6"/>
          <p:cNvSpPr>
            <a:spLocks noChangeArrowheads="1"/>
          </p:cNvSpPr>
          <p:nvPr/>
        </p:nvSpPr>
        <p:spPr bwMode="auto">
          <a:xfrm>
            <a:off x="8037513" y="3201988"/>
            <a:ext cx="420687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746503" name="AutoShape 7"/>
          <p:cNvSpPr>
            <a:spLocks noChangeArrowheads="1"/>
          </p:cNvSpPr>
          <p:nvPr/>
        </p:nvSpPr>
        <p:spPr bwMode="auto">
          <a:xfrm>
            <a:off x="7188200" y="4570413"/>
            <a:ext cx="242888" cy="23177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46504" name="AutoShape 8"/>
          <p:cNvCxnSpPr>
            <a:cxnSpLocks noChangeShapeType="1"/>
            <a:stCxn id="746501" idx="2"/>
            <a:endCxn id="746503" idx="0"/>
          </p:cNvCxnSpPr>
          <p:nvPr/>
        </p:nvCxnSpPr>
        <p:spPr bwMode="auto">
          <a:xfrm>
            <a:off x="6324600" y="3641725"/>
            <a:ext cx="985838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46505" name="AutoShape 9"/>
          <p:cNvCxnSpPr>
            <a:cxnSpLocks noChangeShapeType="1"/>
            <a:stCxn id="746502" idx="2"/>
            <a:endCxn id="746503" idx="0"/>
          </p:cNvCxnSpPr>
          <p:nvPr/>
        </p:nvCxnSpPr>
        <p:spPr bwMode="auto">
          <a:xfrm flipH="1">
            <a:off x="7310438" y="3641725"/>
            <a:ext cx="938212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46506" name="Text Box 10"/>
          <p:cNvSpPr txBox="1">
            <a:spLocks noChangeArrowheads="1"/>
          </p:cNvSpPr>
          <p:nvPr/>
        </p:nvSpPr>
        <p:spPr bwMode="auto">
          <a:xfrm>
            <a:off x="6280150" y="3708400"/>
            <a:ext cx="415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1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46507" name="Text Box 11"/>
          <p:cNvSpPr txBox="1">
            <a:spLocks noChangeArrowheads="1"/>
          </p:cNvSpPr>
          <p:nvPr/>
        </p:nvSpPr>
        <p:spPr bwMode="auto">
          <a:xfrm>
            <a:off x="7372350" y="3708400"/>
            <a:ext cx="415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2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46508" name="Text Box 12"/>
          <p:cNvSpPr txBox="1">
            <a:spLocks noChangeArrowheads="1"/>
          </p:cNvSpPr>
          <p:nvPr/>
        </p:nvSpPr>
        <p:spPr bwMode="auto">
          <a:xfrm>
            <a:off x="6191250" y="1981200"/>
            <a:ext cx="1798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 i="0">
                <a:latin typeface="Comic Sans MS" charset="0"/>
              </a:rPr>
              <a:t>Linear function</a:t>
            </a:r>
          </a:p>
        </p:txBody>
      </p:sp>
      <p:graphicFrame>
        <p:nvGraphicFramePr>
          <p:cNvPr id="746509" name="Object 13"/>
          <p:cNvGraphicFramePr>
            <a:graphicFrameLocks noChangeAspect="1"/>
          </p:cNvGraphicFramePr>
          <p:nvPr/>
        </p:nvGraphicFramePr>
        <p:xfrm>
          <a:off x="6042025" y="2582863"/>
          <a:ext cx="2459038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17600" imgH="177800" progId="Equation.3">
                  <p:embed/>
                </p:oleObj>
              </mc:Choice>
              <mc:Fallback>
                <p:oleObj name="Equation" r:id="rId5" imgW="1117600" imgH="1778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2025" y="2582863"/>
                        <a:ext cx="2459038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6510" name="Text Box 14"/>
          <p:cNvSpPr txBox="1">
            <a:spLocks noChangeArrowheads="1"/>
          </p:cNvSpPr>
          <p:nvPr/>
        </p:nvSpPr>
        <p:spPr bwMode="auto">
          <a:xfrm>
            <a:off x="7159625" y="47101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Gradient descent. Doing it your self</a:t>
            </a:r>
          </a:p>
        </p:txBody>
      </p:sp>
      <p:sp>
        <p:nvSpPr>
          <p:cNvPr id="748547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534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0" i="0">
                <a:latin typeface="Comic Sans MS" charset="0"/>
              </a:rPr>
              <a:t>Weights are changed in the opposite direction of the gradient of the error</a:t>
            </a:r>
            <a:endParaRPr lang="en-US" sz="2400"/>
          </a:p>
        </p:txBody>
      </p:sp>
      <p:graphicFrame>
        <p:nvGraphicFramePr>
          <p:cNvPr id="748548" name="Object 4"/>
          <p:cNvGraphicFramePr>
            <a:graphicFrameLocks noChangeAspect="1"/>
          </p:cNvGraphicFramePr>
          <p:nvPr/>
        </p:nvGraphicFramePr>
        <p:xfrm>
          <a:off x="609600" y="1752600"/>
          <a:ext cx="4724400" cy="334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828800" imgH="1295400" progId="Equation.3">
                  <p:embed/>
                </p:oleObj>
              </mc:Choice>
              <mc:Fallback>
                <p:oleObj name="Equation" r:id="rId3" imgW="1828800" imgH="1295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752600"/>
                        <a:ext cx="4724400" cy="334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8549" name="AutoShape 5"/>
          <p:cNvSpPr>
            <a:spLocks noChangeArrowheads="1"/>
          </p:cNvSpPr>
          <p:nvPr/>
        </p:nvSpPr>
        <p:spPr bwMode="auto">
          <a:xfrm>
            <a:off x="6096000" y="3201988"/>
            <a:ext cx="457200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</a:t>
            </a:r>
          </a:p>
        </p:txBody>
      </p:sp>
      <p:sp>
        <p:nvSpPr>
          <p:cNvPr id="748550" name="AutoShape 6"/>
          <p:cNvSpPr>
            <a:spLocks noChangeArrowheads="1"/>
          </p:cNvSpPr>
          <p:nvPr/>
        </p:nvSpPr>
        <p:spPr bwMode="auto">
          <a:xfrm>
            <a:off x="8037513" y="3201988"/>
            <a:ext cx="420687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0</a:t>
            </a:r>
          </a:p>
        </p:txBody>
      </p:sp>
      <p:sp>
        <p:nvSpPr>
          <p:cNvPr id="748551" name="AutoShape 7"/>
          <p:cNvSpPr>
            <a:spLocks noChangeArrowheads="1"/>
          </p:cNvSpPr>
          <p:nvPr/>
        </p:nvSpPr>
        <p:spPr bwMode="auto">
          <a:xfrm>
            <a:off x="7188200" y="4570413"/>
            <a:ext cx="242888" cy="23177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48552" name="AutoShape 8"/>
          <p:cNvCxnSpPr>
            <a:cxnSpLocks noChangeShapeType="1"/>
            <a:stCxn id="748549" idx="2"/>
            <a:endCxn id="748551" idx="0"/>
          </p:cNvCxnSpPr>
          <p:nvPr/>
        </p:nvCxnSpPr>
        <p:spPr bwMode="auto">
          <a:xfrm>
            <a:off x="6324600" y="3641725"/>
            <a:ext cx="985838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48553" name="AutoShape 9"/>
          <p:cNvCxnSpPr>
            <a:cxnSpLocks noChangeShapeType="1"/>
            <a:stCxn id="748550" idx="2"/>
            <a:endCxn id="748551" idx="0"/>
          </p:cNvCxnSpPr>
          <p:nvPr/>
        </p:nvCxnSpPr>
        <p:spPr bwMode="auto">
          <a:xfrm flipH="1">
            <a:off x="7310438" y="3641725"/>
            <a:ext cx="938212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48554" name="Text Box 10"/>
          <p:cNvSpPr txBox="1">
            <a:spLocks noChangeArrowheads="1"/>
          </p:cNvSpPr>
          <p:nvPr/>
        </p:nvSpPr>
        <p:spPr bwMode="auto">
          <a:xfrm>
            <a:off x="6172200" y="3854450"/>
            <a:ext cx="854075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1</a:t>
            </a:r>
            <a:r>
              <a:rPr lang="en-US" sz="1600" b="0" i="0">
                <a:latin typeface="Helvetica Neue" charset="0"/>
              </a:rPr>
              <a:t>=0.1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48555" name="Text Box 11"/>
          <p:cNvSpPr txBox="1">
            <a:spLocks noChangeArrowheads="1"/>
          </p:cNvSpPr>
          <p:nvPr/>
        </p:nvSpPr>
        <p:spPr bwMode="auto">
          <a:xfrm>
            <a:off x="7585075" y="3854450"/>
            <a:ext cx="854075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2</a:t>
            </a:r>
            <a:r>
              <a:rPr lang="en-US" sz="1600" b="0" i="0">
                <a:latin typeface="Helvetica Neue" charset="0"/>
              </a:rPr>
              <a:t>=0.1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48556" name="Text Box 12"/>
          <p:cNvSpPr txBox="1">
            <a:spLocks noChangeArrowheads="1"/>
          </p:cNvSpPr>
          <p:nvPr/>
        </p:nvSpPr>
        <p:spPr bwMode="auto">
          <a:xfrm>
            <a:off x="6191250" y="1981200"/>
            <a:ext cx="1798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 i="0">
                <a:latin typeface="Comic Sans MS" charset="0"/>
              </a:rPr>
              <a:t>Linear function</a:t>
            </a:r>
          </a:p>
        </p:txBody>
      </p:sp>
      <p:graphicFrame>
        <p:nvGraphicFramePr>
          <p:cNvPr id="748557" name="Object 13"/>
          <p:cNvGraphicFramePr>
            <a:graphicFrameLocks noChangeAspect="1"/>
          </p:cNvGraphicFramePr>
          <p:nvPr/>
        </p:nvGraphicFramePr>
        <p:xfrm>
          <a:off x="6042025" y="2582863"/>
          <a:ext cx="2459038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17600" imgH="177800" progId="Equation.3">
                  <p:embed/>
                </p:oleObj>
              </mc:Choice>
              <mc:Fallback>
                <p:oleObj name="Equation" r:id="rId5" imgW="1117600" imgH="1778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2025" y="2582863"/>
                        <a:ext cx="2459038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8558" name="Text Box 14"/>
          <p:cNvSpPr txBox="1">
            <a:spLocks noChangeArrowheads="1"/>
          </p:cNvSpPr>
          <p:nvPr/>
        </p:nvSpPr>
        <p:spPr bwMode="auto">
          <a:xfrm>
            <a:off x="7159625" y="47101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748559" name="Text Box 15"/>
          <p:cNvSpPr txBox="1">
            <a:spLocks noChangeArrowheads="1"/>
          </p:cNvSpPr>
          <p:nvPr/>
        </p:nvSpPr>
        <p:spPr bwMode="auto">
          <a:xfrm>
            <a:off x="76200" y="5203825"/>
            <a:ext cx="899160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0" i="0">
                <a:latin typeface="Comic Sans MS" charset="0"/>
              </a:rPr>
              <a:t>What are the weights after 2 forward (calculate predictions) and backward (update weights) iterations with the given input, and has the error decrease (use </a:t>
            </a:r>
            <a:r>
              <a:rPr lang="en-US" sz="2400" b="0" i="0">
                <a:latin typeface="Symbol" charset="0"/>
                <a:sym typeface="Symbol" charset="0"/>
              </a:rPr>
              <a:t></a:t>
            </a:r>
            <a:r>
              <a:rPr lang="en-US" sz="2400" b="0" i="0">
                <a:latin typeface="Comic Sans MS" charset="0"/>
              </a:rPr>
              <a:t>=0.1, and t=1)?</a:t>
            </a:r>
            <a:endParaRPr lang="en-US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Fill out the table</a:t>
            </a:r>
          </a:p>
        </p:txBody>
      </p:sp>
      <p:graphicFrame>
        <p:nvGraphicFramePr>
          <p:cNvPr id="750627" name="Group 35"/>
          <p:cNvGraphicFramePr>
            <a:graphicFrameLocks noGrp="1"/>
          </p:cNvGraphicFramePr>
          <p:nvPr/>
        </p:nvGraphicFramePr>
        <p:xfrm>
          <a:off x="4191000" y="2514600"/>
          <a:ext cx="4495800" cy="3886200"/>
        </p:xfrm>
        <a:graphic>
          <a:graphicData uri="http://schemas.openxmlformats.org/drawingml/2006/table">
            <a:tbl>
              <a:tblPr/>
              <a:tblGrid>
                <a:gridCol w="1123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71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itr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W1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W2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50628" name="Text Box 36"/>
          <p:cNvSpPr txBox="1">
            <a:spLocks noChangeArrowheads="1"/>
          </p:cNvSpPr>
          <p:nvPr/>
        </p:nvSpPr>
        <p:spPr bwMode="auto">
          <a:xfrm>
            <a:off x="228600" y="1143000"/>
            <a:ext cx="861060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0" i="0">
                <a:latin typeface="Comic Sans MS" charset="0"/>
              </a:rPr>
              <a:t>What are the weights after 2 forward/backward iterations with the given input, and has the error decrease (use </a:t>
            </a:r>
            <a:r>
              <a:rPr lang="en-US" sz="2400" b="0" i="0">
                <a:latin typeface="Symbol" charset="0"/>
                <a:sym typeface="Symbol" charset="0"/>
              </a:rPr>
              <a:t></a:t>
            </a:r>
            <a:r>
              <a:rPr lang="en-US" sz="2400" b="0" i="0">
                <a:latin typeface="Comic Sans MS" charset="0"/>
              </a:rPr>
              <a:t>=0.1, t=1)?</a:t>
            </a:r>
            <a:endParaRPr lang="en-US" sz="2400"/>
          </a:p>
        </p:txBody>
      </p:sp>
      <p:sp>
        <p:nvSpPr>
          <p:cNvPr id="750629" name="AutoShape 37"/>
          <p:cNvSpPr>
            <a:spLocks noChangeArrowheads="1"/>
          </p:cNvSpPr>
          <p:nvPr/>
        </p:nvSpPr>
        <p:spPr bwMode="auto">
          <a:xfrm>
            <a:off x="892175" y="4068763"/>
            <a:ext cx="457200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</a:t>
            </a:r>
          </a:p>
        </p:txBody>
      </p:sp>
      <p:sp>
        <p:nvSpPr>
          <p:cNvPr id="750630" name="AutoShape 38"/>
          <p:cNvSpPr>
            <a:spLocks noChangeArrowheads="1"/>
          </p:cNvSpPr>
          <p:nvPr/>
        </p:nvSpPr>
        <p:spPr bwMode="auto">
          <a:xfrm>
            <a:off x="2833688" y="4068763"/>
            <a:ext cx="420687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0</a:t>
            </a:r>
          </a:p>
        </p:txBody>
      </p:sp>
      <p:sp>
        <p:nvSpPr>
          <p:cNvPr id="750631" name="AutoShape 39"/>
          <p:cNvSpPr>
            <a:spLocks noChangeArrowheads="1"/>
          </p:cNvSpPr>
          <p:nvPr/>
        </p:nvSpPr>
        <p:spPr bwMode="auto">
          <a:xfrm>
            <a:off x="1984375" y="5437188"/>
            <a:ext cx="242888" cy="23177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50632" name="AutoShape 40"/>
          <p:cNvCxnSpPr>
            <a:cxnSpLocks noChangeShapeType="1"/>
            <a:stCxn id="750629" idx="2"/>
            <a:endCxn id="750631" idx="0"/>
          </p:cNvCxnSpPr>
          <p:nvPr/>
        </p:nvCxnSpPr>
        <p:spPr bwMode="auto">
          <a:xfrm>
            <a:off x="1120775" y="4508500"/>
            <a:ext cx="985838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50633" name="AutoShape 41"/>
          <p:cNvCxnSpPr>
            <a:cxnSpLocks noChangeShapeType="1"/>
            <a:stCxn id="750630" idx="2"/>
            <a:endCxn id="750631" idx="0"/>
          </p:cNvCxnSpPr>
          <p:nvPr/>
        </p:nvCxnSpPr>
        <p:spPr bwMode="auto">
          <a:xfrm flipH="1">
            <a:off x="2106613" y="4508500"/>
            <a:ext cx="938212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50634" name="Text Box 42"/>
          <p:cNvSpPr txBox="1">
            <a:spLocks noChangeArrowheads="1"/>
          </p:cNvSpPr>
          <p:nvPr/>
        </p:nvSpPr>
        <p:spPr bwMode="auto">
          <a:xfrm>
            <a:off x="968375" y="4721225"/>
            <a:ext cx="854075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1</a:t>
            </a:r>
            <a:r>
              <a:rPr lang="en-US" sz="1600" b="0" i="0">
                <a:latin typeface="Helvetica Neue" charset="0"/>
              </a:rPr>
              <a:t>=0.1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50635" name="Text Box 43"/>
          <p:cNvSpPr txBox="1">
            <a:spLocks noChangeArrowheads="1"/>
          </p:cNvSpPr>
          <p:nvPr/>
        </p:nvSpPr>
        <p:spPr bwMode="auto">
          <a:xfrm>
            <a:off x="2381250" y="4721225"/>
            <a:ext cx="854075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2</a:t>
            </a:r>
            <a:r>
              <a:rPr lang="en-US" sz="1600" b="0" i="0">
                <a:latin typeface="Helvetica Neue" charset="0"/>
              </a:rPr>
              <a:t>=0.1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50636" name="Text Box 44"/>
          <p:cNvSpPr txBox="1">
            <a:spLocks noChangeArrowheads="1"/>
          </p:cNvSpPr>
          <p:nvPr/>
        </p:nvSpPr>
        <p:spPr bwMode="auto">
          <a:xfrm>
            <a:off x="987425" y="2847975"/>
            <a:ext cx="1798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 i="0">
                <a:latin typeface="Comic Sans MS" charset="0"/>
              </a:rPr>
              <a:t>Linear function</a:t>
            </a:r>
          </a:p>
        </p:txBody>
      </p:sp>
      <p:graphicFrame>
        <p:nvGraphicFramePr>
          <p:cNvPr id="750637" name="Object 45"/>
          <p:cNvGraphicFramePr>
            <a:graphicFrameLocks noChangeAspect="1"/>
          </p:cNvGraphicFramePr>
          <p:nvPr/>
        </p:nvGraphicFramePr>
        <p:xfrm>
          <a:off x="838200" y="3449638"/>
          <a:ext cx="2459038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17600" imgH="177800" progId="Equation.3">
                  <p:embed/>
                </p:oleObj>
              </mc:Choice>
              <mc:Fallback>
                <p:oleObj name="Equation" r:id="rId3" imgW="1117600" imgH="17780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449638"/>
                        <a:ext cx="2459038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0638" name="Text Box 46"/>
          <p:cNvSpPr txBox="1">
            <a:spLocks noChangeArrowheads="1"/>
          </p:cNvSpPr>
          <p:nvPr/>
        </p:nvSpPr>
        <p:spPr bwMode="auto">
          <a:xfrm>
            <a:off x="1955800" y="557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Fill out the table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E8B2C2-6F99-064E-A2B8-BAF9DFB23B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420888"/>
            <a:ext cx="7553133" cy="1513954"/>
          </a:xfrm>
          <a:prstGeom prst="rect">
            <a:avLst/>
          </a:prstGeom>
        </p:spPr>
      </p:pic>
      <p:sp>
        <p:nvSpPr>
          <p:cNvPr id="4" name="Down Arrow 3">
            <a:extLst>
              <a:ext uri="{FF2B5EF4-FFF2-40B4-BE49-F238E27FC236}">
                <a16:creationId xmlns:a16="http://schemas.microsoft.com/office/drawing/2014/main" id="{28FCC366-071D-0648-97CD-BF2D93BEAEA6}"/>
              </a:ext>
            </a:extLst>
          </p:cNvPr>
          <p:cNvSpPr/>
          <p:nvPr/>
        </p:nvSpPr>
        <p:spPr bwMode="auto">
          <a:xfrm rot="6943927">
            <a:off x="3385643" y="3138770"/>
            <a:ext cx="543914" cy="936104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Frutiger 45 Light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691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Fill out the table</a:t>
            </a:r>
          </a:p>
        </p:txBody>
      </p:sp>
      <p:graphicFrame>
        <p:nvGraphicFramePr>
          <p:cNvPr id="786435" name="Group 3"/>
          <p:cNvGraphicFramePr>
            <a:graphicFrameLocks noGrp="1"/>
          </p:cNvGraphicFramePr>
          <p:nvPr/>
        </p:nvGraphicFramePr>
        <p:xfrm>
          <a:off x="4191000" y="2514600"/>
          <a:ext cx="4495800" cy="3886200"/>
        </p:xfrm>
        <a:graphic>
          <a:graphicData uri="http://schemas.openxmlformats.org/drawingml/2006/table">
            <a:tbl>
              <a:tblPr/>
              <a:tblGrid>
                <a:gridCol w="1123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71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itr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W1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W2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0.19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0.19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0.27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0.27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86462" name="Text Box 30"/>
          <p:cNvSpPr txBox="1">
            <a:spLocks noChangeArrowheads="1"/>
          </p:cNvSpPr>
          <p:nvPr/>
        </p:nvSpPr>
        <p:spPr bwMode="auto">
          <a:xfrm>
            <a:off x="228600" y="1143000"/>
            <a:ext cx="861060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0" i="0" dirty="0">
                <a:latin typeface="Comic Sans MS" charset="0"/>
              </a:rPr>
              <a:t>What are the weights after 2 forward/backward iterations with the given input, and has the error decrease (use </a:t>
            </a:r>
            <a:r>
              <a:rPr lang="en-US" sz="2400" b="0" i="0" dirty="0">
                <a:latin typeface="Symbol" charset="0"/>
                <a:sym typeface="Symbol" charset="0"/>
              </a:rPr>
              <a:t></a:t>
            </a:r>
            <a:r>
              <a:rPr lang="en-US" sz="2400" b="0" i="0" dirty="0">
                <a:latin typeface="Comic Sans MS" charset="0"/>
              </a:rPr>
              <a:t>=0.1, t=1)?</a:t>
            </a:r>
            <a:endParaRPr lang="en-US" sz="2400" dirty="0"/>
          </a:p>
        </p:txBody>
      </p:sp>
      <p:sp>
        <p:nvSpPr>
          <p:cNvPr id="786463" name="AutoShape 31"/>
          <p:cNvSpPr>
            <a:spLocks noChangeArrowheads="1"/>
          </p:cNvSpPr>
          <p:nvPr/>
        </p:nvSpPr>
        <p:spPr bwMode="auto">
          <a:xfrm>
            <a:off x="892175" y="4068763"/>
            <a:ext cx="457200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</a:t>
            </a:r>
          </a:p>
        </p:txBody>
      </p:sp>
      <p:sp>
        <p:nvSpPr>
          <p:cNvPr id="786464" name="AutoShape 32"/>
          <p:cNvSpPr>
            <a:spLocks noChangeArrowheads="1"/>
          </p:cNvSpPr>
          <p:nvPr/>
        </p:nvSpPr>
        <p:spPr bwMode="auto">
          <a:xfrm>
            <a:off x="2833688" y="4068763"/>
            <a:ext cx="420687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0</a:t>
            </a:r>
          </a:p>
        </p:txBody>
      </p:sp>
      <p:sp>
        <p:nvSpPr>
          <p:cNvPr id="786465" name="AutoShape 33"/>
          <p:cNvSpPr>
            <a:spLocks noChangeArrowheads="1"/>
          </p:cNvSpPr>
          <p:nvPr/>
        </p:nvSpPr>
        <p:spPr bwMode="auto">
          <a:xfrm>
            <a:off x="1984375" y="5437188"/>
            <a:ext cx="242888" cy="23177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86466" name="AutoShape 34"/>
          <p:cNvCxnSpPr>
            <a:cxnSpLocks noChangeShapeType="1"/>
            <a:stCxn id="786463" idx="2"/>
            <a:endCxn id="786465" idx="0"/>
          </p:cNvCxnSpPr>
          <p:nvPr/>
        </p:nvCxnSpPr>
        <p:spPr bwMode="auto">
          <a:xfrm>
            <a:off x="1120775" y="4508500"/>
            <a:ext cx="985838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6467" name="AutoShape 35"/>
          <p:cNvCxnSpPr>
            <a:cxnSpLocks noChangeShapeType="1"/>
            <a:stCxn id="786464" idx="2"/>
            <a:endCxn id="786465" idx="0"/>
          </p:cNvCxnSpPr>
          <p:nvPr/>
        </p:nvCxnSpPr>
        <p:spPr bwMode="auto">
          <a:xfrm flipH="1">
            <a:off x="2106613" y="4508500"/>
            <a:ext cx="938212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6468" name="Text Box 36"/>
          <p:cNvSpPr txBox="1">
            <a:spLocks noChangeArrowheads="1"/>
          </p:cNvSpPr>
          <p:nvPr/>
        </p:nvSpPr>
        <p:spPr bwMode="auto">
          <a:xfrm>
            <a:off x="968375" y="4721225"/>
            <a:ext cx="854075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1</a:t>
            </a:r>
            <a:r>
              <a:rPr lang="en-US" sz="1600" b="0" i="0">
                <a:latin typeface="Helvetica Neue" charset="0"/>
              </a:rPr>
              <a:t>=0.1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86469" name="Text Box 37"/>
          <p:cNvSpPr txBox="1">
            <a:spLocks noChangeArrowheads="1"/>
          </p:cNvSpPr>
          <p:nvPr/>
        </p:nvSpPr>
        <p:spPr bwMode="auto">
          <a:xfrm>
            <a:off x="2381250" y="4721225"/>
            <a:ext cx="854075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2</a:t>
            </a:r>
            <a:r>
              <a:rPr lang="en-US" sz="1600" b="0" i="0">
                <a:latin typeface="Helvetica Neue" charset="0"/>
              </a:rPr>
              <a:t>=0.1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86470" name="Text Box 38"/>
          <p:cNvSpPr txBox="1">
            <a:spLocks noChangeArrowheads="1"/>
          </p:cNvSpPr>
          <p:nvPr/>
        </p:nvSpPr>
        <p:spPr bwMode="auto">
          <a:xfrm>
            <a:off x="987425" y="2847975"/>
            <a:ext cx="1798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 i="0">
                <a:latin typeface="Comic Sans MS" charset="0"/>
              </a:rPr>
              <a:t>Linear function</a:t>
            </a:r>
          </a:p>
        </p:txBody>
      </p:sp>
      <p:graphicFrame>
        <p:nvGraphicFramePr>
          <p:cNvPr id="786471" name="Object 39"/>
          <p:cNvGraphicFramePr>
            <a:graphicFrameLocks noChangeAspect="1"/>
          </p:cNvGraphicFramePr>
          <p:nvPr/>
        </p:nvGraphicFramePr>
        <p:xfrm>
          <a:off x="838200" y="3449638"/>
          <a:ext cx="2459038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17600" imgH="177800" progId="Equation.3">
                  <p:embed/>
                </p:oleObj>
              </mc:Choice>
              <mc:Fallback>
                <p:oleObj name="Equation" r:id="rId3" imgW="1117600" imgH="1778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449638"/>
                        <a:ext cx="2459038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6472" name="Text Box 40"/>
          <p:cNvSpPr txBox="1">
            <a:spLocks noChangeArrowheads="1"/>
          </p:cNvSpPr>
          <p:nvPr/>
        </p:nvSpPr>
        <p:spPr bwMode="auto">
          <a:xfrm>
            <a:off x="1955800" y="557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+mn-lt"/>
                <a:cs typeface="Times New Roman" charset="0"/>
              </a:rPr>
              <a:t>The Metropolis-Hastings Criterion</a:t>
            </a:r>
            <a:endParaRPr lang="he-IL" dirty="0">
              <a:solidFill>
                <a:srgbClr val="000000"/>
              </a:solidFill>
              <a:latin typeface="+mn-lt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4525963"/>
          </a:xfrm>
        </p:spPr>
        <p:txBody>
          <a:bodyPr/>
          <a:lstStyle/>
          <a:p>
            <a:pPr eaLnBrk="1" hangingPunct="1"/>
            <a:r>
              <a:rPr lang="en-US" sz="2400">
                <a:latin typeface="Calibri" charset="0"/>
                <a:cs typeface="Arial" charset="0"/>
              </a:rPr>
              <a:t>Boltzman Distribution:</a:t>
            </a:r>
          </a:p>
          <a:p>
            <a:pPr eaLnBrk="1" hangingPunct="1"/>
            <a:endParaRPr lang="en-US" sz="2400">
              <a:latin typeface="Calibri" charset="0"/>
              <a:cs typeface="Arial" charset="0"/>
            </a:endParaRPr>
          </a:p>
          <a:p>
            <a:pPr eaLnBrk="1" hangingPunct="1"/>
            <a:endParaRPr lang="en-US" sz="2400">
              <a:latin typeface="Calibri" charset="0"/>
              <a:cs typeface="Arial" charset="0"/>
            </a:endParaRPr>
          </a:p>
          <a:p>
            <a:pPr eaLnBrk="1" hangingPunct="1"/>
            <a:r>
              <a:rPr lang="en-US" sz="2400">
                <a:latin typeface="Calibri" charset="0"/>
                <a:cs typeface="Arial" charset="0"/>
              </a:rPr>
              <a:t>The energy score and temperature are computed (quite) easily</a:t>
            </a:r>
          </a:p>
          <a:p>
            <a:pPr eaLnBrk="1" hangingPunct="1"/>
            <a:r>
              <a:rPr lang="en-US" sz="2400">
                <a:latin typeface="Calibri" charset="0"/>
                <a:cs typeface="Arial" charset="0"/>
              </a:rPr>
              <a:t>The “only” problem is calculating Z (the “partition function”) – this requires summing over </a:t>
            </a:r>
            <a:r>
              <a:rPr lang="en-US" sz="2400" u="sng">
                <a:latin typeface="Calibri" charset="0"/>
                <a:cs typeface="Arial" charset="0"/>
              </a:rPr>
              <a:t>all</a:t>
            </a:r>
            <a:r>
              <a:rPr lang="en-US" sz="2400">
                <a:latin typeface="Calibri" charset="0"/>
                <a:cs typeface="Arial" charset="0"/>
              </a:rPr>
              <a:t> states.</a:t>
            </a:r>
          </a:p>
          <a:p>
            <a:pPr eaLnBrk="1" hangingPunct="1"/>
            <a:r>
              <a:rPr lang="en-US" sz="2400">
                <a:latin typeface="Calibri" charset="0"/>
                <a:cs typeface="Arial" charset="0"/>
              </a:rPr>
              <a:t>Metropolis showed that MCMC will converge </a:t>
            </a:r>
            <a:r>
              <a:rPr lang="en-US" sz="2400" b="1">
                <a:latin typeface="Calibri" charset="0"/>
                <a:cs typeface="Arial" charset="0"/>
              </a:rPr>
              <a:t>to the true Boltzman distribution</a:t>
            </a:r>
            <a:r>
              <a:rPr lang="en-US" sz="2400">
                <a:latin typeface="Calibri" charset="0"/>
                <a:cs typeface="Arial" charset="0"/>
              </a:rPr>
              <a:t>, if we accept a new proposal with probability</a:t>
            </a:r>
            <a:r>
              <a:rPr lang="en-US" sz="3600">
                <a:latin typeface="Calibri" charset="0"/>
                <a:cs typeface="Arial" charset="0"/>
              </a:rPr>
              <a:t> </a:t>
            </a:r>
            <a:endParaRPr lang="he-IL">
              <a:latin typeface="Calibri" charset="0"/>
              <a:cs typeface="Arial" charset="0"/>
            </a:endParaRPr>
          </a:p>
        </p:txBody>
      </p:sp>
      <p:pic>
        <p:nvPicPr>
          <p:cNvPr id="1187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00063"/>
            <a:ext cx="928688" cy="1285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8791" name="Rectangle 4"/>
          <p:cNvSpPr>
            <a:spLocks noChangeArrowheads="1"/>
          </p:cNvSpPr>
          <p:nvPr/>
        </p:nvSpPr>
        <p:spPr bwMode="auto">
          <a:xfrm>
            <a:off x="2428875" y="1109663"/>
            <a:ext cx="42862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rtl="0"/>
            <a:r>
              <a:rPr lang="en-US" sz="1200">
                <a:latin typeface="Calibri" charset="0"/>
              </a:rPr>
              <a:t>"</a:t>
            </a:r>
            <a:r>
              <a:rPr lang="en-US" sz="1200" b="1">
                <a:latin typeface="Calibri" charset="0"/>
              </a:rPr>
              <a:t>Equations of State Calculations by Fast Computing Machines</a:t>
            </a:r>
            <a:r>
              <a:rPr lang="en-US" sz="1200">
                <a:latin typeface="Calibri" charset="0"/>
              </a:rPr>
              <a:t>“ – Metropolis, N. et al. </a:t>
            </a:r>
            <a:r>
              <a:rPr lang="en-US" sz="1200" i="1">
                <a:latin typeface="Calibri" charset="0"/>
              </a:rPr>
              <a:t>Journal of Chemical Physics</a:t>
            </a:r>
            <a:r>
              <a:rPr lang="en-US" sz="1200">
                <a:latin typeface="Calibri" charset="0"/>
              </a:rPr>
              <a:t>  (</a:t>
            </a:r>
            <a:r>
              <a:rPr lang="en-US" sz="1200" b="1">
                <a:latin typeface="Calibri" charset="0"/>
              </a:rPr>
              <a:t>1953)</a:t>
            </a:r>
            <a:endParaRPr lang="he-IL" sz="1200">
              <a:latin typeface="Calibri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2481263" y="5105400"/>
          <a:ext cx="239395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92200" imgH="190500" progId="Equation.3">
                  <p:embed/>
                </p:oleObj>
              </mc:Choice>
              <mc:Fallback>
                <p:oleObj name="Equation" r:id="rId3" imgW="1092200" imgH="190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1263" y="5105400"/>
                        <a:ext cx="2393950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3786188" y="1643063"/>
          <a:ext cx="1549400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33160" imgH="419040" progId="Equation.3">
                  <p:embed/>
                </p:oleObj>
              </mc:Choice>
              <mc:Fallback>
                <p:oleObj name="Equation" r:id="rId5" imgW="5331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8" y="1643063"/>
                        <a:ext cx="1549400" cy="1214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3586" y="6237312"/>
            <a:ext cx="2976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i="0" dirty="0">
                <a:latin typeface="+mn-lt"/>
              </a:rPr>
              <a:t>Slides adapted from Barak </a:t>
            </a:r>
            <a:r>
              <a:rPr lang="en-US" sz="1400" b="0" i="0" dirty="0" err="1">
                <a:latin typeface="+mn-lt"/>
              </a:rPr>
              <a:t>Raveh</a:t>
            </a:r>
            <a:endParaRPr lang="en-US" sz="1400" b="0" i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8557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reeform 3"/>
          <p:cNvSpPr>
            <a:spLocks/>
          </p:cNvSpPr>
          <p:nvPr/>
        </p:nvSpPr>
        <p:spPr bwMode="auto">
          <a:xfrm>
            <a:off x="419100" y="1093788"/>
            <a:ext cx="8424863" cy="4918075"/>
          </a:xfrm>
          <a:custGeom>
            <a:avLst/>
            <a:gdLst>
              <a:gd name="T0" fmla="*/ 0 w 5307"/>
              <a:gd name="T1" fmla="*/ 2147483647 h 3098"/>
              <a:gd name="T2" fmla="*/ 2147483647 w 5307"/>
              <a:gd name="T3" fmla="*/ 2147483647 h 3098"/>
              <a:gd name="T4" fmla="*/ 2147483647 w 5307"/>
              <a:gd name="T5" fmla="*/ 2147483647 h 3098"/>
              <a:gd name="T6" fmla="*/ 2147483647 w 5307"/>
              <a:gd name="T7" fmla="*/ 2147483647 h 3098"/>
              <a:gd name="T8" fmla="*/ 2147483647 w 5307"/>
              <a:gd name="T9" fmla="*/ 2147483647 h 3098"/>
              <a:gd name="T10" fmla="*/ 2147483647 w 5307"/>
              <a:gd name="T11" fmla="*/ 2147483647 h 3098"/>
              <a:gd name="T12" fmla="*/ 2147483647 w 5307"/>
              <a:gd name="T13" fmla="*/ 2147483647 h 3098"/>
              <a:gd name="T14" fmla="*/ 2147483647 w 5307"/>
              <a:gd name="T15" fmla="*/ 2147483647 h 3098"/>
              <a:gd name="T16" fmla="*/ 2147483647 w 5307"/>
              <a:gd name="T17" fmla="*/ 2147483647 h 3098"/>
              <a:gd name="T18" fmla="*/ 2147483647 w 5307"/>
              <a:gd name="T19" fmla="*/ 2147483647 h 3098"/>
              <a:gd name="T20" fmla="*/ 2147483647 w 5307"/>
              <a:gd name="T21" fmla="*/ 2147483647 h 3098"/>
              <a:gd name="T22" fmla="*/ 2147483647 w 5307"/>
              <a:gd name="T23" fmla="*/ 2147483647 h 3098"/>
              <a:gd name="T24" fmla="*/ 2147483647 w 5307"/>
              <a:gd name="T25" fmla="*/ 2147483647 h 3098"/>
              <a:gd name="T26" fmla="*/ 2147483647 w 5307"/>
              <a:gd name="T27" fmla="*/ 2147483647 h 3098"/>
              <a:gd name="T28" fmla="*/ 2147483647 w 5307"/>
              <a:gd name="T29" fmla="*/ 2147483647 h 3098"/>
              <a:gd name="T30" fmla="*/ 2147483647 w 5307"/>
              <a:gd name="T31" fmla="*/ 2147483647 h 3098"/>
              <a:gd name="T32" fmla="*/ 2147483647 w 5307"/>
              <a:gd name="T33" fmla="*/ 2147483647 h 3098"/>
              <a:gd name="T34" fmla="*/ 2147483647 w 5307"/>
              <a:gd name="T35" fmla="*/ 2147483647 h 3098"/>
              <a:gd name="T36" fmla="*/ 2147483647 w 5307"/>
              <a:gd name="T37" fmla="*/ 2147483647 h 3098"/>
              <a:gd name="T38" fmla="*/ 2147483647 w 5307"/>
              <a:gd name="T39" fmla="*/ 2147483647 h 3098"/>
              <a:gd name="T40" fmla="*/ 2147483647 w 5307"/>
              <a:gd name="T41" fmla="*/ 2147483647 h 3098"/>
              <a:gd name="T42" fmla="*/ 2147483647 w 5307"/>
              <a:gd name="T43" fmla="*/ 2147483647 h 3098"/>
              <a:gd name="T44" fmla="*/ 2147483647 w 5307"/>
              <a:gd name="T45" fmla="*/ 2147483647 h 3098"/>
              <a:gd name="T46" fmla="*/ 2147483647 w 5307"/>
              <a:gd name="T47" fmla="*/ 2147483647 h 3098"/>
              <a:gd name="T48" fmla="*/ 2147483647 w 5307"/>
              <a:gd name="T49" fmla="*/ 2147483647 h 3098"/>
              <a:gd name="T50" fmla="*/ 2147483647 w 5307"/>
              <a:gd name="T51" fmla="*/ 2147483647 h 3098"/>
              <a:gd name="T52" fmla="*/ 2147483647 w 5307"/>
              <a:gd name="T53" fmla="*/ 2147483647 h 3098"/>
              <a:gd name="T54" fmla="*/ 2147483647 w 5307"/>
              <a:gd name="T55" fmla="*/ 2147483647 h 3098"/>
              <a:gd name="T56" fmla="*/ 2147483647 w 5307"/>
              <a:gd name="T57" fmla="*/ 2147483647 h 3098"/>
              <a:gd name="T58" fmla="*/ 2147483647 w 5307"/>
              <a:gd name="T59" fmla="*/ 2147483647 h 3098"/>
              <a:gd name="T60" fmla="*/ 2147483647 w 5307"/>
              <a:gd name="T61" fmla="*/ 2147483647 h 3098"/>
              <a:gd name="T62" fmla="*/ 2147483647 w 5307"/>
              <a:gd name="T63" fmla="*/ 2147483647 h 3098"/>
              <a:gd name="T64" fmla="*/ 2147483647 w 5307"/>
              <a:gd name="T65" fmla="*/ 2147483647 h 3098"/>
              <a:gd name="T66" fmla="*/ 2147483647 w 5307"/>
              <a:gd name="T67" fmla="*/ 2147483647 h 3098"/>
              <a:gd name="T68" fmla="*/ 2147483647 w 5307"/>
              <a:gd name="T69" fmla="*/ 2147483647 h 3098"/>
              <a:gd name="T70" fmla="*/ 2147483647 w 5307"/>
              <a:gd name="T71" fmla="*/ 2147483647 h 3098"/>
              <a:gd name="T72" fmla="*/ 2147483647 w 5307"/>
              <a:gd name="T73" fmla="*/ 0 h 309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5307"/>
              <a:gd name="T112" fmla="*/ 0 h 3098"/>
              <a:gd name="T113" fmla="*/ 5307 w 5307"/>
              <a:gd name="T114" fmla="*/ 3098 h 3098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5307" h="3098">
                <a:moveTo>
                  <a:pt x="0" y="284"/>
                </a:moveTo>
                <a:cubicBezTo>
                  <a:pt x="36" y="423"/>
                  <a:pt x="156" y="1012"/>
                  <a:pt x="216" y="1135"/>
                </a:cubicBezTo>
                <a:cubicBezTo>
                  <a:pt x="276" y="1258"/>
                  <a:pt x="308" y="1043"/>
                  <a:pt x="358" y="1021"/>
                </a:cubicBezTo>
                <a:cubicBezTo>
                  <a:pt x="408" y="999"/>
                  <a:pt x="473" y="1031"/>
                  <a:pt x="513" y="1002"/>
                </a:cubicBezTo>
                <a:cubicBezTo>
                  <a:pt x="553" y="973"/>
                  <a:pt x="562" y="809"/>
                  <a:pt x="600" y="847"/>
                </a:cubicBezTo>
                <a:cubicBezTo>
                  <a:pt x="638" y="885"/>
                  <a:pt x="722" y="1149"/>
                  <a:pt x="744" y="1231"/>
                </a:cubicBezTo>
                <a:cubicBezTo>
                  <a:pt x="766" y="1313"/>
                  <a:pt x="714" y="1315"/>
                  <a:pt x="733" y="1341"/>
                </a:cubicBezTo>
                <a:cubicBezTo>
                  <a:pt x="752" y="1367"/>
                  <a:pt x="860" y="1304"/>
                  <a:pt x="861" y="1386"/>
                </a:cubicBezTo>
                <a:cubicBezTo>
                  <a:pt x="862" y="1468"/>
                  <a:pt x="693" y="1741"/>
                  <a:pt x="737" y="1832"/>
                </a:cubicBezTo>
                <a:cubicBezTo>
                  <a:pt x="781" y="1923"/>
                  <a:pt x="1021" y="1891"/>
                  <a:pt x="1126" y="1935"/>
                </a:cubicBezTo>
                <a:cubicBezTo>
                  <a:pt x="1231" y="1979"/>
                  <a:pt x="1281" y="2168"/>
                  <a:pt x="1368" y="2095"/>
                </a:cubicBezTo>
                <a:cubicBezTo>
                  <a:pt x="1455" y="2022"/>
                  <a:pt x="1567" y="1614"/>
                  <a:pt x="1647" y="1496"/>
                </a:cubicBezTo>
                <a:cubicBezTo>
                  <a:pt x="1727" y="1378"/>
                  <a:pt x="1779" y="1484"/>
                  <a:pt x="1848" y="1386"/>
                </a:cubicBezTo>
                <a:cubicBezTo>
                  <a:pt x="1917" y="1288"/>
                  <a:pt x="2011" y="969"/>
                  <a:pt x="2058" y="911"/>
                </a:cubicBezTo>
                <a:cubicBezTo>
                  <a:pt x="2105" y="853"/>
                  <a:pt x="2108" y="996"/>
                  <a:pt x="2131" y="1039"/>
                </a:cubicBezTo>
                <a:cubicBezTo>
                  <a:pt x="2154" y="1082"/>
                  <a:pt x="2172" y="1118"/>
                  <a:pt x="2195" y="1167"/>
                </a:cubicBezTo>
                <a:cubicBezTo>
                  <a:pt x="2218" y="1216"/>
                  <a:pt x="2239" y="1289"/>
                  <a:pt x="2269" y="1332"/>
                </a:cubicBezTo>
                <a:cubicBezTo>
                  <a:pt x="2299" y="1375"/>
                  <a:pt x="2342" y="1379"/>
                  <a:pt x="2378" y="1423"/>
                </a:cubicBezTo>
                <a:cubicBezTo>
                  <a:pt x="2414" y="1467"/>
                  <a:pt x="2439" y="1551"/>
                  <a:pt x="2488" y="1597"/>
                </a:cubicBezTo>
                <a:cubicBezTo>
                  <a:pt x="2537" y="1643"/>
                  <a:pt x="2594" y="1590"/>
                  <a:pt x="2671" y="1697"/>
                </a:cubicBezTo>
                <a:cubicBezTo>
                  <a:pt x="2748" y="1804"/>
                  <a:pt x="2876" y="2158"/>
                  <a:pt x="2952" y="2239"/>
                </a:cubicBezTo>
                <a:cubicBezTo>
                  <a:pt x="3028" y="2320"/>
                  <a:pt x="3087" y="2231"/>
                  <a:pt x="3128" y="2182"/>
                </a:cubicBezTo>
                <a:cubicBezTo>
                  <a:pt x="3169" y="2133"/>
                  <a:pt x="3158" y="1987"/>
                  <a:pt x="3201" y="1944"/>
                </a:cubicBezTo>
                <a:cubicBezTo>
                  <a:pt x="3244" y="1901"/>
                  <a:pt x="3349" y="1975"/>
                  <a:pt x="3384" y="1926"/>
                </a:cubicBezTo>
                <a:cubicBezTo>
                  <a:pt x="3419" y="1877"/>
                  <a:pt x="3387" y="1701"/>
                  <a:pt x="3411" y="1652"/>
                </a:cubicBezTo>
                <a:cubicBezTo>
                  <a:pt x="3435" y="1603"/>
                  <a:pt x="3492" y="1676"/>
                  <a:pt x="3530" y="1633"/>
                </a:cubicBezTo>
                <a:cubicBezTo>
                  <a:pt x="3568" y="1590"/>
                  <a:pt x="3591" y="1429"/>
                  <a:pt x="3640" y="1396"/>
                </a:cubicBezTo>
                <a:cubicBezTo>
                  <a:pt x="3689" y="1363"/>
                  <a:pt x="3764" y="1448"/>
                  <a:pt x="3825" y="1436"/>
                </a:cubicBezTo>
                <a:cubicBezTo>
                  <a:pt x="3886" y="1424"/>
                  <a:pt x="3930" y="1323"/>
                  <a:pt x="4006" y="1322"/>
                </a:cubicBezTo>
                <a:cubicBezTo>
                  <a:pt x="4082" y="1321"/>
                  <a:pt x="4240" y="1399"/>
                  <a:pt x="4280" y="1432"/>
                </a:cubicBezTo>
                <a:cubicBezTo>
                  <a:pt x="4320" y="1465"/>
                  <a:pt x="4224" y="1461"/>
                  <a:pt x="4248" y="1519"/>
                </a:cubicBezTo>
                <a:cubicBezTo>
                  <a:pt x="4272" y="1577"/>
                  <a:pt x="4390" y="1700"/>
                  <a:pt x="4426" y="1780"/>
                </a:cubicBezTo>
                <a:cubicBezTo>
                  <a:pt x="4462" y="1860"/>
                  <a:pt x="4436" y="1963"/>
                  <a:pt x="4463" y="1999"/>
                </a:cubicBezTo>
                <a:cubicBezTo>
                  <a:pt x="4490" y="2035"/>
                  <a:pt x="4568" y="1935"/>
                  <a:pt x="4591" y="1999"/>
                </a:cubicBezTo>
                <a:cubicBezTo>
                  <a:pt x="4614" y="2063"/>
                  <a:pt x="4561" y="2266"/>
                  <a:pt x="4600" y="2383"/>
                </a:cubicBezTo>
                <a:cubicBezTo>
                  <a:pt x="4639" y="2500"/>
                  <a:pt x="4708" y="3098"/>
                  <a:pt x="4826" y="2701"/>
                </a:cubicBezTo>
                <a:cubicBezTo>
                  <a:pt x="4944" y="2304"/>
                  <a:pt x="5207" y="563"/>
                  <a:pt x="530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5603" name="Group 4"/>
          <p:cNvGrpSpPr>
            <a:grpSpLocks/>
          </p:cNvGrpSpPr>
          <p:nvPr/>
        </p:nvGrpSpPr>
        <p:grpSpPr bwMode="auto">
          <a:xfrm rot="3752929">
            <a:off x="3708400" y="2692400"/>
            <a:ext cx="679450" cy="323850"/>
            <a:chOff x="672" y="3321"/>
            <a:chExt cx="987" cy="471"/>
          </a:xfrm>
        </p:grpSpPr>
        <p:sp>
          <p:nvSpPr>
            <p:cNvPr id="25609" name="Freeform 5"/>
            <p:cNvSpPr>
              <a:spLocks/>
            </p:cNvSpPr>
            <p:nvPr/>
          </p:nvSpPr>
          <p:spPr bwMode="auto">
            <a:xfrm>
              <a:off x="672" y="3321"/>
              <a:ext cx="987" cy="327"/>
            </a:xfrm>
            <a:custGeom>
              <a:avLst/>
              <a:gdLst>
                <a:gd name="T0" fmla="*/ 483 w 987"/>
                <a:gd name="T1" fmla="*/ 36 h 327"/>
                <a:gd name="T2" fmla="*/ 987 w 987"/>
                <a:gd name="T3" fmla="*/ 48 h 327"/>
                <a:gd name="T4" fmla="*/ 672 w 987"/>
                <a:gd name="T5" fmla="*/ 327 h 327"/>
                <a:gd name="T6" fmla="*/ 192 w 987"/>
                <a:gd name="T7" fmla="*/ 327 h 327"/>
                <a:gd name="T8" fmla="*/ 0 w 987"/>
                <a:gd name="T9" fmla="*/ 39 h 327"/>
                <a:gd name="T10" fmla="*/ 384 w 987"/>
                <a:gd name="T11" fmla="*/ 39 h 327"/>
                <a:gd name="T12" fmla="*/ 480 w 987"/>
                <a:gd name="T13" fmla="*/ 39 h 3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87"/>
                <a:gd name="T22" fmla="*/ 0 h 327"/>
                <a:gd name="T23" fmla="*/ 987 w 987"/>
                <a:gd name="T24" fmla="*/ 327 h 32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87" h="327">
                  <a:moveTo>
                    <a:pt x="483" y="36"/>
                  </a:moveTo>
                  <a:cubicBezTo>
                    <a:pt x="696" y="11"/>
                    <a:pt x="956" y="0"/>
                    <a:pt x="987" y="48"/>
                  </a:cubicBezTo>
                  <a:lnTo>
                    <a:pt x="672" y="327"/>
                  </a:lnTo>
                  <a:lnTo>
                    <a:pt x="192" y="327"/>
                  </a:lnTo>
                  <a:lnTo>
                    <a:pt x="0" y="39"/>
                  </a:lnTo>
                  <a:lnTo>
                    <a:pt x="384" y="39"/>
                  </a:lnTo>
                  <a:lnTo>
                    <a:pt x="480" y="39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0" name="Oval 6"/>
            <p:cNvSpPr>
              <a:spLocks noChangeArrowheads="1"/>
            </p:cNvSpPr>
            <p:nvPr/>
          </p:nvSpPr>
          <p:spPr bwMode="auto">
            <a:xfrm>
              <a:off x="1200" y="3600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25611" name="Oval 7"/>
            <p:cNvSpPr>
              <a:spLocks noChangeArrowheads="1"/>
            </p:cNvSpPr>
            <p:nvPr/>
          </p:nvSpPr>
          <p:spPr bwMode="auto">
            <a:xfrm>
              <a:off x="768" y="3600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429256" y="6525000"/>
            <a:ext cx="3571868" cy="253916"/>
          </a:xfrm>
          <a:prstGeom prst="rect">
            <a:avLst/>
          </a:prstGeom>
          <a:ln/>
          <a:effectLst>
            <a:softEdge rad="3175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rtl="0" eaLnBrk="1" hangingPunct="1"/>
            <a:r>
              <a:rPr lang="he-IL" sz="1000">
                <a:solidFill>
                  <a:srgbClr val="000000"/>
                </a:solidFill>
                <a:latin typeface="Calibri" charset="0"/>
              </a:rPr>
              <a:t>*</a:t>
            </a:r>
            <a:r>
              <a:rPr lang="en-US" sz="1000">
                <a:solidFill>
                  <a:srgbClr val="000000"/>
                </a:solidFill>
                <a:latin typeface="Calibri" charset="0"/>
              </a:rPr>
              <a:t>Adapted from slides by Chen Kaeasar, Ben-Gurion University</a:t>
            </a:r>
            <a:endParaRPr lang="he-IL" sz="10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2190750" y="1438275"/>
            <a:ext cx="5780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 dirty="0">
                <a:latin typeface="Calibri" charset="0"/>
              </a:rPr>
              <a:t>The path to the closest local minimum = </a:t>
            </a:r>
            <a:r>
              <a:rPr lang="en-US" sz="1800" u="sng" dirty="0">
                <a:latin typeface="Calibri" charset="0"/>
              </a:rPr>
              <a:t>local </a:t>
            </a:r>
            <a:r>
              <a:rPr lang="en-US" sz="1800" b="1" u="sng" dirty="0">
                <a:latin typeface="Calibri" charset="0"/>
              </a:rPr>
              <a:t>minimization </a:t>
            </a:r>
          </a:p>
        </p:txBody>
      </p:sp>
      <p:sp>
        <p:nvSpPr>
          <p:cNvPr id="25608" name="Title 1"/>
          <p:cNvSpPr txBox="1">
            <a:spLocks/>
          </p:cNvSpPr>
          <p:nvPr/>
        </p:nvSpPr>
        <p:spPr bwMode="auto">
          <a:xfrm>
            <a:off x="251520" y="188640"/>
            <a:ext cx="8229600" cy="625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rtl="0" eaLnBrk="1" hangingPunct="1"/>
            <a:r>
              <a:rPr lang="da-DK" sz="4400" b="0" i="0" dirty="0" err="1">
                <a:solidFill>
                  <a:srgbClr val="000000"/>
                </a:solidFill>
                <a:latin typeface="+mn-lt"/>
                <a:cs typeface="Times New Roman" charset="0"/>
              </a:rPr>
              <a:t>Minimization</a:t>
            </a:r>
            <a:endParaRPr lang="he-IL" sz="4400" b="0" i="0" dirty="0">
              <a:solidFill>
                <a:srgbClr val="000000"/>
              </a:solidFill>
              <a:latin typeface="+mn-lt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625742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Monte Carlo (Minimization)</a:t>
            </a:r>
          </a:p>
        </p:txBody>
      </p:sp>
      <p:graphicFrame>
        <p:nvGraphicFramePr>
          <p:cNvPr id="794628" name="Object 4"/>
          <p:cNvGraphicFramePr>
            <a:graphicFrameLocks noChangeAspect="1"/>
          </p:cNvGraphicFramePr>
          <p:nvPr/>
        </p:nvGraphicFramePr>
        <p:xfrm>
          <a:off x="457200" y="1447800"/>
          <a:ext cx="4818063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74800" imgH="660400" progId="Equation.3">
                  <p:embed/>
                </p:oleObj>
              </mc:Choice>
              <mc:Fallback>
                <p:oleObj name="Equation" r:id="rId3" imgW="1574800" imgH="66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447800"/>
                        <a:ext cx="4818063" cy="201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94629" name="Picture 5" descr="f2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371600"/>
            <a:ext cx="2428875" cy="2428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94631" name="Object 7"/>
          <p:cNvGraphicFramePr>
            <a:graphicFrameLocks noChangeAspect="1"/>
          </p:cNvGraphicFramePr>
          <p:nvPr/>
        </p:nvGraphicFramePr>
        <p:xfrm>
          <a:off x="228600" y="4343400"/>
          <a:ext cx="8509000" cy="143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781300" imgH="469900" progId="Equation.3">
                  <p:embed/>
                </p:oleObj>
              </mc:Choice>
              <mc:Fallback>
                <p:oleObj name="Equation" r:id="rId6" imgW="27813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343400"/>
                        <a:ext cx="8509000" cy="143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4632" name="Line 8"/>
          <p:cNvSpPr>
            <a:spLocks noChangeShapeType="1"/>
          </p:cNvSpPr>
          <p:nvPr/>
        </p:nvSpPr>
        <p:spPr bwMode="auto">
          <a:xfrm flipH="1" flipV="1">
            <a:off x="7162800" y="3124200"/>
            <a:ext cx="533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4633" name="Text Box 9"/>
          <p:cNvSpPr txBox="1">
            <a:spLocks noChangeArrowheads="1"/>
          </p:cNvSpPr>
          <p:nvPr/>
        </p:nvSpPr>
        <p:spPr bwMode="auto">
          <a:xfrm>
            <a:off x="7772400" y="2743200"/>
            <a:ext cx="631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0" i="0">
                <a:latin typeface="Comic Sans MS" charset="0"/>
              </a:rPr>
              <a:t>dE&lt;0</a:t>
            </a:r>
            <a:endParaRPr lang="en-US" sz="1600"/>
          </a:p>
        </p:txBody>
      </p:sp>
      <p:sp>
        <p:nvSpPr>
          <p:cNvPr id="794634" name="Text Box 10"/>
          <p:cNvSpPr txBox="1">
            <a:spLocks noChangeArrowheads="1"/>
          </p:cNvSpPr>
          <p:nvPr/>
        </p:nvSpPr>
        <p:spPr bwMode="auto">
          <a:xfrm>
            <a:off x="6553200" y="2743200"/>
            <a:ext cx="631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0" i="0">
                <a:latin typeface="Comic Sans MS" charset="0"/>
              </a:rPr>
              <a:t>dE&gt;0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60372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46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304800"/>
            <a:ext cx="7772400" cy="457200"/>
          </a:xfrm>
          <a:ln/>
        </p:spPr>
        <p:txBody>
          <a:bodyPr/>
          <a:lstStyle/>
          <a:p>
            <a:r>
              <a:rPr lang="en-US" dirty="0"/>
              <a:t>Gibbs sampling Monte Carlo simulations</a:t>
            </a:r>
            <a:endParaRPr lang="en-US" sz="1800" dirty="0"/>
          </a:p>
        </p:txBody>
      </p:sp>
      <p:sp>
        <p:nvSpPr>
          <p:cNvPr id="760841" name="Text Box 9"/>
          <p:cNvSpPr txBox="1">
            <a:spLocks noChangeArrowheads="1"/>
          </p:cNvSpPr>
          <p:nvPr/>
        </p:nvSpPr>
        <p:spPr bwMode="auto">
          <a:xfrm>
            <a:off x="1036801" y="4608874"/>
            <a:ext cx="10823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0" i="0" dirty="0">
                <a:latin typeface="Comic Sans MS" charset="0"/>
              </a:rPr>
              <a:t>E1 = 1.5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FD887EC3-BF29-7E58-8486-4355BF08C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25165"/>
            <a:ext cx="7967663" cy="16557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sz="1200" dirty="0">
                <a:latin typeface="Courier New" charset="0"/>
                <a:cs typeface="+mn-cs"/>
              </a:rPr>
              <a:t>    </a:t>
            </a:r>
            <a:r>
              <a:rPr lang="en-US" sz="1000" dirty="0">
                <a:latin typeface="Courier New" charset="0"/>
                <a:cs typeface="+mn-cs"/>
              </a:rPr>
              <a:t>A    R    N    D    C    Q    E    G    H    I    L    K    M    F    P    S    T    W    Y    V </a:t>
            </a:r>
          </a:p>
          <a:p>
            <a:pPr algn="l" eaLnBrk="0" hangingPunct="0">
              <a:defRPr/>
            </a:pPr>
            <a:r>
              <a:rPr lang="en-US" sz="1000" dirty="0">
                <a:solidFill>
                  <a:schemeClr val="accent2"/>
                </a:solidFill>
                <a:latin typeface="Courier New" charset="0"/>
                <a:cs typeface="+mn-cs"/>
              </a:rPr>
              <a:t>1  0.6  0.4 -3.5 -2.4 -0.4 -1.9 -2.7  0.3 -1.1  1.0  0.3  0.0  1.4  1.2 -2.7  1.4 -1.2 -2.0  1.1  0.7</a:t>
            </a:r>
            <a:r>
              <a:rPr lang="en-US" sz="1000" dirty="0">
                <a:latin typeface="Courier New" charset="0"/>
                <a:cs typeface="+mn-cs"/>
              </a:rPr>
              <a:t> </a:t>
            </a:r>
          </a:p>
          <a:p>
            <a:pPr algn="l" eaLnBrk="0" hangingPunct="0">
              <a:defRPr/>
            </a:pPr>
            <a:r>
              <a:rPr lang="en-US" sz="1000" dirty="0">
                <a:solidFill>
                  <a:srgbClr val="CC0000"/>
                </a:solidFill>
                <a:latin typeface="Courier New" charset="0"/>
                <a:cs typeface="+mn-cs"/>
              </a:rPr>
              <a:t>2 -1.6 -6.6 -6.5 -5.4 -2.5 -4.0 -4.7 -3.7 -6.3  1.0  5.1 -3.7  </a:t>
            </a:r>
            <a:r>
              <a:rPr lang="en-US" sz="1000" u="sng" dirty="0">
                <a:solidFill>
                  <a:srgbClr val="CC0000"/>
                </a:solidFill>
                <a:latin typeface="Courier New" charset="0"/>
                <a:cs typeface="+mn-cs"/>
              </a:rPr>
              <a:t>3.1</a:t>
            </a:r>
            <a:r>
              <a:rPr lang="en-US" sz="1000" dirty="0">
                <a:solidFill>
                  <a:srgbClr val="CC0000"/>
                </a:solidFill>
                <a:latin typeface="Courier New" charset="0"/>
                <a:cs typeface="+mn-cs"/>
              </a:rPr>
              <a:t> -4.2 -4.3 -4.2 -0.2 -5.9 -3.8  </a:t>
            </a:r>
            <a:r>
              <a:rPr lang="en-US" sz="1000" u="sng" dirty="0">
                <a:solidFill>
                  <a:srgbClr val="CC0000"/>
                </a:solidFill>
                <a:latin typeface="Courier New" charset="0"/>
                <a:cs typeface="+mn-cs"/>
              </a:rPr>
              <a:t>0.4</a:t>
            </a:r>
            <a:r>
              <a:rPr lang="en-US" sz="1000" dirty="0">
                <a:solidFill>
                  <a:srgbClr val="CC0000"/>
                </a:solidFill>
                <a:latin typeface="Courier New" charset="0"/>
                <a:cs typeface="+mn-cs"/>
              </a:rPr>
              <a:t> </a:t>
            </a:r>
          </a:p>
          <a:p>
            <a:pPr algn="l" eaLnBrk="0" hangingPunct="0">
              <a:defRPr/>
            </a:pPr>
            <a:r>
              <a:rPr lang="en-US" sz="1000" dirty="0">
                <a:solidFill>
                  <a:schemeClr val="accent2"/>
                </a:solidFill>
                <a:latin typeface="Courier New" charset="0"/>
                <a:cs typeface="+mn-cs"/>
              </a:rPr>
              <a:t>3  0.2 -1.3  0.1  1.5  0.0 -1.8 -3.3  0.4  0.5 -1.0  0.3 -2.5  1.2  1.0 -0.1 -0.3 -0.5  3.4  1.6  0.0 </a:t>
            </a:r>
          </a:p>
          <a:p>
            <a:pPr algn="l" eaLnBrk="0" hangingPunct="0">
              <a:defRPr/>
            </a:pPr>
            <a:r>
              <a:rPr lang="en-US" sz="1000" dirty="0">
                <a:solidFill>
                  <a:srgbClr val="CC0000"/>
                </a:solidFill>
                <a:latin typeface="Courier New" charset="0"/>
                <a:cs typeface="+mn-cs"/>
              </a:rPr>
              <a:t>4 -0.1 -0.1 -2.0  2.0 -1.6  0.5  0.8  2.0 -3.3  0.1 -1.7 -1.0 -2.2 -1.6  1.7 -0.6 -0.2  1.3 -6.8 -0.7 </a:t>
            </a:r>
          </a:p>
          <a:p>
            <a:pPr algn="l" eaLnBrk="0" hangingPunct="0">
              <a:defRPr/>
            </a:pPr>
            <a:r>
              <a:rPr lang="en-US" sz="1000" dirty="0">
                <a:solidFill>
                  <a:schemeClr val="accent2"/>
                </a:solidFill>
                <a:latin typeface="Courier New" charset="0"/>
                <a:cs typeface="+mn-cs"/>
              </a:rPr>
              <a:t>5 -1.6 -0.1  0.1 -2.2 -1.2  0.4 -0.5  1.9  1.2 -2.2 -0.5 -1.3 -2.2  1.7  1.2 -2.5 -0.1  1.7  1.5  1.0 </a:t>
            </a:r>
          </a:p>
          <a:p>
            <a:pPr algn="l" eaLnBrk="0" hangingPunct="0">
              <a:defRPr/>
            </a:pPr>
            <a:r>
              <a:rPr lang="en-US" sz="1000" dirty="0">
                <a:solidFill>
                  <a:srgbClr val="CC0000"/>
                </a:solidFill>
                <a:latin typeface="Courier New" charset="0"/>
                <a:cs typeface="+mn-cs"/>
              </a:rPr>
              <a:t>6 -0.7 -1.4 -1.0 -2.3  1.1 -1.3 -1.4 -0.2 -1.0  1.8  0.8 -1.9  0.2  1.0 -0.4 -0.6  0.4 -0.5 -0.0  2.1 </a:t>
            </a:r>
          </a:p>
          <a:p>
            <a:pPr algn="l" eaLnBrk="0" hangingPunct="0">
              <a:defRPr/>
            </a:pPr>
            <a:r>
              <a:rPr lang="en-US" sz="1000" dirty="0">
                <a:solidFill>
                  <a:schemeClr val="accent2"/>
                </a:solidFill>
                <a:latin typeface="Courier New" charset="0"/>
                <a:cs typeface="+mn-cs"/>
              </a:rPr>
              <a:t>7  1.1 -3.8 -0.2 -1.3  1.3 -0.3 -1.3 -1.4  2.1  0.6  0.7 -5.0  1.1  0.9  1.3 -0.5 -0.9  2.9 -0.4  0.5 </a:t>
            </a:r>
          </a:p>
          <a:p>
            <a:pPr algn="l" eaLnBrk="0" hangingPunct="0">
              <a:defRPr/>
            </a:pPr>
            <a:r>
              <a:rPr lang="en-US" sz="1000" dirty="0">
                <a:solidFill>
                  <a:srgbClr val="CC0000"/>
                </a:solidFill>
                <a:latin typeface="Courier New" charset="0"/>
                <a:cs typeface="+mn-cs"/>
              </a:rPr>
              <a:t>8 -2.2  1.0 -0.8 -2.9 -1.4  0.4  0.1 -0.4  0.2 -0.0  1.1 -0.5 -0.5  0.7 -0.3  0.8  0.8 -0.7  1.3 -1.1 </a:t>
            </a:r>
          </a:p>
          <a:p>
            <a:pPr algn="l" eaLnBrk="0" hangingPunct="0">
              <a:defRPr/>
            </a:pPr>
            <a:r>
              <a:rPr lang="en-US" sz="1000" dirty="0">
                <a:solidFill>
                  <a:schemeClr val="accent2"/>
                </a:solidFill>
                <a:latin typeface="Courier New" charset="0"/>
                <a:cs typeface="+mn-cs"/>
              </a:rPr>
              <a:t>9 -0.2 -3.5 -6.1 -4.5  0.7 -0.8 -2.5 -4.0 -2.6  0.9  2.8 -3.0 -1.8 -1.4 -6.2 -1.9 -1.6 -4.9 -1.6  4.5</a:t>
            </a:r>
            <a:endParaRPr lang="en-US" sz="1000" dirty="0">
              <a:solidFill>
                <a:schemeClr val="accent2"/>
              </a:solidFill>
              <a:latin typeface="Courier" charset="0"/>
              <a:cs typeface="+mn-cs"/>
            </a:endParaRPr>
          </a:p>
        </p:txBody>
      </p:sp>
      <p:pic>
        <p:nvPicPr>
          <p:cNvPr id="6" name="Picture 5" descr="A mathematical equation with numbers&#10;&#10;Description automatically generated with medium confidence">
            <a:extLst>
              <a:ext uri="{FF2B5EF4-FFF2-40B4-BE49-F238E27FC236}">
                <a16:creationId xmlns:a16="http://schemas.microsoft.com/office/drawing/2014/main" id="{2CF6EC73-202B-66C9-72DF-FE1BC3E665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7050" y="2863850"/>
            <a:ext cx="3009900" cy="1130300"/>
          </a:xfrm>
          <a:prstGeom prst="rect">
            <a:avLst/>
          </a:prstGeom>
        </p:spPr>
      </p:pic>
      <p:pic>
        <p:nvPicPr>
          <p:cNvPr id="7" name="Picture 6" descr="xx.tiff">
            <a:extLst>
              <a:ext uri="{FF2B5EF4-FFF2-40B4-BE49-F238E27FC236}">
                <a16:creationId xmlns:a16="http://schemas.microsoft.com/office/drawing/2014/main" id="{2DB5ED2B-A29D-A8E8-DE2D-EE6B7C39F8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854385"/>
            <a:ext cx="2289739" cy="165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022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084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304800"/>
            <a:ext cx="7772400" cy="457200"/>
          </a:xfrm>
          <a:ln/>
        </p:spPr>
        <p:txBody>
          <a:bodyPr/>
          <a:lstStyle/>
          <a:p>
            <a:r>
              <a:rPr lang="en-US" dirty="0"/>
              <a:t>Gibbs sampling Monte Carlo simulations</a:t>
            </a:r>
            <a:endParaRPr lang="en-US" sz="1800" dirty="0"/>
          </a:p>
        </p:txBody>
      </p:sp>
      <p:sp>
        <p:nvSpPr>
          <p:cNvPr id="760841" name="Text Box 9"/>
          <p:cNvSpPr txBox="1">
            <a:spLocks noChangeArrowheads="1"/>
          </p:cNvSpPr>
          <p:nvPr/>
        </p:nvSpPr>
        <p:spPr bwMode="auto">
          <a:xfrm>
            <a:off x="1036801" y="4608874"/>
            <a:ext cx="10823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0" i="0" dirty="0">
                <a:latin typeface="Comic Sans MS" charset="0"/>
              </a:rPr>
              <a:t>E1 = 1.5</a:t>
            </a:r>
          </a:p>
        </p:txBody>
      </p:sp>
      <p:sp>
        <p:nvSpPr>
          <p:cNvPr id="760842" name="Text Box 10"/>
          <p:cNvSpPr txBox="1">
            <a:spLocks noChangeArrowheads="1"/>
          </p:cNvSpPr>
          <p:nvPr/>
        </p:nvSpPr>
        <p:spPr bwMode="auto">
          <a:xfrm>
            <a:off x="5653049" y="4685074"/>
            <a:ext cx="112402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0" i="0" dirty="0">
                <a:latin typeface="Comic Sans MS" charset="0"/>
              </a:rPr>
              <a:t>E2 = 1.3</a:t>
            </a:r>
          </a:p>
        </p:txBody>
      </p:sp>
      <p:sp>
        <p:nvSpPr>
          <p:cNvPr id="760844" name="Text Box 12"/>
          <p:cNvSpPr txBox="1">
            <a:spLocks noChangeArrowheads="1"/>
          </p:cNvSpPr>
          <p:nvPr/>
        </p:nvSpPr>
        <p:spPr bwMode="auto">
          <a:xfrm>
            <a:off x="5653050" y="5318125"/>
            <a:ext cx="112402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0" i="0" dirty="0">
                <a:latin typeface="Comic Sans MS" charset="0"/>
              </a:rPr>
              <a:t>E2 = 1.7</a:t>
            </a:r>
          </a:p>
        </p:txBody>
      </p:sp>
      <p:sp>
        <p:nvSpPr>
          <p:cNvPr id="760845" name="Text Box 13"/>
          <p:cNvSpPr txBox="1">
            <a:spLocks noChangeArrowheads="1"/>
          </p:cNvSpPr>
          <p:nvPr/>
        </p:nvSpPr>
        <p:spPr bwMode="auto">
          <a:xfrm>
            <a:off x="7055076" y="4661262"/>
            <a:ext cx="189026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0" i="0" dirty="0" err="1">
                <a:latin typeface="Comic Sans MS" charset="0"/>
              </a:rPr>
              <a:t>dE</a:t>
            </a:r>
            <a:r>
              <a:rPr lang="en-US" sz="2000" b="0" i="0" dirty="0">
                <a:latin typeface="Comic Sans MS" charset="0"/>
              </a:rPr>
              <a:t>&lt;0; </a:t>
            </a:r>
            <a:r>
              <a:rPr lang="en-US" sz="2000" b="0" i="0" dirty="0" err="1">
                <a:latin typeface="Comic Sans MS" charset="0"/>
              </a:rPr>
              <a:t>P</a:t>
            </a:r>
            <a:r>
              <a:rPr lang="en-US" sz="2000" b="0" i="0" baseline="-25000" dirty="0" err="1">
                <a:latin typeface="Comic Sans MS" charset="0"/>
              </a:rPr>
              <a:t>accept</a:t>
            </a:r>
            <a:r>
              <a:rPr lang="en-US" sz="2000" b="0" i="0" dirty="0">
                <a:latin typeface="Comic Sans MS" charset="0"/>
              </a:rPr>
              <a:t> =1</a:t>
            </a:r>
          </a:p>
        </p:txBody>
      </p:sp>
      <p:sp>
        <p:nvSpPr>
          <p:cNvPr id="760846" name="Text Box 14"/>
          <p:cNvSpPr txBox="1">
            <a:spLocks noChangeArrowheads="1"/>
          </p:cNvSpPr>
          <p:nvPr/>
        </p:nvSpPr>
        <p:spPr bwMode="auto">
          <a:xfrm>
            <a:off x="6744121" y="5295900"/>
            <a:ext cx="23423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0" i="0" dirty="0" err="1">
                <a:latin typeface="Comic Sans MS" charset="0"/>
              </a:rPr>
              <a:t>dE</a:t>
            </a:r>
            <a:r>
              <a:rPr lang="en-US" sz="2000" b="0" i="0" dirty="0">
                <a:latin typeface="Comic Sans MS" charset="0"/>
              </a:rPr>
              <a:t>&gt;0; 0 &lt; </a:t>
            </a:r>
            <a:r>
              <a:rPr lang="en-US" sz="2000" b="0" i="0" dirty="0" err="1">
                <a:latin typeface="Comic Sans MS" charset="0"/>
              </a:rPr>
              <a:t>P</a:t>
            </a:r>
            <a:r>
              <a:rPr lang="en-US" sz="2000" b="0" i="0" baseline="-25000" dirty="0" err="1">
                <a:latin typeface="Comic Sans MS" charset="0"/>
              </a:rPr>
              <a:t>accept</a:t>
            </a:r>
            <a:r>
              <a:rPr lang="en-US" sz="2000" b="0" i="0" dirty="0">
                <a:latin typeface="Comic Sans MS" charset="0"/>
              </a:rPr>
              <a:t> &lt; 1</a:t>
            </a:r>
          </a:p>
        </p:txBody>
      </p:sp>
      <p:graphicFrame>
        <p:nvGraphicFramePr>
          <p:cNvPr id="760847" name="Object 15"/>
          <p:cNvGraphicFramePr>
            <a:graphicFrameLocks noChangeAspect="1"/>
          </p:cNvGraphicFramePr>
          <p:nvPr/>
        </p:nvGraphicFramePr>
        <p:xfrm>
          <a:off x="3267893" y="4581128"/>
          <a:ext cx="1808163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12800" imgH="177800" progId="Equation.3">
                  <p:embed/>
                </p:oleObj>
              </mc:Choice>
              <mc:Fallback>
                <p:oleObj name="Equation" r:id="rId3" imgW="812800" imgH="177800" progId="Equation.3">
                  <p:embed/>
                  <p:pic>
                    <p:nvPicPr>
                      <p:cNvPr id="76084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893" y="4581128"/>
                        <a:ext cx="1808163" cy="39528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 Box 4">
            <a:extLst>
              <a:ext uri="{FF2B5EF4-FFF2-40B4-BE49-F238E27FC236}">
                <a16:creationId xmlns:a16="http://schemas.microsoft.com/office/drawing/2014/main" id="{FD887EC3-BF29-7E58-8486-4355BF08C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25165"/>
            <a:ext cx="7967663" cy="16557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sz="1200" dirty="0">
                <a:latin typeface="Courier New" charset="0"/>
                <a:cs typeface="+mn-cs"/>
              </a:rPr>
              <a:t>    </a:t>
            </a:r>
            <a:r>
              <a:rPr lang="en-US" sz="1000" dirty="0">
                <a:latin typeface="Courier New" charset="0"/>
                <a:cs typeface="+mn-cs"/>
              </a:rPr>
              <a:t>A    R    N    D    C    Q    E    G    H    I    L    K    M    F    P    S    T    W    Y    V </a:t>
            </a:r>
          </a:p>
          <a:p>
            <a:pPr algn="l" eaLnBrk="0" hangingPunct="0">
              <a:defRPr/>
            </a:pPr>
            <a:r>
              <a:rPr lang="en-US" sz="1000" dirty="0">
                <a:solidFill>
                  <a:schemeClr val="accent2"/>
                </a:solidFill>
                <a:latin typeface="Courier New" charset="0"/>
                <a:cs typeface="+mn-cs"/>
              </a:rPr>
              <a:t>1  0.6  0.4 -3.5 -2.4 -0.4 -1.9 -2.7  0.3 -1.1  1.0  0.3  0.0  1.4  1.2 -2.7  1.4 -1.2 -2.0  1.1  0.7</a:t>
            </a:r>
            <a:r>
              <a:rPr lang="en-US" sz="1000" dirty="0">
                <a:latin typeface="Courier New" charset="0"/>
                <a:cs typeface="+mn-cs"/>
              </a:rPr>
              <a:t> </a:t>
            </a:r>
          </a:p>
          <a:p>
            <a:pPr algn="l" eaLnBrk="0" hangingPunct="0">
              <a:defRPr/>
            </a:pPr>
            <a:r>
              <a:rPr lang="en-US" sz="1000" dirty="0">
                <a:solidFill>
                  <a:srgbClr val="CC0000"/>
                </a:solidFill>
                <a:latin typeface="Courier New" charset="0"/>
                <a:cs typeface="+mn-cs"/>
              </a:rPr>
              <a:t>2 -1.6 -6.6 -6.5 -5.4 -2.5 -4.0 -4.7 -3.7 -6.3  1.0  5.1 -3.7  </a:t>
            </a:r>
            <a:r>
              <a:rPr lang="en-US" sz="1000" u="sng" dirty="0">
                <a:solidFill>
                  <a:srgbClr val="CC0000"/>
                </a:solidFill>
                <a:latin typeface="Courier New" charset="0"/>
                <a:cs typeface="+mn-cs"/>
              </a:rPr>
              <a:t>3.1</a:t>
            </a:r>
            <a:r>
              <a:rPr lang="en-US" sz="1000" dirty="0">
                <a:solidFill>
                  <a:srgbClr val="CC0000"/>
                </a:solidFill>
                <a:latin typeface="Courier New" charset="0"/>
                <a:cs typeface="+mn-cs"/>
              </a:rPr>
              <a:t> -4.2 -4.3 -4.2 -0.2 -5.9 -3.8  </a:t>
            </a:r>
            <a:r>
              <a:rPr lang="en-US" sz="1000" u="sng" dirty="0">
                <a:solidFill>
                  <a:srgbClr val="CC0000"/>
                </a:solidFill>
                <a:latin typeface="Courier New" charset="0"/>
                <a:cs typeface="+mn-cs"/>
              </a:rPr>
              <a:t>0.4</a:t>
            </a:r>
            <a:r>
              <a:rPr lang="en-US" sz="1000" dirty="0">
                <a:solidFill>
                  <a:srgbClr val="CC0000"/>
                </a:solidFill>
                <a:latin typeface="Courier New" charset="0"/>
                <a:cs typeface="+mn-cs"/>
              </a:rPr>
              <a:t> </a:t>
            </a:r>
          </a:p>
          <a:p>
            <a:pPr algn="l" eaLnBrk="0" hangingPunct="0">
              <a:defRPr/>
            </a:pPr>
            <a:r>
              <a:rPr lang="en-US" sz="1000" dirty="0">
                <a:solidFill>
                  <a:schemeClr val="accent2"/>
                </a:solidFill>
                <a:latin typeface="Courier New" charset="0"/>
                <a:cs typeface="+mn-cs"/>
              </a:rPr>
              <a:t>3  0.2 -1.3  0.1  1.5  0.0 -1.8 -3.3  0.4  0.5 -1.0  0.3 -2.5  1.2  1.0 -0.1 -0.3 -0.5  3.4  1.6  0.0 </a:t>
            </a:r>
          </a:p>
          <a:p>
            <a:pPr algn="l" eaLnBrk="0" hangingPunct="0">
              <a:defRPr/>
            </a:pPr>
            <a:r>
              <a:rPr lang="en-US" sz="1000" dirty="0">
                <a:solidFill>
                  <a:srgbClr val="CC0000"/>
                </a:solidFill>
                <a:latin typeface="Courier New" charset="0"/>
                <a:cs typeface="+mn-cs"/>
              </a:rPr>
              <a:t>4 -0.1 -0.1 -2.0  2.0 -1.6  0.5  0.8  2.0 -3.3  0.1 -1.7 -1.0 -2.2 -1.6  1.7 -0.6 -0.2  1.3 -6.8 -0.7 </a:t>
            </a:r>
          </a:p>
          <a:p>
            <a:pPr algn="l" eaLnBrk="0" hangingPunct="0">
              <a:defRPr/>
            </a:pPr>
            <a:r>
              <a:rPr lang="en-US" sz="1000" dirty="0">
                <a:solidFill>
                  <a:schemeClr val="accent2"/>
                </a:solidFill>
                <a:latin typeface="Courier New" charset="0"/>
                <a:cs typeface="+mn-cs"/>
              </a:rPr>
              <a:t>5 -1.6 -0.1  0.1 -2.2 -1.2  0.4 -0.5  1.9  1.2 -2.2 -0.5 -1.3 -2.2  1.7  1.2 -2.5 -0.1  1.7  1.5  1.0 </a:t>
            </a:r>
          </a:p>
          <a:p>
            <a:pPr algn="l" eaLnBrk="0" hangingPunct="0">
              <a:defRPr/>
            </a:pPr>
            <a:r>
              <a:rPr lang="en-US" sz="1000" dirty="0">
                <a:solidFill>
                  <a:srgbClr val="CC0000"/>
                </a:solidFill>
                <a:latin typeface="Courier New" charset="0"/>
                <a:cs typeface="+mn-cs"/>
              </a:rPr>
              <a:t>6 -0.7 -1.4 -1.0 -2.3  1.1 -1.3 -1.4 -0.2 -1.0  1.8  0.8 -1.9  0.2  1.0 -0.4 -0.6  0.4 -0.5 -0.0  2.1 </a:t>
            </a:r>
          </a:p>
          <a:p>
            <a:pPr algn="l" eaLnBrk="0" hangingPunct="0">
              <a:defRPr/>
            </a:pPr>
            <a:r>
              <a:rPr lang="en-US" sz="1000" dirty="0">
                <a:solidFill>
                  <a:schemeClr val="accent2"/>
                </a:solidFill>
                <a:latin typeface="Courier New" charset="0"/>
                <a:cs typeface="+mn-cs"/>
              </a:rPr>
              <a:t>7  1.1 -3.8 -0.2 -1.3  1.3 -0.3 -1.3 -1.4  2.1  0.6  0.7 -5.0  1.1  0.9  1.3 -0.5 -0.9  2.9 -0.4  0.5 </a:t>
            </a:r>
          </a:p>
          <a:p>
            <a:pPr algn="l" eaLnBrk="0" hangingPunct="0">
              <a:defRPr/>
            </a:pPr>
            <a:r>
              <a:rPr lang="en-US" sz="1000" dirty="0">
                <a:solidFill>
                  <a:srgbClr val="CC0000"/>
                </a:solidFill>
                <a:latin typeface="Courier New" charset="0"/>
                <a:cs typeface="+mn-cs"/>
              </a:rPr>
              <a:t>8 -2.2  1.0 -0.8 -2.9 -1.4  0.4  0.1 -0.4  0.2 -0.0  1.1 -0.5 -0.5  0.7 -0.3  0.8  0.8 -0.7  1.3 -1.1 </a:t>
            </a:r>
          </a:p>
          <a:p>
            <a:pPr algn="l" eaLnBrk="0" hangingPunct="0">
              <a:defRPr/>
            </a:pPr>
            <a:r>
              <a:rPr lang="en-US" sz="1000" dirty="0">
                <a:solidFill>
                  <a:schemeClr val="accent2"/>
                </a:solidFill>
                <a:latin typeface="Courier New" charset="0"/>
                <a:cs typeface="+mn-cs"/>
              </a:rPr>
              <a:t>9 -0.2 -3.5 -6.1 -4.5  0.7 -0.8 -2.5 -4.0 -2.6  0.9  2.8 -3.0 -1.8 -1.4 -6.2 -1.9 -1.6 -4.9 -1.6  4.5</a:t>
            </a:r>
            <a:endParaRPr lang="en-US" sz="1000" dirty="0">
              <a:solidFill>
                <a:schemeClr val="accent2"/>
              </a:solidFill>
              <a:latin typeface="Courier" charset="0"/>
              <a:cs typeface="+mn-cs"/>
            </a:endParaRPr>
          </a:p>
        </p:txBody>
      </p:sp>
      <p:pic>
        <p:nvPicPr>
          <p:cNvPr id="4" name="Picture 3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93A88CA5-ED5E-CB37-D771-26D2DD853C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1800" y="5027612"/>
            <a:ext cx="2667000" cy="977900"/>
          </a:xfrm>
          <a:prstGeom prst="rect">
            <a:avLst/>
          </a:prstGeom>
        </p:spPr>
      </p:pic>
      <p:pic>
        <p:nvPicPr>
          <p:cNvPr id="6" name="Picture 5" descr="A mathematical equation with numbers&#10;&#10;Description automatically generated with medium confidence">
            <a:extLst>
              <a:ext uri="{FF2B5EF4-FFF2-40B4-BE49-F238E27FC236}">
                <a16:creationId xmlns:a16="http://schemas.microsoft.com/office/drawing/2014/main" id="{2CF6EC73-202B-66C9-72DF-FE1BC3E665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67050" y="2863850"/>
            <a:ext cx="3009900" cy="1130300"/>
          </a:xfrm>
          <a:prstGeom prst="rect">
            <a:avLst/>
          </a:prstGeom>
        </p:spPr>
      </p:pic>
      <p:pic>
        <p:nvPicPr>
          <p:cNvPr id="7" name="Picture 6" descr="xx.tiff">
            <a:extLst>
              <a:ext uri="{FF2B5EF4-FFF2-40B4-BE49-F238E27FC236}">
                <a16:creationId xmlns:a16="http://schemas.microsoft.com/office/drawing/2014/main" id="{2DB5ED2B-A29D-A8E8-DE2D-EE6B7C39F8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854385"/>
            <a:ext cx="2289739" cy="165473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47B809B-B581-73BF-9F58-49B275939828}"/>
              </a:ext>
            </a:extLst>
          </p:cNvPr>
          <p:cNvSpPr txBox="1"/>
          <p:nvPr/>
        </p:nvSpPr>
        <p:spPr>
          <a:xfrm>
            <a:off x="4139952" y="2060848"/>
            <a:ext cx="345368" cy="215444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DK" sz="1400" b="0" i="0" dirty="0"/>
              <a:t>-1.3</a:t>
            </a:r>
          </a:p>
        </p:txBody>
      </p:sp>
    </p:spTree>
    <p:extLst>
      <p:ext uri="{BB962C8B-B14F-4D97-AF65-F5344CB8AC3E}">
        <p14:creationId xmlns:p14="http://schemas.microsoft.com/office/powerpoint/2010/main" val="40937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0842" grpId="0"/>
      <p:bldP spid="760844" grpId="0"/>
      <p:bldP spid="760845" grpId="0"/>
      <p:bldP spid="76084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MC minimization</a:t>
            </a:r>
          </a:p>
        </p:txBody>
      </p:sp>
      <p:pic>
        <p:nvPicPr>
          <p:cNvPr id="757764" name="Picture 4" descr="smm_m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066800"/>
            <a:ext cx="7092950" cy="54816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7162800" cy="457200"/>
          </a:xfrm>
          <a:ln/>
        </p:spPr>
        <p:txBody>
          <a:bodyPr/>
          <a:lstStyle/>
          <a:p>
            <a:r>
              <a:rPr lang="en-US"/>
              <a:t>Monte Carlo Temperature</a:t>
            </a:r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the Monte Carlo temperature?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Say </a:t>
            </a:r>
            <a:r>
              <a:rPr lang="en-US" dirty="0" err="1"/>
              <a:t>dE</a:t>
            </a:r>
            <a:r>
              <a:rPr lang="en-US" dirty="0"/>
              <a:t>=0.2, T=1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T=0.001</a:t>
            </a:r>
          </a:p>
        </p:txBody>
      </p:sp>
      <p:graphicFrame>
        <p:nvGraphicFramePr>
          <p:cNvPr id="762885" name="Object 5"/>
          <p:cNvGraphicFramePr>
            <a:graphicFrameLocks noChangeAspect="1"/>
          </p:cNvGraphicFramePr>
          <p:nvPr/>
        </p:nvGraphicFramePr>
        <p:xfrm>
          <a:off x="1444625" y="3581400"/>
          <a:ext cx="483235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00200" imgH="228600" progId="Equation.3">
                  <p:embed/>
                </p:oleObj>
              </mc:Choice>
              <mc:Fallback>
                <p:oleObj name="Equation" r:id="rId3" imgW="16002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25" y="3581400"/>
                        <a:ext cx="4832350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2886" name="Object 6"/>
          <p:cNvGraphicFramePr>
            <a:graphicFrameLocks noChangeAspect="1"/>
          </p:cNvGraphicFramePr>
          <p:nvPr/>
        </p:nvGraphicFramePr>
        <p:xfrm>
          <a:off x="673100" y="5257800"/>
          <a:ext cx="78613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603500" imgH="228600" progId="Equation.3">
                  <p:embed/>
                </p:oleObj>
              </mc:Choice>
              <mc:Fallback>
                <p:oleObj name="Equation" r:id="rId5" imgW="26035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5257800"/>
                        <a:ext cx="7861300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F1C54A05-EA97-4628-BD3D-77263A173F4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15816" y="1743196"/>
            <a:ext cx="2667000" cy="977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288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reeform 3"/>
          <p:cNvSpPr>
            <a:spLocks/>
          </p:cNvSpPr>
          <p:nvPr/>
        </p:nvSpPr>
        <p:spPr bwMode="auto">
          <a:xfrm>
            <a:off x="419100" y="1093788"/>
            <a:ext cx="8424863" cy="4918075"/>
          </a:xfrm>
          <a:custGeom>
            <a:avLst/>
            <a:gdLst>
              <a:gd name="T0" fmla="*/ 0 w 5307"/>
              <a:gd name="T1" fmla="*/ 2147483647 h 3098"/>
              <a:gd name="T2" fmla="*/ 2147483647 w 5307"/>
              <a:gd name="T3" fmla="*/ 2147483647 h 3098"/>
              <a:gd name="T4" fmla="*/ 2147483647 w 5307"/>
              <a:gd name="T5" fmla="*/ 2147483647 h 3098"/>
              <a:gd name="T6" fmla="*/ 2147483647 w 5307"/>
              <a:gd name="T7" fmla="*/ 2147483647 h 3098"/>
              <a:gd name="T8" fmla="*/ 2147483647 w 5307"/>
              <a:gd name="T9" fmla="*/ 2147483647 h 3098"/>
              <a:gd name="T10" fmla="*/ 2147483647 w 5307"/>
              <a:gd name="T11" fmla="*/ 2147483647 h 3098"/>
              <a:gd name="T12" fmla="*/ 2147483647 w 5307"/>
              <a:gd name="T13" fmla="*/ 2147483647 h 3098"/>
              <a:gd name="T14" fmla="*/ 2147483647 w 5307"/>
              <a:gd name="T15" fmla="*/ 2147483647 h 3098"/>
              <a:gd name="T16" fmla="*/ 2147483647 w 5307"/>
              <a:gd name="T17" fmla="*/ 2147483647 h 3098"/>
              <a:gd name="T18" fmla="*/ 2147483647 w 5307"/>
              <a:gd name="T19" fmla="*/ 2147483647 h 3098"/>
              <a:gd name="T20" fmla="*/ 2147483647 w 5307"/>
              <a:gd name="T21" fmla="*/ 2147483647 h 3098"/>
              <a:gd name="T22" fmla="*/ 2147483647 w 5307"/>
              <a:gd name="T23" fmla="*/ 2147483647 h 3098"/>
              <a:gd name="T24" fmla="*/ 2147483647 w 5307"/>
              <a:gd name="T25" fmla="*/ 2147483647 h 3098"/>
              <a:gd name="T26" fmla="*/ 2147483647 w 5307"/>
              <a:gd name="T27" fmla="*/ 2147483647 h 3098"/>
              <a:gd name="T28" fmla="*/ 2147483647 w 5307"/>
              <a:gd name="T29" fmla="*/ 2147483647 h 3098"/>
              <a:gd name="T30" fmla="*/ 2147483647 w 5307"/>
              <a:gd name="T31" fmla="*/ 2147483647 h 3098"/>
              <a:gd name="T32" fmla="*/ 2147483647 w 5307"/>
              <a:gd name="T33" fmla="*/ 2147483647 h 3098"/>
              <a:gd name="T34" fmla="*/ 2147483647 w 5307"/>
              <a:gd name="T35" fmla="*/ 2147483647 h 3098"/>
              <a:gd name="T36" fmla="*/ 2147483647 w 5307"/>
              <a:gd name="T37" fmla="*/ 2147483647 h 3098"/>
              <a:gd name="T38" fmla="*/ 2147483647 w 5307"/>
              <a:gd name="T39" fmla="*/ 2147483647 h 3098"/>
              <a:gd name="T40" fmla="*/ 2147483647 w 5307"/>
              <a:gd name="T41" fmla="*/ 2147483647 h 3098"/>
              <a:gd name="T42" fmla="*/ 2147483647 w 5307"/>
              <a:gd name="T43" fmla="*/ 2147483647 h 3098"/>
              <a:gd name="T44" fmla="*/ 2147483647 w 5307"/>
              <a:gd name="T45" fmla="*/ 2147483647 h 3098"/>
              <a:gd name="T46" fmla="*/ 2147483647 w 5307"/>
              <a:gd name="T47" fmla="*/ 2147483647 h 3098"/>
              <a:gd name="T48" fmla="*/ 2147483647 w 5307"/>
              <a:gd name="T49" fmla="*/ 2147483647 h 3098"/>
              <a:gd name="T50" fmla="*/ 2147483647 w 5307"/>
              <a:gd name="T51" fmla="*/ 2147483647 h 3098"/>
              <a:gd name="T52" fmla="*/ 2147483647 w 5307"/>
              <a:gd name="T53" fmla="*/ 2147483647 h 3098"/>
              <a:gd name="T54" fmla="*/ 2147483647 w 5307"/>
              <a:gd name="T55" fmla="*/ 2147483647 h 3098"/>
              <a:gd name="T56" fmla="*/ 2147483647 w 5307"/>
              <a:gd name="T57" fmla="*/ 2147483647 h 3098"/>
              <a:gd name="T58" fmla="*/ 2147483647 w 5307"/>
              <a:gd name="T59" fmla="*/ 2147483647 h 3098"/>
              <a:gd name="T60" fmla="*/ 2147483647 w 5307"/>
              <a:gd name="T61" fmla="*/ 2147483647 h 3098"/>
              <a:gd name="T62" fmla="*/ 2147483647 w 5307"/>
              <a:gd name="T63" fmla="*/ 2147483647 h 3098"/>
              <a:gd name="T64" fmla="*/ 2147483647 w 5307"/>
              <a:gd name="T65" fmla="*/ 2147483647 h 3098"/>
              <a:gd name="T66" fmla="*/ 2147483647 w 5307"/>
              <a:gd name="T67" fmla="*/ 2147483647 h 3098"/>
              <a:gd name="T68" fmla="*/ 2147483647 w 5307"/>
              <a:gd name="T69" fmla="*/ 2147483647 h 3098"/>
              <a:gd name="T70" fmla="*/ 2147483647 w 5307"/>
              <a:gd name="T71" fmla="*/ 2147483647 h 3098"/>
              <a:gd name="T72" fmla="*/ 2147483647 w 5307"/>
              <a:gd name="T73" fmla="*/ 0 h 309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5307"/>
              <a:gd name="T112" fmla="*/ 0 h 3098"/>
              <a:gd name="T113" fmla="*/ 5307 w 5307"/>
              <a:gd name="T114" fmla="*/ 3098 h 3098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5307" h="3098">
                <a:moveTo>
                  <a:pt x="0" y="284"/>
                </a:moveTo>
                <a:cubicBezTo>
                  <a:pt x="36" y="423"/>
                  <a:pt x="156" y="1012"/>
                  <a:pt x="216" y="1135"/>
                </a:cubicBezTo>
                <a:cubicBezTo>
                  <a:pt x="276" y="1258"/>
                  <a:pt x="308" y="1043"/>
                  <a:pt x="358" y="1021"/>
                </a:cubicBezTo>
                <a:cubicBezTo>
                  <a:pt x="408" y="999"/>
                  <a:pt x="473" y="1031"/>
                  <a:pt x="513" y="1002"/>
                </a:cubicBezTo>
                <a:cubicBezTo>
                  <a:pt x="553" y="973"/>
                  <a:pt x="562" y="809"/>
                  <a:pt x="600" y="847"/>
                </a:cubicBezTo>
                <a:cubicBezTo>
                  <a:pt x="638" y="885"/>
                  <a:pt x="722" y="1149"/>
                  <a:pt x="744" y="1231"/>
                </a:cubicBezTo>
                <a:cubicBezTo>
                  <a:pt x="766" y="1313"/>
                  <a:pt x="714" y="1315"/>
                  <a:pt x="733" y="1341"/>
                </a:cubicBezTo>
                <a:cubicBezTo>
                  <a:pt x="752" y="1367"/>
                  <a:pt x="860" y="1304"/>
                  <a:pt x="861" y="1386"/>
                </a:cubicBezTo>
                <a:cubicBezTo>
                  <a:pt x="862" y="1468"/>
                  <a:pt x="693" y="1741"/>
                  <a:pt x="737" y="1832"/>
                </a:cubicBezTo>
                <a:cubicBezTo>
                  <a:pt x="781" y="1923"/>
                  <a:pt x="1021" y="1891"/>
                  <a:pt x="1126" y="1935"/>
                </a:cubicBezTo>
                <a:cubicBezTo>
                  <a:pt x="1231" y="1979"/>
                  <a:pt x="1281" y="2168"/>
                  <a:pt x="1368" y="2095"/>
                </a:cubicBezTo>
                <a:cubicBezTo>
                  <a:pt x="1455" y="2022"/>
                  <a:pt x="1567" y="1614"/>
                  <a:pt x="1647" y="1496"/>
                </a:cubicBezTo>
                <a:cubicBezTo>
                  <a:pt x="1727" y="1378"/>
                  <a:pt x="1779" y="1484"/>
                  <a:pt x="1848" y="1386"/>
                </a:cubicBezTo>
                <a:cubicBezTo>
                  <a:pt x="1917" y="1288"/>
                  <a:pt x="2011" y="969"/>
                  <a:pt x="2058" y="911"/>
                </a:cubicBezTo>
                <a:cubicBezTo>
                  <a:pt x="2105" y="853"/>
                  <a:pt x="2108" y="996"/>
                  <a:pt x="2131" y="1039"/>
                </a:cubicBezTo>
                <a:cubicBezTo>
                  <a:pt x="2154" y="1082"/>
                  <a:pt x="2172" y="1118"/>
                  <a:pt x="2195" y="1167"/>
                </a:cubicBezTo>
                <a:cubicBezTo>
                  <a:pt x="2218" y="1216"/>
                  <a:pt x="2239" y="1289"/>
                  <a:pt x="2269" y="1332"/>
                </a:cubicBezTo>
                <a:cubicBezTo>
                  <a:pt x="2299" y="1375"/>
                  <a:pt x="2342" y="1379"/>
                  <a:pt x="2378" y="1423"/>
                </a:cubicBezTo>
                <a:cubicBezTo>
                  <a:pt x="2414" y="1467"/>
                  <a:pt x="2439" y="1551"/>
                  <a:pt x="2488" y="1597"/>
                </a:cubicBezTo>
                <a:cubicBezTo>
                  <a:pt x="2537" y="1643"/>
                  <a:pt x="2594" y="1590"/>
                  <a:pt x="2671" y="1697"/>
                </a:cubicBezTo>
                <a:cubicBezTo>
                  <a:pt x="2748" y="1804"/>
                  <a:pt x="2876" y="2158"/>
                  <a:pt x="2952" y="2239"/>
                </a:cubicBezTo>
                <a:cubicBezTo>
                  <a:pt x="3028" y="2320"/>
                  <a:pt x="3087" y="2231"/>
                  <a:pt x="3128" y="2182"/>
                </a:cubicBezTo>
                <a:cubicBezTo>
                  <a:pt x="3169" y="2133"/>
                  <a:pt x="3158" y="1987"/>
                  <a:pt x="3201" y="1944"/>
                </a:cubicBezTo>
                <a:cubicBezTo>
                  <a:pt x="3244" y="1901"/>
                  <a:pt x="3349" y="1975"/>
                  <a:pt x="3384" y="1926"/>
                </a:cubicBezTo>
                <a:cubicBezTo>
                  <a:pt x="3419" y="1877"/>
                  <a:pt x="3387" y="1701"/>
                  <a:pt x="3411" y="1652"/>
                </a:cubicBezTo>
                <a:cubicBezTo>
                  <a:pt x="3435" y="1603"/>
                  <a:pt x="3492" y="1676"/>
                  <a:pt x="3530" y="1633"/>
                </a:cubicBezTo>
                <a:cubicBezTo>
                  <a:pt x="3568" y="1590"/>
                  <a:pt x="3591" y="1429"/>
                  <a:pt x="3640" y="1396"/>
                </a:cubicBezTo>
                <a:cubicBezTo>
                  <a:pt x="3689" y="1363"/>
                  <a:pt x="3764" y="1448"/>
                  <a:pt x="3825" y="1436"/>
                </a:cubicBezTo>
                <a:cubicBezTo>
                  <a:pt x="3886" y="1424"/>
                  <a:pt x="3930" y="1323"/>
                  <a:pt x="4006" y="1322"/>
                </a:cubicBezTo>
                <a:cubicBezTo>
                  <a:pt x="4082" y="1321"/>
                  <a:pt x="4240" y="1399"/>
                  <a:pt x="4280" y="1432"/>
                </a:cubicBezTo>
                <a:cubicBezTo>
                  <a:pt x="4320" y="1465"/>
                  <a:pt x="4224" y="1461"/>
                  <a:pt x="4248" y="1519"/>
                </a:cubicBezTo>
                <a:cubicBezTo>
                  <a:pt x="4272" y="1577"/>
                  <a:pt x="4390" y="1700"/>
                  <a:pt x="4426" y="1780"/>
                </a:cubicBezTo>
                <a:cubicBezTo>
                  <a:pt x="4462" y="1860"/>
                  <a:pt x="4436" y="1963"/>
                  <a:pt x="4463" y="1999"/>
                </a:cubicBezTo>
                <a:cubicBezTo>
                  <a:pt x="4490" y="2035"/>
                  <a:pt x="4568" y="1935"/>
                  <a:pt x="4591" y="1999"/>
                </a:cubicBezTo>
                <a:cubicBezTo>
                  <a:pt x="4614" y="2063"/>
                  <a:pt x="4561" y="2266"/>
                  <a:pt x="4600" y="2383"/>
                </a:cubicBezTo>
                <a:cubicBezTo>
                  <a:pt x="4639" y="2500"/>
                  <a:pt x="4708" y="3098"/>
                  <a:pt x="4826" y="2701"/>
                </a:cubicBezTo>
                <a:cubicBezTo>
                  <a:pt x="4944" y="2304"/>
                  <a:pt x="5207" y="563"/>
                  <a:pt x="530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723" name="Group 4"/>
          <p:cNvGrpSpPr>
            <a:grpSpLocks/>
          </p:cNvGrpSpPr>
          <p:nvPr/>
        </p:nvGrpSpPr>
        <p:grpSpPr bwMode="auto">
          <a:xfrm rot="3752929">
            <a:off x="4718050" y="4064000"/>
            <a:ext cx="679450" cy="323850"/>
            <a:chOff x="672" y="3321"/>
            <a:chExt cx="987" cy="471"/>
          </a:xfrm>
        </p:grpSpPr>
        <p:sp>
          <p:nvSpPr>
            <p:cNvPr id="30729" name="Freeform 5"/>
            <p:cNvSpPr>
              <a:spLocks/>
            </p:cNvSpPr>
            <p:nvPr/>
          </p:nvSpPr>
          <p:spPr bwMode="auto">
            <a:xfrm>
              <a:off x="672" y="3321"/>
              <a:ext cx="987" cy="327"/>
            </a:xfrm>
            <a:custGeom>
              <a:avLst/>
              <a:gdLst>
                <a:gd name="T0" fmla="*/ 483 w 987"/>
                <a:gd name="T1" fmla="*/ 36 h 327"/>
                <a:gd name="T2" fmla="*/ 987 w 987"/>
                <a:gd name="T3" fmla="*/ 48 h 327"/>
                <a:gd name="T4" fmla="*/ 672 w 987"/>
                <a:gd name="T5" fmla="*/ 327 h 327"/>
                <a:gd name="T6" fmla="*/ 192 w 987"/>
                <a:gd name="T7" fmla="*/ 327 h 327"/>
                <a:gd name="T8" fmla="*/ 0 w 987"/>
                <a:gd name="T9" fmla="*/ 39 h 327"/>
                <a:gd name="T10" fmla="*/ 384 w 987"/>
                <a:gd name="T11" fmla="*/ 39 h 327"/>
                <a:gd name="T12" fmla="*/ 480 w 987"/>
                <a:gd name="T13" fmla="*/ 39 h 3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87"/>
                <a:gd name="T22" fmla="*/ 0 h 327"/>
                <a:gd name="T23" fmla="*/ 987 w 987"/>
                <a:gd name="T24" fmla="*/ 327 h 32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87" h="327">
                  <a:moveTo>
                    <a:pt x="483" y="36"/>
                  </a:moveTo>
                  <a:cubicBezTo>
                    <a:pt x="696" y="11"/>
                    <a:pt x="956" y="0"/>
                    <a:pt x="987" y="48"/>
                  </a:cubicBezTo>
                  <a:lnTo>
                    <a:pt x="672" y="327"/>
                  </a:lnTo>
                  <a:lnTo>
                    <a:pt x="192" y="327"/>
                  </a:lnTo>
                  <a:lnTo>
                    <a:pt x="0" y="39"/>
                  </a:lnTo>
                  <a:lnTo>
                    <a:pt x="384" y="39"/>
                  </a:lnTo>
                  <a:lnTo>
                    <a:pt x="480" y="39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0" name="Oval 6"/>
            <p:cNvSpPr>
              <a:spLocks noChangeArrowheads="1"/>
            </p:cNvSpPr>
            <p:nvPr/>
          </p:nvSpPr>
          <p:spPr bwMode="auto">
            <a:xfrm>
              <a:off x="1200" y="3600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30731" name="Oval 7"/>
            <p:cNvSpPr>
              <a:spLocks noChangeArrowheads="1"/>
            </p:cNvSpPr>
            <p:nvPr/>
          </p:nvSpPr>
          <p:spPr bwMode="auto">
            <a:xfrm>
              <a:off x="768" y="3600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429256" y="6525000"/>
            <a:ext cx="3571868" cy="253916"/>
          </a:xfrm>
          <a:prstGeom prst="rect">
            <a:avLst/>
          </a:prstGeom>
          <a:ln/>
          <a:effectLst>
            <a:softEdge rad="3175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rtl="0" eaLnBrk="1" hangingPunct="1"/>
            <a:r>
              <a:rPr lang="he-IL" sz="1000">
                <a:solidFill>
                  <a:srgbClr val="000000"/>
                </a:solidFill>
                <a:latin typeface="Calibri" charset="0"/>
              </a:rPr>
              <a:t>*</a:t>
            </a:r>
            <a:r>
              <a:rPr lang="en-US" sz="1000">
                <a:solidFill>
                  <a:srgbClr val="000000"/>
                </a:solidFill>
                <a:latin typeface="Calibri" charset="0"/>
              </a:rPr>
              <a:t>Adapted from slides by Chen Kaeasar, Ben-Gurion University</a:t>
            </a:r>
            <a:endParaRPr lang="he-IL" sz="10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30727" name="Text Box 8"/>
          <p:cNvSpPr txBox="1">
            <a:spLocks noChangeArrowheads="1"/>
          </p:cNvSpPr>
          <p:nvPr/>
        </p:nvSpPr>
        <p:spPr bwMode="auto">
          <a:xfrm>
            <a:off x="2190750" y="1438275"/>
            <a:ext cx="5780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>
                <a:latin typeface="Calibri" charset="0"/>
              </a:rPr>
              <a:t>The path to the closest local minimum = </a:t>
            </a:r>
            <a:r>
              <a:rPr lang="en-US" sz="1800" u="sng">
                <a:latin typeface="Calibri" charset="0"/>
              </a:rPr>
              <a:t>local </a:t>
            </a:r>
            <a:r>
              <a:rPr lang="en-US" sz="1800" b="1" u="sng">
                <a:latin typeface="Calibri" charset="0"/>
              </a:rPr>
              <a:t>minimization 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251520" y="188640"/>
            <a:ext cx="8229600" cy="625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rtl="0" eaLnBrk="1" hangingPunct="1"/>
            <a:r>
              <a:rPr lang="da-DK" sz="4400" b="0" i="0" dirty="0" err="1">
                <a:solidFill>
                  <a:srgbClr val="000000"/>
                </a:solidFill>
                <a:latin typeface="+mn-lt"/>
                <a:cs typeface="Times New Roman" charset="0"/>
              </a:rPr>
              <a:t>Minimization</a:t>
            </a:r>
            <a:endParaRPr lang="he-IL" sz="4400" b="0" i="0" dirty="0">
              <a:solidFill>
                <a:srgbClr val="000000"/>
              </a:solidFill>
              <a:latin typeface="+mn-lt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21368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Freeform 3"/>
          <p:cNvSpPr>
            <a:spLocks/>
          </p:cNvSpPr>
          <p:nvPr/>
        </p:nvSpPr>
        <p:spPr bwMode="auto">
          <a:xfrm>
            <a:off x="419100" y="1093788"/>
            <a:ext cx="8424863" cy="4918075"/>
          </a:xfrm>
          <a:custGeom>
            <a:avLst/>
            <a:gdLst>
              <a:gd name="T0" fmla="*/ 0 w 5307"/>
              <a:gd name="T1" fmla="*/ 2147483647 h 3098"/>
              <a:gd name="T2" fmla="*/ 2147483647 w 5307"/>
              <a:gd name="T3" fmla="*/ 2147483647 h 3098"/>
              <a:gd name="T4" fmla="*/ 2147483647 w 5307"/>
              <a:gd name="T5" fmla="*/ 2147483647 h 3098"/>
              <a:gd name="T6" fmla="*/ 2147483647 w 5307"/>
              <a:gd name="T7" fmla="*/ 2147483647 h 3098"/>
              <a:gd name="T8" fmla="*/ 2147483647 w 5307"/>
              <a:gd name="T9" fmla="*/ 2147483647 h 3098"/>
              <a:gd name="T10" fmla="*/ 2147483647 w 5307"/>
              <a:gd name="T11" fmla="*/ 2147483647 h 3098"/>
              <a:gd name="T12" fmla="*/ 2147483647 w 5307"/>
              <a:gd name="T13" fmla="*/ 2147483647 h 3098"/>
              <a:gd name="T14" fmla="*/ 2147483647 w 5307"/>
              <a:gd name="T15" fmla="*/ 2147483647 h 3098"/>
              <a:gd name="T16" fmla="*/ 2147483647 w 5307"/>
              <a:gd name="T17" fmla="*/ 2147483647 h 3098"/>
              <a:gd name="T18" fmla="*/ 2147483647 w 5307"/>
              <a:gd name="T19" fmla="*/ 2147483647 h 3098"/>
              <a:gd name="T20" fmla="*/ 2147483647 w 5307"/>
              <a:gd name="T21" fmla="*/ 2147483647 h 3098"/>
              <a:gd name="T22" fmla="*/ 2147483647 w 5307"/>
              <a:gd name="T23" fmla="*/ 2147483647 h 3098"/>
              <a:gd name="T24" fmla="*/ 2147483647 w 5307"/>
              <a:gd name="T25" fmla="*/ 2147483647 h 3098"/>
              <a:gd name="T26" fmla="*/ 2147483647 w 5307"/>
              <a:gd name="T27" fmla="*/ 2147483647 h 3098"/>
              <a:gd name="T28" fmla="*/ 2147483647 w 5307"/>
              <a:gd name="T29" fmla="*/ 2147483647 h 3098"/>
              <a:gd name="T30" fmla="*/ 2147483647 w 5307"/>
              <a:gd name="T31" fmla="*/ 2147483647 h 3098"/>
              <a:gd name="T32" fmla="*/ 2147483647 w 5307"/>
              <a:gd name="T33" fmla="*/ 2147483647 h 3098"/>
              <a:gd name="T34" fmla="*/ 2147483647 w 5307"/>
              <a:gd name="T35" fmla="*/ 2147483647 h 3098"/>
              <a:gd name="T36" fmla="*/ 2147483647 w 5307"/>
              <a:gd name="T37" fmla="*/ 2147483647 h 3098"/>
              <a:gd name="T38" fmla="*/ 2147483647 w 5307"/>
              <a:gd name="T39" fmla="*/ 2147483647 h 3098"/>
              <a:gd name="T40" fmla="*/ 2147483647 w 5307"/>
              <a:gd name="T41" fmla="*/ 2147483647 h 3098"/>
              <a:gd name="T42" fmla="*/ 2147483647 w 5307"/>
              <a:gd name="T43" fmla="*/ 2147483647 h 3098"/>
              <a:gd name="T44" fmla="*/ 2147483647 w 5307"/>
              <a:gd name="T45" fmla="*/ 2147483647 h 3098"/>
              <a:gd name="T46" fmla="*/ 2147483647 w 5307"/>
              <a:gd name="T47" fmla="*/ 2147483647 h 3098"/>
              <a:gd name="T48" fmla="*/ 2147483647 w 5307"/>
              <a:gd name="T49" fmla="*/ 2147483647 h 3098"/>
              <a:gd name="T50" fmla="*/ 2147483647 w 5307"/>
              <a:gd name="T51" fmla="*/ 2147483647 h 3098"/>
              <a:gd name="T52" fmla="*/ 2147483647 w 5307"/>
              <a:gd name="T53" fmla="*/ 2147483647 h 3098"/>
              <a:gd name="T54" fmla="*/ 2147483647 w 5307"/>
              <a:gd name="T55" fmla="*/ 2147483647 h 3098"/>
              <a:gd name="T56" fmla="*/ 2147483647 w 5307"/>
              <a:gd name="T57" fmla="*/ 2147483647 h 3098"/>
              <a:gd name="T58" fmla="*/ 2147483647 w 5307"/>
              <a:gd name="T59" fmla="*/ 2147483647 h 3098"/>
              <a:gd name="T60" fmla="*/ 2147483647 w 5307"/>
              <a:gd name="T61" fmla="*/ 2147483647 h 3098"/>
              <a:gd name="T62" fmla="*/ 2147483647 w 5307"/>
              <a:gd name="T63" fmla="*/ 2147483647 h 3098"/>
              <a:gd name="T64" fmla="*/ 2147483647 w 5307"/>
              <a:gd name="T65" fmla="*/ 2147483647 h 3098"/>
              <a:gd name="T66" fmla="*/ 2147483647 w 5307"/>
              <a:gd name="T67" fmla="*/ 2147483647 h 3098"/>
              <a:gd name="T68" fmla="*/ 2147483647 w 5307"/>
              <a:gd name="T69" fmla="*/ 2147483647 h 3098"/>
              <a:gd name="T70" fmla="*/ 2147483647 w 5307"/>
              <a:gd name="T71" fmla="*/ 2147483647 h 3098"/>
              <a:gd name="T72" fmla="*/ 2147483647 w 5307"/>
              <a:gd name="T73" fmla="*/ 0 h 309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5307"/>
              <a:gd name="T112" fmla="*/ 0 h 3098"/>
              <a:gd name="T113" fmla="*/ 5307 w 5307"/>
              <a:gd name="T114" fmla="*/ 3098 h 3098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5307" h="3098">
                <a:moveTo>
                  <a:pt x="0" y="284"/>
                </a:moveTo>
                <a:cubicBezTo>
                  <a:pt x="36" y="423"/>
                  <a:pt x="156" y="1012"/>
                  <a:pt x="216" y="1135"/>
                </a:cubicBezTo>
                <a:cubicBezTo>
                  <a:pt x="276" y="1258"/>
                  <a:pt x="308" y="1043"/>
                  <a:pt x="358" y="1021"/>
                </a:cubicBezTo>
                <a:cubicBezTo>
                  <a:pt x="408" y="999"/>
                  <a:pt x="473" y="1031"/>
                  <a:pt x="513" y="1002"/>
                </a:cubicBezTo>
                <a:cubicBezTo>
                  <a:pt x="553" y="973"/>
                  <a:pt x="562" y="809"/>
                  <a:pt x="600" y="847"/>
                </a:cubicBezTo>
                <a:cubicBezTo>
                  <a:pt x="638" y="885"/>
                  <a:pt x="722" y="1149"/>
                  <a:pt x="744" y="1231"/>
                </a:cubicBezTo>
                <a:cubicBezTo>
                  <a:pt x="766" y="1313"/>
                  <a:pt x="714" y="1315"/>
                  <a:pt x="733" y="1341"/>
                </a:cubicBezTo>
                <a:cubicBezTo>
                  <a:pt x="752" y="1367"/>
                  <a:pt x="860" y="1304"/>
                  <a:pt x="861" y="1386"/>
                </a:cubicBezTo>
                <a:cubicBezTo>
                  <a:pt x="862" y="1468"/>
                  <a:pt x="693" y="1741"/>
                  <a:pt x="737" y="1832"/>
                </a:cubicBezTo>
                <a:cubicBezTo>
                  <a:pt x="781" y="1923"/>
                  <a:pt x="1021" y="1891"/>
                  <a:pt x="1126" y="1935"/>
                </a:cubicBezTo>
                <a:cubicBezTo>
                  <a:pt x="1231" y="1979"/>
                  <a:pt x="1281" y="2168"/>
                  <a:pt x="1368" y="2095"/>
                </a:cubicBezTo>
                <a:cubicBezTo>
                  <a:pt x="1455" y="2022"/>
                  <a:pt x="1567" y="1614"/>
                  <a:pt x="1647" y="1496"/>
                </a:cubicBezTo>
                <a:cubicBezTo>
                  <a:pt x="1727" y="1378"/>
                  <a:pt x="1779" y="1484"/>
                  <a:pt x="1848" y="1386"/>
                </a:cubicBezTo>
                <a:cubicBezTo>
                  <a:pt x="1917" y="1288"/>
                  <a:pt x="2011" y="969"/>
                  <a:pt x="2058" y="911"/>
                </a:cubicBezTo>
                <a:cubicBezTo>
                  <a:pt x="2105" y="853"/>
                  <a:pt x="2108" y="996"/>
                  <a:pt x="2131" y="1039"/>
                </a:cubicBezTo>
                <a:cubicBezTo>
                  <a:pt x="2154" y="1082"/>
                  <a:pt x="2172" y="1118"/>
                  <a:pt x="2195" y="1167"/>
                </a:cubicBezTo>
                <a:cubicBezTo>
                  <a:pt x="2218" y="1216"/>
                  <a:pt x="2239" y="1289"/>
                  <a:pt x="2269" y="1332"/>
                </a:cubicBezTo>
                <a:cubicBezTo>
                  <a:pt x="2299" y="1375"/>
                  <a:pt x="2342" y="1379"/>
                  <a:pt x="2378" y="1423"/>
                </a:cubicBezTo>
                <a:cubicBezTo>
                  <a:pt x="2414" y="1467"/>
                  <a:pt x="2439" y="1551"/>
                  <a:pt x="2488" y="1597"/>
                </a:cubicBezTo>
                <a:cubicBezTo>
                  <a:pt x="2537" y="1643"/>
                  <a:pt x="2594" y="1590"/>
                  <a:pt x="2671" y="1697"/>
                </a:cubicBezTo>
                <a:cubicBezTo>
                  <a:pt x="2748" y="1804"/>
                  <a:pt x="2876" y="2158"/>
                  <a:pt x="2952" y="2239"/>
                </a:cubicBezTo>
                <a:cubicBezTo>
                  <a:pt x="3028" y="2320"/>
                  <a:pt x="3087" y="2231"/>
                  <a:pt x="3128" y="2182"/>
                </a:cubicBezTo>
                <a:cubicBezTo>
                  <a:pt x="3169" y="2133"/>
                  <a:pt x="3158" y="1987"/>
                  <a:pt x="3201" y="1944"/>
                </a:cubicBezTo>
                <a:cubicBezTo>
                  <a:pt x="3244" y="1901"/>
                  <a:pt x="3349" y="1975"/>
                  <a:pt x="3384" y="1926"/>
                </a:cubicBezTo>
                <a:cubicBezTo>
                  <a:pt x="3419" y="1877"/>
                  <a:pt x="3387" y="1701"/>
                  <a:pt x="3411" y="1652"/>
                </a:cubicBezTo>
                <a:cubicBezTo>
                  <a:pt x="3435" y="1603"/>
                  <a:pt x="3492" y="1676"/>
                  <a:pt x="3530" y="1633"/>
                </a:cubicBezTo>
                <a:cubicBezTo>
                  <a:pt x="3568" y="1590"/>
                  <a:pt x="3591" y="1429"/>
                  <a:pt x="3640" y="1396"/>
                </a:cubicBezTo>
                <a:cubicBezTo>
                  <a:pt x="3689" y="1363"/>
                  <a:pt x="3764" y="1448"/>
                  <a:pt x="3825" y="1436"/>
                </a:cubicBezTo>
                <a:cubicBezTo>
                  <a:pt x="3886" y="1424"/>
                  <a:pt x="3930" y="1323"/>
                  <a:pt x="4006" y="1322"/>
                </a:cubicBezTo>
                <a:cubicBezTo>
                  <a:pt x="4082" y="1321"/>
                  <a:pt x="4240" y="1399"/>
                  <a:pt x="4280" y="1432"/>
                </a:cubicBezTo>
                <a:cubicBezTo>
                  <a:pt x="4320" y="1465"/>
                  <a:pt x="4224" y="1461"/>
                  <a:pt x="4248" y="1519"/>
                </a:cubicBezTo>
                <a:cubicBezTo>
                  <a:pt x="4272" y="1577"/>
                  <a:pt x="4390" y="1700"/>
                  <a:pt x="4426" y="1780"/>
                </a:cubicBezTo>
                <a:cubicBezTo>
                  <a:pt x="4462" y="1860"/>
                  <a:pt x="4436" y="1963"/>
                  <a:pt x="4463" y="1999"/>
                </a:cubicBezTo>
                <a:cubicBezTo>
                  <a:pt x="4490" y="2035"/>
                  <a:pt x="4568" y="1935"/>
                  <a:pt x="4591" y="1999"/>
                </a:cubicBezTo>
                <a:cubicBezTo>
                  <a:pt x="4614" y="2063"/>
                  <a:pt x="4561" y="2266"/>
                  <a:pt x="4600" y="2383"/>
                </a:cubicBezTo>
                <a:cubicBezTo>
                  <a:pt x="4639" y="2500"/>
                  <a:pt x="4708" y="3098"/>
                  <a:pt x="4826" y="2701"/>
                </a:cubicBezTo>
                <a:cubicBezTo>
                  <a:pt x="4944" y="2304"/>
                  <a:pt x="5207" y="563"/>
                  <a:pt x="530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6260" name="Group 4"/>
          <p:cNvGrpSpPr>
            <a:grpSpLocks/>
          </p:cNvGrpSpPr>
          <p:nvPr/>
        </p:nvGrpSpPr>
        <p:grpSpPr bwMode="auto">
          <a:xfrm rot="5825994">
            <a:off x="7594600" y="4978400"/>
            <a:ext cx="679450" cy="323850"/>
            <a:chOff x="672" y="3321"/>
            <a:chExt cx="987" cy="471"/>
          </a:xfrm>
        </p:grpSpPr>
        <p:sp>
          <p:nvSpPr>
            <p:cNvPr id="96265" name="Freeform 5"/>
            <p:cNvSpPr>
              <a:spLocks/>
            </p:cNvSpPr>
            <p:nvPr/>
          </p:nvSpPr>
          <p:spPr bwMode="auto">
            <a:xfrm>
              <a:off x="672" y="3321"/>
              <a:ext cx="987" cy="327"/>
            </a:xfrm>
            <a:custGeom>
              <a:avLst/>
              <a:gdLst>
                <a:gd name="T0" fmla="*/ 483 w 987"/>
                <a:gd name="T1" fmla="*/ 36 h 327"/>
                <a:gd name="T2" fmla="*/ 987 w 987"/>
                <a:gd name="T3" fmla="*/ 48 h 327"/>
                <a:gd name="T4" fmla="*/ 672 w 987"/>
                <a:gd name="T5" fmla="*/ 327 h 327"/>
                <a:gd name="T6" fmla="*/ 192 w 987"/>
                <a:gd name="T7" fmla="*/ 327 h 327"/>
                <a:gd name="T8" fmla="*/ 0 w 987"/>
                <a:gd name="T9" fmla="*/ 39 h 327"/>
                <a:gd name="T10" fmla="*/ 384 w 987"/>
                <a:gd name="T11" fmla="*/ 39 h 327"/>
                <a:gd name="T12" fmla="*/ 480 w 987"/>
                <a:gd name="T13" fmla="*/ 39 h 3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87"/>
                <a:gd name="T22" fmla="*/ 0 h 327"/>
                <a:gd name="T23" fmla="*/ 987 w 987"/>
                <a:gd name="T24" fmla="*/ 327 h 32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87" h="327">
                  <a:moveTo>
                    <a:pt x="483" y="36"/>
                  </a:moveTo>
                  <a:cubicBezTo>
                    <a:pt x="696" y="11"/>
                    <a:pt x="956" y="0"/>
                    <a:pt x="987" y="48"/>
                  </a:cubicBezTo>
                  <a:lnTo>
                    <a:pt x="672" y="327"/>
                  </a:lnTo>
                  <a:lnTo>
                    <a:pt x="192" y="327"/>
                  </a:lnTo>
                  <a:lnTo>
                    <a:pt x="0" y="39"/>
                  </a:lnTo>
                  <a:lnTo>
                    <a:pt x="384" y="39"/>
                  </a:lnTo>
                  <a:lnTo>
                    <a:pt x="480" y="39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66" name="Oval 6"/>
            <p:cNvSpPr>
              <a:spLocks noChangeArrowheads="1"/>
            </p:cNvSpPr>
            <p:nvPr/>
          </p:nvSpPr>
          <p:spPr bwMode="auto">
            <a:xfrm>
              <a:off x="1200" y="3600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96267" name="Oval 7"/>
            <p:cNvSpPr>
              <a:spLocks noChangeArrowheads="1"/>
            </p:cNvSpPr>
            <p:nvPr/>
          </p:nvSpPr>
          <p:spPr bwMode="auto">
            <a:xfrm>
              <a:off x="768" y="3600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charset="0"/>
              </a:endParaRPr>
            </a:p>
          </p:txBody>
        </p:sp>
      </p:grpSp>
      <p:sp>
        <p:nvSpPr>
          <p:cNvPr id="96261" name="Text Box 8"/>
          <p:cNvSpPr txBox="1">
            <a:spLocks noChangeArrowheads="1"/>
          </p:cNvSpPr>
          <p:nvPr/>
        </p:nvSpPr>
        <p:spPr bwMode="auto">
          <a:xfrm>
            <a:off x="1676400" y="5562600"/>
            <a:ext cx="4189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The path to the global minimum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29256" y="6525000"/>
            <a:ext cx="3571868" cy="253916"/>
          </a:xfrm>
          <a:prstGeom prst="rect">
            <a:avLst/>
          </a:prstGeom>
          <a:ln/>
          <a:effectLst>
            <a:softEdge rad="3175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rtl="0" eaLnBrk="1" hangingPunct="1"/>
            <a:r>
              <a:rPr lang="he-IL" sz="1000">
                <a:solidFill>
                  <a:srgbClr val="000000"/>
                </a:solidFill>
                <a:latin typeface="Calibri" charset="0"/>
              </a:rPr>
              <a:t>*</a:t>
            </a:r>
            <a:r>
              <a:rPr lang="en-US" sz="1000">
                <a:solidFill>
                  <a:srgbClr val="000000"/>
                </a:solidFill>
                <a:latin typeface="Calibri" charset="0"/>
              </a:rPr>
              <a:t>Adapted from slides by Chen Kaeasar, Ben-Gurion University</a:t>
            </a:r>
            <a:endParaRPr lang="he-IL" sz="10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251520" y="188640"/>
            <a:ext cx="8229600" cy="625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rtl="0" eaLnBrk="1" hangingPunct="1"/>
            <a:r>
              <a:rPr lang="en-GB" sz="4400" b="0" i="0" dirty="0">
                <a:solidFill>
                  <a:srgbClr val="000000"/>
                </a:solidFill>
                <a:latin typeface="+mn-lt"/>
                <a:cs typeface="Times New Roman" charset="0"/>
              </a:rPr>
              <a:t>Minimization</a:t>
            </a:r>
          </a:p>
        </p:txBody>
      </p:sp>
    </p:spTree>
    <p:extLst>
      <p:ext uri="{BB962C8B-B14F-4D97-AF65-F5344CB8AC3E}">
        <p14:creationId xmlns:p14="http://schemas.microsoft.com/office/powerpoint/2010/main" val="17482906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86800" cy="5105400"/>
          </a:xfrm>
        </p:spPr>
        <p:txBody>
          <a:bodyPr/>
          <a:lstStyle/>
          <a:p>
            <a:r>
              <a:rPr lang="en-US" dirty="0"/>
              <a:t>Optimization procedures </a:t>
            </a:r>
          </a:p>
          <a:p>
            <a:pPr lvl="1"/>
            <a:r>
              <a:rPr lang="en-US" dirty="0"/>
              <a:t>Gradient descent</a:t>
            </a:r>
          </a:p>
          <a:p>
            <a:pPr lvl="1"/>
            <a:r>
              <a:rPr lang="en-US"/>
              <a:t>Monte Carlo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Linear methods. Error estimate</a:t>
            </a:r>
          </a:p>
        </p:txBody>
      </p:sp>
      <p:sp>
        <p:nvSpPr>
          <p:cNvPr id="550915" name="AutoShape 3"/>
          <p:cNvSpPr>
            <a:spLocks noChangeArrowheads="1"/>
          </p:cNvSpPr>
          <p:nvPr/>
        </p:nvSpPr>
        <p:spPr bwMode="auto">
          <a:xfrm>
            <a:off x="609600" y="2895600"/>
            <a:ext cx="457200" cy="439738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550916" name="AutoShape 4"/>
          <p:cNvSpPr>
            <a:spLocks noChangeArrowheads="1"/>
          </p:cNvSpPr>
          <p:nvPr/>
        </p:nvSpPr>
        <p:spPr bwMode="auto">
          <a:xfrm>
            <a:off x="2551113" y="2895600"/>
            <a:ext cx="420687" cy="439738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550917" name="AutoShape 5"/>
          <p:cNvSpPr>
            <a:spLocks noChangeArrowheads="1"/>
          </p:cNvSpPr>
          <p:nvPr/>
        </p:nvSpPr>
        <p:spPr bwMode="auto">
          <a:xfrm>
            <a:off x="1701800" y="4264025"/>
            <a:ext cx="242888" cy="23177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50918" name="AutoShape 6"/>
          <p:cNvCxnSpPr>
            <a:cxnSpLocks noChangeShapeType="1"/>
            <a:stCxn id="550915" idx="2"/>
            <a:endCxn id="550917" idx="0"/>
          </p:cNvCxnSpPr>
          <p:nvPr/>
        </p:nvCxnSpPr>
        <p:spPr bwMode="auto">
          <a:xfrm>
            <a:off x="838200" y="3335338"/>
            <a:ext cx="985838" cy="9286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0919" name="AutoShape 7"/>
          <p:cNvCxnSpPr>
            <a:cxnSpLocks noChangeShapeType="1"/>
            <a:stCxn id="550916" idx="2"/>
            <a:endCxn id="550917" idx="0"/>
          </p:cNvCxnSpPr>
          <p:nvPr/>
        </p:nvCxnSpPr>
        <p:spPr bwMode="auto">
          <a:xfrm flipH="1">
            <a:off x="1824038" y="3335338"/>
            <a:ext cx="938212" cy="9286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50920" name="Text Box 8"/>
          <p:cNvSpPr txBox="1">
            <a:spLocks noChangeArrowheads="1"/>
          </p:cNvSpPr>
          <p:nvPr/>
        </p:nvSpPr>
        <p:spPr bwMode="auto">
          <a:xfrm>
            <a:off x="793750" y="3402013"/>
            <a:ext cx="415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1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550921" name="Text Box 9"/>
          <p:cNvSpPr txBox="1">
            <a:spLocks noChangeArrowheads="1"/>
          </p:cNvSpPr>
          <p:nvPr/>
        </p:nvSpPr>
        <p:spPr bwMode="auto">
          <a:xfrm>
            <a:off x="1885950" y="3402013"/>
            <a:ext cx="415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2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550923" name="Text Box 11"/>
          <p:cNvSpPr txBox="1">
            <a:spLocks noChangeArrowheads="1"/>
          </p:cNvSpPr>
          <p:nvPr/>
        </p:nvSpPr>
        <p:spPr bwMode="auto">
          <a:xfrm>
            <a:off x="704850" y="1674813"/>
            <a:ext cx="1798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 i="0">
                <a:latin typeface="Comic Sans MS" charset="0"/>
              </a:rPr>
              <a:t>Linear function</a:t>
            </a:r>
          </a:p>
        </p:txBody>
      </p:sp>
      <p:graphicFrame>
        <p:nvGraphicFramePr>
          <p:cNvPr id="550924" name="Object 12"/>
          <p:cNvGraphicFramePr>
            <a:graphicFrameLocks noChangeAspect="1"/>
          </p:cNvGraphicFramePr>
          <p:nvPr/>
        </p:nvGraphicFramePr>
        <p:xfrm>
          <a:off x="596900" y="2276475"/>
          <a:ext cx="23749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79500" imgH="177800" progId="Equation.3">
                  <p:embed/>
                </p:oleObj>
              </mc:Choice>
              <mc:Fallback>
                <p:oleObj name="Equation" r:id="rId3" imgW="1079500" imgH="177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" y="2276475"/>
                        <a:ext cx="23749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0928" name="Object 16"/>
          <p:cNvGraphicFramePr>
            <a:graphicFrameLocks noChangeAspect="1"/>
          </p:cNvGraphicFramePr>
          <p:nvPr/>
        </p:nvGraphicFramePr>
        <p:xfrm>
          <a:off x="5124450" y="2286000"/>
          <a:ext cx="20383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76300" imgH="215900" progId="Equation.3">
                  <p:embed/>
                </p:oleObj>
              </mc:Choice>
              <mc:Fallback>
                <p:oleObj name="Equation" r:id="rId5" imgW="876300" imgH="2159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4450" y="2286000"/>
                        <a:ext cx="203835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0931" name="Text Box 19"/>
          <p:cNvSpPr txBox="1">
            <a:spLocks noChangeArrowheads="1"/>
          </p:cNvSpPr>
          <p:nvPr/>
        </p:nvSpPr>
        <p:spPr bwMode="auto">
          <a:xfrm>
            <a:off x="1673225" y="44037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Gradient descent (from </a:t>
            </a:r>
            <a:r>
              <a:rPr lang="en-US" dirty="0" err="1"/>
              <a:t>wekipedia</a:t>
            </a:r>
            <a:r>
              <a:rPr lang="en-US" dirty="0"/>
              <a:t>)</a:t>
            </a:r>
          </a:p>
        </p:txBody>
      </p:sp>
      <p:sp>
        <p:nvSpPr>
          <p:cNvPr id="689157" name="Text Box 5"/>
          <p:cNvSpPr txBox="1">
            <a:spLocks noChangeArrowheads="1"/>
          </p:cNvSpPr>
          <p:nvPr/>
        </p:nvSpPr>
        <p:spPr bwMode="auto">
          <a:xfrm>
            <a:off x="381000" y="1300163"/>
            <a:ext cx="75438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0" i="0">
                <a:latin typeface="Comic Sans MS" charset="0"/>
              </a:rPr>
              <a:t>Gradient descent is based on the observation that if the real-valued function  F(x) is defined and differentiable in a neighborhood of a point </a:t>
            </a:r>
            <a:r>
              <a:rPr lang="en-US" sz="2400" i="0">
                <a:latin typeface="Comic Sans MS" charset="0"/>
              </a:rPr>
              <a:t>a</a:t>
            </a:r>
            <a:r>
              <a:rPr lang="en-US" sz="2400" b="0" i="0">
                <a:latin typeface="Comic Sans MS" charset="0"/>
              </a:rPr>
              <a:t>, then F(x) decreases fastest if one goes from  </a:t>
            </a:r>
            <a:r>
              <a:rPr lang="en-US" sz="2400" i="0">
                <a:latin typeface="Comic Sans MS" charset="0"/>
              </a:rPr>
              <a:t>a</a:t>
            </a:r>
            <a:r>
              <a:rPr lang="en-US" sz="2400" b="0" i="0">
                <a:latin typeface="Comic Sans MS" charset="0"/>
              </a:rPr>
              <a:t> in the direction of the negative gradient of F at </a:t>
            </a:r>
            <a:r>
              <a:rPr lang="en-US" sz="2400" i="0">
                <a:latin typeface="Comic Sans MS" charset="0"/>
              </a:rPr>
              <a:t>a</a:t>
            </a:r>
            <a:r>
              <a:rPr lang="en-US" sz="2400" b="0" i="0">
                <a:latin typeface="Comic Sans MS" charset="0"/>
              </a:rPr>
              <a:t>. </a:t>
            </a:r>
          </a:p>
          <a:p>
            <a:pPr algn="l"/>
            <a:r>
              <a:rPr lang="en-US" sz="2400" b="0" i="0">
                <a:latin typeface="Comic Sans MS" charset="0"/>
              </a:rPr>
              <a:t>It follows that, if</a:t>
            </a:r>
          </a:p>
          <a:p>
            <a:pPr algn="l"/>
            <a:endParaRPr lang="en-US" sz="2400" b="0" i="0">
              <a:latin typeface="Comic Sans MS" charset="0"/>
            </a:endParaRPr>
          </a:p>
          <a:p>
            <a:pPr algn="l"/>
            <a:endParaRPr lang="en-US" sz="2400" b="0" i="0">
              <a:latin typeface="Comic Sans MS" charset="0"/>
            </a:endParaRPr>
          </a:p>
          <a:p>
            <a:pPr algn="l"/>
            <a:endParaRPr lang="en-US" sz="2400" b="0" i="0">
              <a:latin typeface="Comic Sans MS" charset="0"/>
            </a:endParaRPr>
          </a:p>
          <a:p>
            <a:pPr algn="l"/>
            <a:r>
              <a:rPr lang="en-US" sz="2400" b="0" i="0">
                <a:latin typeface="Comic Sans MS" charset="0"/>
              </a:rPr>
              <a:t>for </a:t>
            </a:r>
            <a:r>
              <a:rPr lang="en-US" sz="2400" b="0" i="0">
                <a:latin typeface="Symbol" charset="0"/>
                <a:sym typeface="Symbol" charset="0"/>
              </a:rPr>
              <a:t></a:t>
            </a:r>
            <a:r>
              <a:rPr lang="en-US" sz="2400" b="0" i="0">
                <a:latin typeface="Comic Sans MS" charset="0"/>
              </a:rPr>
              <a:t> &gt; 0 a small enough number, </a:t>
            </a:r>
          </a:p>
          <a:p>
            <a:pPr algn="l"/>
            <a:r>
              <a:rPr lang="en-US" sz="2400" b="0" i="0">
                <a:latin typeface="Comic Sans MS" charset="0"/>
              </a:rPr>
              <a:t>then F(b)&lt;F(a)</a:t>
            </a:r>
          </a:p>
        </p:txBody>
      </p:sp>
      <p:graphicFrame>
        <p:nvGraphicFramePr>
          <p:cNvPr id="689158" name="Object 6"/>
          <p:cNvGraphicFramePr>
            <a:graphicFrameLocks noChangeAspect="1"/>
          </p:cNvGraphicFramePr>
          <p:nvPr/>
        </p:nvGraphicFramePr>
        <p:xfrm>
          <a:off x="1295400" y="3702050"/>
          <a:ext cx="347980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16000" imgH="165100" progId="Equation.3">
                  <p:embed/>
                </p:oleObj>
              </mc:Choice>
              <mc:Fallback>
                <p:oleObj name="Equation" r:id="rId3" imgW="1016000" imgH="165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702050"/>
                        <a:ext cx="3479800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89159" name="Picture 7" descr="Gradient_descen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124200"/>
            <a:ext cx="3141663" cy="34480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Gradient descent (example)</a:t>
            </a:r>
          </a:p>
        </p:txBody>
      </p:sp>
      <p:graphicFrame>
        <p:nvGraphicFramePr>
          <p:cNvPr id="692228" name="Object 4"/>
          <p:cNvGraphicFramePr>
            <a:graphicFrameLocks noChangeAspect="1"/>
          </p:cNvGraphicFramePr>
          <p:nvPr/>
        </p:nvGraphicFramePr>
        <p:xfrm>
          <a:off x="1143000" y="1676400"/>
          <a:ext cx="7024688" cy="412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184400" imgH="1282700" progId="Equation.3">
                  <p:embed/>
                </p:oleObj>
              </mc:Choice>
              <mc:Fallback>
                <p:oleObj name="Equation" r:id="rId3" imgW="2184400" imgH="1282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676400"/>
                        <a:ext cx="7024688" cy="412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92230" name="Picture 6" descr="Parabola-74225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276350"/>
            <a:ext cx="2914650" cy="3524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2232" name="Line 8"/>
          <p:cNvSpPr>
            <a:spLocks noChangeShapeType="1"/>
          </p:cNvSpPr>
          <p:nvPr/>
        </p:nvSpPr>
        <p:spPr bwMode="auto">
          <a:xfrm>
            <a:off x="4876800" y="48006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2233" name="Line 9"/>
          <p:cNvSpPr>
            <a:spLocks noChangeShapeType="1"/>
          </p:cNvSpPr>
          <p:nvPr/>
        </p:nvSpPr>
        <p:spPr bwMode="auto">
          <a:xfrm flipV="1">
            <a:off x="6324600" y="13716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2234" name="Oval 10"/>
          <p:cNvSpPr>
            <a:spLocks noChangeArrowheads="1"/>
          </p:cNvSpPr>
          <p:nvPr/>
        </p:nvSpPr>
        <p:spPr bwMode="auto">
          <a:xfrm>
            <a:off x="7086600" y="3124200"/>
            <a:ext cx="228600" cy="228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2235" name="Oval 11"/>
          <p:cNvSpPr>
            <a:spLocks noChangeArrowheads="1"/>
          </p:cNvSpPr>
          <p:nvPr/>
        </p:nvSpPr>
        <p:spPr bwMode="auto">
          <a:xfrm>
            <a:off x="6858000" y="3733800"/>
            <a:ext cx="228600" cy="228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92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2234" grpId="0" animBg="1"/>
      <p:bldP spid="6922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Gradient descent</a:t>
            </a:r>
          </a:p>
        </p:txBody>
      </p:sp>
      <p:pic>
        <p:nvPicPr>
          <p:cNvPr id="552984" name="Picture 24" descr="sm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66800"/>
            <a:ext cx="7092950" cy="54816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lide">
  <a:themeElements>
    <a:clrScheme name="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Frutiger 45 Light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Frutiger 45 Light" charset="0"/>
            <a:ea typeface="ＭＳ Ｐゴシック" charset="0"/>
          </a:defRPr>
        </a:defPPr>
      </a:lstStyle>
    </a:lnDef>
  </a:objectDefaults>
  <a:extraClrSchemeLst>
    <a:extraClrScheme>
      <a:clrScheme name="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2704</TotalTime>
  <Words>1284</Words>
  <Application>Microsoft Macintosh PowerPoint</Application>
  <PresentationFormat>On-screen Show (4:3)</PresentationFormat>
  <Paragraphs>186</Paragraphs>
  <Slides>24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Arial</vt:lpstr>
      <vt:lpstr>Calibri</vt:lpstr>
      <vt:lpstr>Comic Sans MS</vt:lpstr>
      <vt:lpstr>Courier</vt:lpstr>
      <vt:lpstr>Courier New</vt:lpstr>
      <vt:lpstr>Frutiger 45 Light</vt:lpstr>
      <vt:lpstr>Garamond</vt:lpstr>
      <vt:lpstr>Helvetica Neue</vt:lpstr>
      <vt:lpstr>Symbol</vt:lpstr>
      <vt:lpstr>Times</vt:lpstr>
      <vt:lpstr>slide</vt:lpstr>
      <vt:lpstr>Equation</vt:lpstr>
      <vt:lpstr>Optimization methods  Morten Nielsen Department of Health Technology, DTU</vt:lpstr>
      <vt:lpstr>PowerPoint Presentation</vt:lpstr>
      <vt:lpstr>PowerPoint Presentation</vt:lpstr>
      <vt:lpstr>PowerPoint Presentation</vt:lpstr>
      <vt:lpstr>Outline</vt:lpstr>
      <vt:lpstr>Linear methods. Error estimate</vt:lpstr>
      <vt:lpstr>Gradient descent (from wekipedia)</vt:lpstr>
      <vt:lpstr>Gradient descent (example)</vt:lpstr>
      <vt:lpstr>Gradient descent</vt:lpstr>
      <vt:lpstr>Gradient descent</vt:lpstr>
      <vt:lpstr>Gradient descent (Linear function)</vt:lpstr>
      <vt:lpstr>Gradient descent</vt:lpstr>
      <vt:lpstr>Gradient descent. Example</vt:lpstr>
      <vt:lpstr>Gradient descent. Example</vt:lpstr>
      <vt:lpstr>Gradient descent. Doing it your self</vt:lpstr>
      <vt:lpstr>Fill out the table</vt:lpstr>
      <vt:lpstr>Fill out the table</vt:lpstr>
      <vt:lpstr>Fill out the table</vt:lpstr>
      <vt:lpstr>The Metropolis-Hastings Criterion</vt:lpstr>
      <vt:lpstr>Monte Carlo (Minimization)</vt:lpstr>
      <vt:lpstr>Gibbs sampling Monte Carlo simulations</vt:lpstr>
      <vt:lpstr>Gibbs sampling Monte Carlo simulations</vt:lpstr>
      <vt:lpstr>MC minimization</vt:lpstr>
      <vt:lpstr>Monte Carlo Temperature</vt:lpstr>
    </vt:vector>
  </TitlesOfParts>
  <Company>DTU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Biological sequence analysis and information processing by artificial neural networks</dc:title>
  <cp:lastModifiedBy>Morten Nielsen</cp:lastModifiedBy>
  <cp:revision>69</cp:revision>
  <cp:lastPrinted>2020-05-24T21:39:39Z</cp:lastPrinted>
  <dcterms:modified xsi:type="dcterms:W3CDTF">2024-06-08T13:46:58Z</dcterms:modified>
</cp:coreProperties>
</file>