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57" r:id="rId2"/>
    <p:sldId id="407" r:id="rId3"/>
    <p:sldId id="408" r:id="rId4"/>
    <p:sldId id="409" r:id="rId5"/>
    <p:sldId id="311" r:id="rId6"/>
    <p:sldId id="312" r:id="rId7"/>
    <p:sldId id="314" r:id="rId8"/>
    <p:sldId id="316" r:id="rId9"/>
    <p:sldId id="315" r:id="rId10"/>
    <p:sldId id="375" r:id="rId11"/>
    <p:sldId id="376" r:id="rId12"/>
    <p:sldId id="404" r:id="rId13"/>
    <p:sldId id="405" r:id="rId14"/>
    <p:sldId id="412" r:id="rId15"/>
    <p:sldId id="485" r:id="rId16"/>
    <p:sldId id="486" r:id="rId17"/>
    <p:sldId id="484" r:id="rId18"/>
    <p:sldId id="487" r:id="rId19"/>
    <p:sldId id="488" r:id="rId20"/>
    <p:sldId id="318" r:id="rId21"/>
    <p:sldId id="319" r:id="rId22"/>
    <p:sldId id="321" r:id="rId23"/>
    <p:sldId id="322" r:id="rId24"/>
    <p:sldId id="323" r:id="rId25"/>
    <p:sldId id="389" r:id="rId26"/>
    <p:sldId id="392" r:id="rId27"/>
    <p:sldId id="390" r:id="rId28"/>
    <p:sldId id="394" r:id="rId29"/>
    <p:sldId id="391" r:id="rId30"/>
    <p:sldId id="393" r:id="rId31"/>
    <p:sldId id="401" r:id="rId32"/>
    <p:sldId id="406" r:id="rId33"/>
    <p:sldId id="324" r:id="rId34"/>
    <p:sldId id="325" r:id="rId35"/>
    <p:sldId id="326" r:id="rId36"/>
    <p:sldId id="370" r:id="rId37"/>
    <p:sldId id="704" r:id="rId38"/>
    <p:sldId id="411" r:id="rId39"/>
    <p:sldId id="328" r:id="rId40"/>
    <p:sldId id="400" r:id="rId41"/>
    <p:sldId id="329" r:id="rId42"/>
    <p:sldId id="410" r:id="rId43"/>
    <p:sldId id="330" r:id="rId44"/>
    <p:sldId id="331" r:id="rId45"/>
    <p:sldId id="332" r:id="rId46"/>
    <p:sldId id="334" r:id="rId47"/>
    <p:sldId id="335" r:id="rId48"/>
    <p:sldId id="384" r:id="rId49"/>
    <p:sldId id="489" r:id="rId50"/>
    <p:sldId id="490" r:id="rId51"/>
    <p:sldId id="492" r:id="rId52"/>
    <p:sldId id="491" r:id="rId53"/>
    <p:sldId id="493" r:id="rId54"/>
    <p:sldId id="482" r:id="rId55"/>
    <p:sldId id="705" r:id="rId56"/>
    <p:sldId id="396" r:id="rId57"/>
    <p:sldId id="397" r:id="rId58"/>
    <p:sldId id="336" r:id="rId59"/>
    <p:sldId id="337" r:id="rId60"/>
    <p:sldId id="402" r:id="rId61"/>
    <p:sldId id="338" r:id="rId62"/>
    <p:sldId id="381" r:id="rId63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0099"/>
    <a:srgbClr val="4355FB"/>
    <a:srgbClr val="FFFF66"/>
    <a:srgbClr val="008000"/>
    <a:srgbClr val="DDDDDD"/>
    <a:srgbClr val="F8F8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/>
    <p:restoredTop sz="94597"/>
  </p:normalViewPr>
  <p:slideViewPr>
    <p:cSldViewPr>
      <p:cViewPr varScale="1">
        <p:scale>
          <a:sx n="107" d="100"/>
          <a:sy n="107" d="100"/>
        </p:scale>
        <p:origin x="1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43A94F-ED6E-EE42-9690-7F7F86162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F6255-4FDB-5E4D-975A-EBC83FB8391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1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4DA44-C10D-2544-B3BA-AD5852AC12D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9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2BFAC-64A5-0540-BC6C-FB27C699E1F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6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07102-44CA-364F-87CF-DB13891F0D99}" type="slidenum">
              <a:rPr lang="en-US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577E-28C8-3B4C-9026-58A4F624BC51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3089A-5319-A04E-B361-41EC8AE3F173}" type="slidenum">
              <a:rPr lang="en-US"/>
              <a:pPr/>
              <a:t>17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7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3089A-5319-A04E-B361-41EC8AE3F173}" type="slidenum">
              <a:rPr lang="en-US"/>
              <a:pPr/>
              <a:t>18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3089A-5319-A04E-B361-41EC8AE3F173}" type="slidenum">
              <a:rPr lang="en-US"/>
              <a:pPr/>
              <a:t>19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7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E1B5BB-39F5-3446-B7D9-9840796D0A1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24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66A9D-3411-664B-8F69-687004CB5C8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89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7A65C-7954-E145-B744-3E40AFE8BBF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41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46047-A61E-DD43-B21E-C38A17B5C390}" type="slidenum">
              <a:rPr lang="en-US"/>
              <a:pPr/>
              <a:t>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4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56FE8-FF3A-274D-BEE3-AE0BC539334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88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FEFE5-278C-7643-878C-EB0C8039B0F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44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4D3CC-4297-4B48-A6B5-00F26076E6C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31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D22E22-3726-E748-B8C5-911290FC957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089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2D929-C15C-0C40-8D15-B8B9E69EEC9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62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DFFEE-EF4D-2142-9EA2-349FC876F1B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119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64F851-E2EC-7C4A-B3F8-C50649A4DC3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03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9A08C-0DFC-6543-B83E-AE516A0247A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37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35D2EA0-B680-6444-A98C-DA83B3CDD596}" type="slidenum">
              <a:rPr lang="en-US" sz="1200" b="0" smtClean="0">
                <a:latin typeface="Arial" charset="0"/>
              </a:rPr>
              <a:pPr eaLnBrk="1" hangingPunct="1">
                <a:defRPr/>
              </a:pPr>
              <a:t>31</a:t>
            </a:fld>
            <a:endParaRPr lang="en-US" sz="1200" b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5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35D2EA0-B680-6444-A98C-DA83B3CDD596}" type="slidenum">
              <a:rPr lang="en-US" sz="1200" b="0" smtClean="0">
                <a:latin typeface="Arial" charset="0"/>
              </a:rPr>
              <a:pPr eaLnBrk="1" hangingPunct="1">
                <a:defRPr/>
              </a:pPr>
              <a:t>32</a:t>
            </a:fld>
            <a:endParaRPr lang="en-US" sz="1200" b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E12175-E71F-B445-9803-3483347DE7A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51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458B0-3FDB-9048-895A-E0A2A2762D6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15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5F3C9-AAA0-2041-8F6B-2F5594BF35B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086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7A6D4-FC86-FE43-8938-042FEE58396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123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9A6E0-78EE-064C-9153-4580577198F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669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98DD9-D3B3-9B47-A656-CDB272F2C4D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704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9F90E-CD18-A347-AC4F-513E35A39583}" type="slidenum">
              <a:rPr lang="en-US"/>
              <a:pPr/>
              <a:t>38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6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25141-1DC8-0A45-9494-5C8757E1732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819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C9D08-539F-8B41-8682-DC143FAE11D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43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9DFC9-9684-9741-9C37-4433CAF027D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66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6D391-CC73-AB44-B29D-AE9BE3F1F107}" type="slidenum">
              <a:rPr lang="en-US"/>
              <a:pPr/>
              <a:t>42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6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1615F4-0391-284D-8C57-5CB0098B478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37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6585D-0001-AA4B-90EB-0EBF87346ED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44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2F8B8-322D-6149-90B9-EAD3D5B724B7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925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2E9A0-2CC6-EE47-962E-BCF727D5DAC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601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D7495-9E7F-5B48-9D39-5556A5B8C82F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02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74ED9A-001E-364B-A80A-EC133F366B2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93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AC9F6-9FEA-CE4A-BE2E-C8DF28D3959E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05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AC9F6-9FEA-CE4A-BE2E-C8DF28D3959E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635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AC9F6-9FEA-CE4A-BE2E-C8DF28D3959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4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AC9F6-9FEA-CE4A-BE2E-C8DF28D3959E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0550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AC9F6-9FEA-CE4A-BE2E-C8DF28D3959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0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C16A3C-FEA3-2944-B0C8-6B58E962E85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06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AC9F6-9FEA-CE4A-BE2E-C8DF28D3959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586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07102-44CA-364F-87CF-DB13891F0D99}" type="slidenum">
              <a:rPr lang="en-US"/>
              <a:pPr/>
              <a:t>54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7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577E-28C8-3B4C-9026-58A4F624BC51}" type="slidenum">
              <a:rPr lang="en-US"/>
              <a:pPr/>
              <a:t>55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35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98DD9-D3B3-9B47-A656-CDB272F2C4DA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6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73F49-95C4-7748-A800-47A2D2EF633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The weight matrix is identical to the Blosum row for each amino adis</a:t>
            </a:r>
          </a:p>
        </p:txBody>
      </p:sp>
    </p:spTree>
    <p:extLst>
      <p:ext uri="{BB962C8B-B14F-4D97-AF65-F5344CB8AC3E}">
        <p14:creationId xmlns:p14="http://schemas.microsoft.com/office/powerpoint/2010/main" val="8839657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501F9-1CBF-8F42-A6FD-0713F2C26507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507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919CB3-DF2E-0B4C-8BEF-AA165FC533A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360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BB234-7A29-0A4D-B365-9CDC2042EDE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733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6C82B-E279-524C-A78A-4A1B7F014B7E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29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1B943F-0060-5B4F-B5BF-D4D067E8F9A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8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61CD4-22EF-D844-A552-D7B623F1F4C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a-DK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1101C-13C4-834C-9D03-1D270DC9B3E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03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2D344-3A3E-1240-A239-DFE2417FE1D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124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288F3F-4B2F-B242-8C98-DC2C278787B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6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04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3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2288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5341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45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65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143000"/>
            <a:ext cx="42291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771900"/>
            <a:ext cx="42291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63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143000"/>
            <a:ext cx="86106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1051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7162800" cy="457200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1430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719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771900"/>
            <a:ext cx="4229100" cy="2476500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78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2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4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60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74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5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53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8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716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8" name="Picture 7" descr="CBS_new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" name="Text Box 93"/>
          <p:cNvSpPr txBox="1">
            <a:spLocks noChangeArrowheads="1"/>
          </p:cNvSpPr>
          <p:nvPr/>
        </p:nvSpPr>
        <p:spPr bwMode="auto">
          <a:xfrm>
            <a:off x="5181600" y="6477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da-DK" sz="1800">
              <a:latin typeface="Garamond" charset="0"/>
              <a:cs typeface="+mn-cs"/>
            </a:endParaRPr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228600" y="990600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152400" y="6615113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da-DK" sz="3200">
                <a:cs typeface="+mj-cs"/>
              </a:rPr>
              <a:t>Sequence motifs, information content, </a:t>
            </a:r>
            <a:br>
              <a:rPr lang="da-DK" sz="3200">
                <a:cs typeface="+mj-cs"/>
              </a:rPr>
            </a:br>
            <a:r>
              <a:rPr lang="da-DK" sz="3200">
                <a:cs typeface="+mj-cs"/>
              </a:rPr>
              <a:t>and sequence logos</a:t>
            </a:r>
            <a:endParaRPr lang="en-US" sz="2400" b="1">
              <a:cs typeface="+mj-cs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Morten Nielsen,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Department of Health Technology,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DTU</a:t>
            </a:r>
          </a:p>
          <a:p>
            <a:pPr eaLnBrk="1" hangingPunct="1">
              <a:buFont typeface="Times" charset="0"/>
              <a:buChar char="•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Information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143000"/>
            <a:ext cx="42291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Say that a peptide must have L at P</a:t>
            </a:r>
            <a:r>
              <a:rPr lang="en-US" sz="2000" baseline="-25000">
                <a:cs typeface="+mn-cs"/>
              </a:rPr>
              <a:t>2</a:t>
            </a:r>
            <a:r>
              <a:rPr lang="en-US" sz="2000">
                <a:cs typeface="+mn-cs"/>
              </a:rPr>
              <a:t> in order to bind, and that A,F,W,and Y are found at P</a:t>
            </a:r>
            <a:r>
              <a:rPr lang="en-US" sz="2000" baseline="-25000">
                <a:cs typeface="+mn-cs"/>
              </a:rPr>
              <a:t>1</a:t>
            </a:r>
            <a:r>
              <a:rPr lang="en-US" sz="2000">
                <a:cs typeface="+mn-cs"/>
              </a:rPr>
              <a:t>. Which position has most information? 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How many questions do I need to ask to tell if a peptide binds looking at only P</a:t>
            </a:r>
            <a:r>
              <a:rPr lang="en-US" sz="2000" baseline="-25000">
                <a:cs typeface="+mn-cs"/>
              </a:rPr>
              <a:t>1</a:t>
            </a:r>
            <a:r>
              <a:rPr lang="en-US" sz="2000">
                <a:cs typeface="+mn-cs"/>
              </a:rPr>
              <a:t> or P</a:t>
            </a:r>
            <a:r>
              <a:rPr lang="en-US" sz="2000" baseline="-25000">
                <a:cs typeface="+mn-cs"/>
              </a:rPr>
              <a:t>2</a:t>
            </a:r>
            <a:r>
              <a:rPr lang="en-US" sz="2000">
                <a:cs typeface="+mn-cs"/>
              </a:rPr>
              <a:t>?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P1: 4 questions (at most)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P2: 1 question (L or not)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P2 has the most information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Information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219200"/>
            <a:ext cx="4229100" cy="51054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Calculate p</a:t>
            </a:r>
            <a:r>
              <a:rPr lang="en-US" sz="2000" baseline="-25000" dirty="0">
                <a:cs typeface="+mn-cs"/>
              </a:rPr>
              <a:t>a</a:t>
            </a:r>
            <a:r>
              <a:rPr lang="en-US" sz="2000" dirty="0">
                <a:cs typeface="+mn-cs"/>
              </a:rPr>
              <a:t> at each position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Entropy</a:t>
            </a:r>
          </a:p>
          <a:p>
            <a:pPr defTabSz="912813" eaLnBrk="1" hangingPunct="1">
              <a:lnSpc>
                <a:spcPct val="90000"/>
              </a:lnSpc>
              <a:defRPr/>
            </a:pPr>
            <a:endParaRPr lang="en-US" sz="2000" dirty="0">
              <a:cs typeface="+mn-cs"/>
            </a:endParaRPr>
          </a:p>
          <a:p>
            <a:pPr defTabSz="912813" eaLnBrk="1" hangingPunct="1">
              <a:lnSpc>
                <a:spcPct val="90000"/>
              </a:lnSpc>
              <a:defRPr/>
            </a:pPr>
            <a:endParaRPr lang="en-US" sz="2000" dirty="0">
              <a:cs typeface="+mn-cs"/>
            </a:endParaRP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Information content</a:t>
            </a:r>
          </a:p>
          <a:p>
            <a:pPr defTabSz="912813" eaLnBrk="1" hangingPunct="1">
              <a:lnSpc>
                <a:spcPct val="90000"/>
              </a:lnSpc>
              <a:defRPr/>
            </a:pPr>
            <a:endParaRPr lang="en-US" sz="2000" dirty="0">
              <a:cs typeface="+mn-cs"/>
            </a:endParaRPr>
          </a:p>
          <a:p>
            <a:pPr defTabSz="912813" eaLnBrk="1" hangingPunct="1">
              <a:lnSpc>
                <a:spcPct val="90000"/>
              </a:lnSpc>
              <a:defRPr/>
            </a:pPr>
            <a:endParaRPr lang="en-US" sz="2000" dirty="0">
              <a:cs typeface="+mn-cs"/>
            </a:endParaRPr>
          </a:p>
          <a:p>
            <a:pPr defTabSz="912813" eaLnBrk="1" hangingPunct="1">
              <a:lnSpc>
                <a:spcPct val="90000"/>
              </a:lnSpc>
              <a:defRPr/>
            </a:pPr>
            <a:endParaRPr lang="en-US" sz="2000" dirty="0">
              <a:cs typeface="+mn-cs"/>
            </a:endParaRP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Conserved positions</a:t>
            </a:r>
          </a:p>
          <a:p>
            <a:pPr lvl="1" defTabSz="912813" eaLnBrk="1" hangingPunct="1">
              <a:lnSpc>
                <a:spcPct val="90000"/>
              </a:lnSpc>
              <a:defRPr/>
            </a:pPr>
            <a:r>
              <a:rPr lang="en-US" sz="2000" dirty="0"/>
              <a:t>P</a:t>
            </a:r>
            <a:r>
              <a:rPr lang="en-US" sz="2000" baseline="-25000" dirty="0"/>
              <a:t>L</a:t>
            </a:r>
            <a:r>
              <a:rPr lang="en-US" sz="2000" dirty="0"/>
              <a:t>=1, P</a:t>
            </a:r>
            <a:r>
              <a:rPr lang="en-US" sz="2000" baseline="-25000" dirty="0"/>
              <a:t>!L</a:t>
            </a:r>
            <a:r>
              <a:rPr lang="en-US" sz="2000" dirty="0"/>
              <a:t>=0 =&gt; S=0, I=log(20)</a:t>
            </a:r>
          </a:p>
          <a:p>
            <a:pPr defTabSz="912813"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Mutable positions</a:t>
            </a:r>
          </a:p>
          <a:p>
            <a:pPr lvl="1" defTabSz="912813" eaLnBrk="1" hangingPunct="1">
              <a:lnSpc>
                <a:spcPct val="90000"/>
              </a:lnSpc>
              <a:defRPr/>
            </a:pPr>
            <a:r>
              <a:rPr lang="en-US" sz="2000" dirty="0" err="1"/>
              <a:t>P</a:t>
            </a:r>
            <a:r>
              <a:rPr lang="en-US" sz="2000" baseline="-25000" dirty="0" err="1"/>
              <a:t>aa</a:t>
            </a:r>
            <a:r>
              <a:rPr lang="en-US" sz="2000" dirty="0"/>
              <a:t>=1/20 =&gt; S=log(20), I=0</a:t>
            </a:r>
          </a:p>
          <a:p>
            <a:pPr defTabSz="912813" eaLnBrk="1" hangingPunct="1">
              <a:lnSpc>
                <a:spcPct val="90000"/>
              </a:lnSpc>
              <a:defRPr/>
            </a:pPr>
            <a:endParaRPr lang="en-US" sz="2000" dirty="0">
              <a:cs typeface="+mn-cs"/>
            </a:endParaRPr>
          </a:p>
          <a:p>
            <a:pPr defTabSz="912813"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143000"/>
            <a:ext cx="42291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Say that a peptide must have L at P</a:t>
            </a:r>
            <a:r>
              <a:rPr lang="en-US" sz="2000" baseline="-25000">
                <a:cs typeface="+mn-cs"/>
              </a:rPr>
              <a:t>2</a:t>
            </a:r>
            <a:r>
              <a:rPr lang="en-US" sz="2000">
                <a:cs typeface="+mn-cs"/>
              </a:rPr>
              <a:t> in order to bind, and that A,F,W,and Y are found at P</a:t>
            </a:r>
            <a:r>
              <a:rPr lang="en-US" sz="2000" baseline="-25000">
                <a:cs typeface="+mn-cs"/>
              </a:rPr>
              <a:t>1</a:t>
            </a:r>
            <a:r>
              <a:rPr lang="en-US" sz="2000">
                <a:cs typeface="+mn-cs"/>
              </a:rPr>
              <a:t>. Which position has most information? 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How many questions do I need to ask to tell if a peptide binds looking at only P</a:t>
            </a:r>
            <a:r>
              <a:rPr lang="en-US" sz="2000" baseline="-25000">
                <a:cs typeface="+mn-cs"/>
              </a:rPr>
              <a:t>1</a:t>
            </a:r>
            <a:r>
              <a:rPr lang="en-US" sz="2000">
                <a:cs typeface="+mn-cs"/>
              </a:rPr>
              <a:t> or P</a:t>
            </a:r>
            <a:r>
              <a:rPr lang="en-US" sz="2000" baseline="-25000">
                <a:cs typeface="+mn-cs"/>
              </a:rPr>
              <a:t>2</a:t>
            </a:r>
            <a:r>
              <a:rPr lang="en-US" sz="2000">
                <a:cs typeface="+mn-cs"/>
              </a:rPr>
              <a:t>?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P1: 4 questions (at most)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P2: 1 question (L or not)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P2 has the most information</a:t>
            </a:r>
          </a:p>
        </p:txBody>
      </p:sp>
      <p:pic>
        <p:nvPicPr>
          <p:cNvPr id="19460" name="Picture 5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25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Information content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303840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900" i="0" dirty="0">
                <a:latin typeface="Courier New" charset="0"/>
              </a:rPr>
              <a:t>     </a:t>
            </a:r>
            <a:r>
              <a:rPr lang="en-US" sz="1000" i="0" dirty="0">
                <a:latin typeface="Courier New" charset="0"/>
              </a:rPr>
              <a:t>A    R    N    D    C    Q    E    G    H    I    L    K    M    F    P    S    T    W    Y    V    I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1 0.09 0.06 0.01 0.01 0.01 0.01 0.02 0.09 0.01 0.08 0.11 0.07 0.04 0.07 0.01 0.12 0.04 0.01 0.06 0.09 0.20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2 0.06 0.00 0.00 0.01 0.01 0.00 0.01 0.01 0.00 0.09 0.62 0.01 0.08 0.01 0.00 0.01 0.05 0.00 0.01 0.07 1.59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3 0.08 0.03 0.05 0.10 0.02 0.02 0.01 0.10 0.02 0.03 0.12 0.01 0.04 0.06 0.04 0.07 0.04 0.04 0.05 0.07 0.17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4 0.08 0.05 0.02 0.11 0.01 0.04 0.09 0.15 0.01 0.08 0.04 0.04 0.01 0.02 0.10 0.05 0.04 0.02 0.00 0.04 0.30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5 0.05 0.04 0.04 0.02 0.01 0.04 0.05 0.15 0.04 0.03 0.09 0.04 0.01 0.06 0.08 0.02 0.06 0.03 0.06 0.09 0.21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6 0.04 0.03 0.04 0.01 0.03 0.03 0.03 0.05 0.02 0.13 0.14 0.03 0.03 0.06 0.04 0.06 0.06 0.01 0.03 0.16 0.19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7 0.13 0.01 0.04 0.03 0.02 0.03 0.04 0.04 0.06 0.08 0.14 0.01 0.03 0.06 0.07 0.06 0.04 0.04 0.03 0.09 0.21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8 0.04 0.09 0.03 0.01 0.01 0.05 0.07 0.06 0.03 0.04 0.15 0.05 0.02 0.06 0.04 0.09 0.09 0.01 0.05 0.03 0.18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9 0.08 0.01 0.00 0.00 0.02 0.02 0.02 0.01 0.01 0.09 0.28 0.01 0.01 0.02 0.00 0.03 0.03 0.00 0.01 0.35 0.98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6732240" y="3573016"/>
            <a:ext cx="1440160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8034338" y="1817688"/>
            <a:ext cx="426094" cy="16113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042672"/>
              </p:ext>
            </p:extLst>
          </p:nvPr>
        </p:nvGraphicFramePr>
        <p:xfrm>
          <a:off x="1403648" y="4040090"/>
          <a:ext cx="3165266" cy="183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6100" imgH="1054100" progId="Equation.3">
                  <p:embed/>
                </p:oleObj>
              </mc:Choice>
              <mc:Fallback>
                <p:oleObj name="Equation" r:id="rId3" imgW="18161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4040090"/>
                        <a:ext cx="3165266" cy="183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4008" y="4109010"/>
            <a:ext cx="221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latin typeface="+mn-lt"/>
              </a:rPr>
              <a:t>Shannon, </a:t>
            </a:r>
            <a:r>
              <a:rPr lang="en-US" sz="2000" b="0" i="0" dirty="0" err="1">
                <a:latin typeface="+mn-lt"/>
              </a:rPr>
              <a:t>q</a:t>
            </a:r>
            <a:r>
              <a:rPr lang="en-US" sz="2000" b="0" i="0" baseline="-25000" dirty="0" err="1">
                <a:latin typeface="+mn-lt"/>
              </a:rPr>
              <a:t>a</a:t>
            </a:r>
            <a:r>
              <a:rPr lang="en-US" sz="2000" b="0" i="0" dirty="0">
                <a:latin typeface="+mn-lt"/>
              </a:rPr>
              <a:t>=0.05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9408" y="5189130"/>
            <a:ext cx="226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latin typeface="+mn-lt"/>
              </a:rPr>
              <a:t>Kullback</a:t>
            </a:r>
            <a:r>
              <a:rPr lang="en-US" sz="2000" b="0" i="0" dirty="0">
                <a:latin typeface="+mn-lt"/>
              </a:rPr>
              <a:t> - </a:t>
            </a:r>
            <a:r>
              <a:rPr lang="en-US" sz="2000" b="0" i="0" dirty="0" err="1">
                <a:latin typeface="+mn-lt"/>
              </a:rPr>
              <a:t>Leibler</a:t>
            </a:r>
            <a:endParaRPr lang="en-US" sz="20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1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utpu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18147"/>
            <a:ext cx="6600321" cy="3519165"/>
          </a:xfrm>
          <a:prstGeom prst="rect">
            <a:avLst/>
          </a:prstGeom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Sequence logos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96752"/>
            <a:ext cx="5065712" cy="40655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Height of a column equal to I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Relative height of a letter is </a:t>
            </a:r>
            <a:r>
              <a:rPr lang="en-US" sz="2800" dirty="0"/>
              <a:t>p</a:t>
            </a:r>
            <a:endParaRPr lang="en-US" sz="2400" baseline="-250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Highly useful tool to visualize sequence motifs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72200" y="2406650"/>
            <a:ext cx="225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>
                <a:solidFill>
                  <a:srgbClr val="FF0000"/>
                </a:solidFill>
                <a:latin typeface="Comic Sans MS" charset="0"/>
              </a:rPr>
              <a:t>High information </a:t>
            </a:r>
          </a:p>
          <a:p>
            <a:pPr algn="l"/>
            <a:r>
              <a:rPr lang="en-US" sz="2000" b="0">
                <a:solidFill>
                  <a:srgbClr val="FF0000"/>
                </a:solidFill>
                <a:latin typeface="Comic Sans MS" charset="0"/>
              </a:rPr>
              <a:t>positions</a:t>
            </a:r>
            <a:endParaRPr lang="en-US" sz="20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4427984" y="3124200"/>
            <a:ext cx="2201416" cy="9528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7380312" y="3284984"/>
            <a:ext cx="677416" cy="4781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486400" y="1919288"/>
            <a:ext cx="2927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Comic Sans MS" charset="0"/>
              </a:rPr>
              <a:t>HLA-A0201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1520" y="6165304"/>
            <a:ext cx="4478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latin typeface="Times New Roman" charset="0"/>
              </a:rPr>
              <a:t>http://</a:t>
            </a:r>
            <a:r>
              <a:rPr lang="en-US" sz="2000" b="0" dirty="0" err="1">
                <a:latin typeface="Times New Roman" charset="0"/>
              </a:rPr>
              <a:t>www.cbs.dtu.dk</a:t>
            </a:r>
            <a:r>
              <a:rPr lang="en-US" sz="2000" b="0" dirty="0">
                <a:latin typeface="Times New Roman" charset="0"/>
              </a:rPr>
              <a:t>/</a:t>
            </a:r>
            <a:r>
              <a:rPr lang="en-US" sz="2000" b="0" dirty="0" err="1">
                <a:latin typeface="Times New Roman" charset="0"/>
              </a:rPr>
              <a:t>biotools</a:t>
            </a:r>
            <a:r>
              <a:rPr lang="en-US" sz="2000" b="0" dirty="0">
                <a:latin typeface="Times New Roman" charset="0"/>
              </a:rPr>
              <a:t>/Seq2Logo</a:t>
            </a:r>
          </a:p>
        </p:txBody>
      </p:sp>
    </p:spTree>
    <p:extLst>
      <p:ext uri="{BB962C8B-B14F-4D97-AF65-F5344CB8AC3E}">
        <p14:creationId xmlns:p14="http://schemas.microsoft.com/office/powerpoint/2010/main" val="315648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DCC947-5E20-3C45-A300-59BA84148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2762250"/>
            <a:ext cx="50419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 handout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3D07256-03AD-4849-8FF2-880770A81109}"/>
              </a:ext>
            </a:extLst>
          </p:cNvPr>
          <p:cNvSpPr/>
          <p:nvPr/>
        </p:nvSpPr>
        <p:spPr bwMode="auto">
          <a:xfrm rot="2477342">
            <a:off x="4278293" y="2668951"/>
            <a:ext cx="504056" cy="108012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E74C6-5F16-DA40-B3E3-C362165C6AD1}"/>
              </a:ext>
            </a:extLst>
          </p:cNvPr>
          <p:cNvSpPr txBox="1"/>
          <p:nvPr/>
        </p:nvSpPr>
        <p:spPr>
          <a:xfrm>
            <a:off x="369312" y="1916832"/>
            <a:ext cx="84511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600" b="0" dirty="0" err="1"/>
              <a:t>https</a:t>
            </a:r>
            <a:r>
              <a:rPr lang="da-DK" sz="1600" b="0" dirty="0"/>
              <a:t>://</a:t>
            </a:r>
            <a:r>
              <a:rPr lang="da-DK" sz="1600" b="0" dirty="0" err="1"/>
              <a:t>teaching.healthtech.dtu.dk</a:t>
            </a:r>
            <a:r>
              <a:rPr lang="da-DK" sz="1600" b="0" dirty="0"/>
              <a:t>/</a:t>
            </a:r>
            <a:r>
              <a:rPr lang="da-DK" sz="1600" b="0" dirty="0" err="1"/>
              <a:t>morten_teaching</a:t>
            </a:r>
            <a:r>
              <a:rPr lang="da-DK" sz="1600" b="0" dirty="0"/>
              <a:t>/27625.algo/</a:t>
            </a:r>
            <a:r>
              <a:rPr lang="da-DK" sz="1600" b="0" dirty="0" err="1"/>
              <a:t>presentations</a:t>
            </a:r>
            <a:r>
              <a:rPr lang="da-DK" sz="1600" b="0" dirty="0"/>
              <a:t>/PSSM/</a:t>
            </a:r>
            <a:r>
              <a:rPr lang="da-DK" sz="1600" b="0" dirty="0" err="1"/>
              <a:t>Ex_Logo.pdf</a:t>
            </a:r>
            <a:endParaRPr lang="da-DK" sz="1600" b="0" dirty="0"/>
          </a:p>
        </p:txBody>
      </p:sp>
    </p:spTree>
    <p:extLst>
      <p:ext uri="{BB962C8B-B14F-4D97-AF65-F5344CB8AC3E}">
        <p14:creationId xmlns:p14="http://schemas.microsoft.com/office/powerpoint/2010/main" val="2479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 handout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48B4E-A8EF-A949-ADA0-3493AF3C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4925080" cy="5060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8CFD3F-F126-9A49-85D1-55513E6D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32" y="1772816"/>
            <a:ext cx="6350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 handout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48B4E-A8EF-A949-ADA0-3493AF3C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4925080" cy="5060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9E15B7-8770-BE4B-9168-5731CBA6E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82" y="2708920"/>
            <a:ext cx="62357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C4C308-B3BD-0D47-9CF9-C726DCE9F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052736"/>
            <a:ext cx="990600" cy="556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27A95A-2D0C-0641-A46A-F4C630409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40036"/>
            <a:ext cx="1498600" cy="557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033B91-22E4-C540-90AD-6C0BE4660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592" y="2276872"/>
            <a:ext cx="1016000" cy="181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65CB75-B214-244F-8542-7C3CFCB61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292" y="2416572"/>
            <a:ext cx="19304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B7AF7-19B2-E845-9D07-0D395BF4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76872"/>
            <a:ext cx="8424738" cy="27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8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922E71-A47B-8D43-AD8B-BA912BA0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10945"/>
            <a:ext cx="8572500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B3853-1817-6A43-B632-889D9CA1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24744"/>
            <a:ext cx="85471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Why weight matrices?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vast majority of biological motifs are characterized by a linear motif</a:t>
            </a:r>
          </a:p>
          <a:p>
            <a:pPr lvl="1"/>
            <a:r>
              <a:rPr lang="en-US" sz="2400" dirty="0"/>
              <a:t>Post translational modifications</a:t>
            </a:r>
          </a:p>
          <a:p>
            <a:pPr lvl="1"/>
            <a:r>
              <a:rPr lang="en-US" sz="2400" dirty="0"/>
              <a:t>Signal peptides</a:t>
            </a:r>
          </a:p>
          <a:p>
            <a:pPr lvl="1"/>
            <a:r>
              <a:rPr lang="en-US" sz="2400" dirty="0"/>
              <a:t>T cell epitopes</a:t>
            </a:r>
          </a:p>
          <a:p>
            <a:pPr lvl="1"/>
            <a:r>
              <a:rPr lang="en-US" sz="2400" dirty="0"/>
              <a:t>Transcription binding sites</a:t>
            </a:r>
          </a:p>
          <a:p>
            <a:pPr lvl="1"/>
            <a:r>
              <a:rPr lang="en-US" sz="2400" dirty="0"/>
              <a:t>SH2/SH3 domain binding</a:t>
            </a:r>
          </a:p>
          <a:p>
            <a:pPr lvl="1"/>
            <a:r>
              <a:rPr lang="en-US" sz="2400" dirty="0"/>
              <a:t>MHC binding</a:t>
            </a:r>
          </a:p>
          <a:p>
            <a:pPr lvl="1"/>
            <a:r>
              <a:rPr lang="en-US" sz="2400" dirty="0"/>
              <a:t>….</a:t>
            </a:r>
          </a:p>
          <a:p>
            <a:r>
              <a:rPr lang="en-US" sz="2800" dirty="0"/>
              <a:t>Predict impact of sequence variation (SNP)</a:t>
            </a:r>
          </a:p>
          <a:p>
            <a:r>
              <a:rPr lang="en-US" sz="2800" dirty="0"/>
              <a:t>Used to prediction protein structure and function</a:t>
            </a:r>
          </a:p>
        </p:txBody>
      </p:sp>
    </p:spTree>
    <p:extLst>
      <p:ext uri="{BB962C8B-B14F-4D97-AF65-F5344CB8AC3E}">
        <p14:creationId xmlns:p14="http://schemas.microsoft.com/office/powerpoint/2010/main" val="3477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Characterizing a binding motif from small data sets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4991100" y="24828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4419600" y="2517775"/>
            <a:ext cx="39084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000" b="0">
                <a:latin typeface="Comic Sans MS" charset="0"/>
                <a:cs typeface="+mn-cs"/>
              </a:rPr>
              <a:t>What can we learn?</a:t>
            </a:r>
          </a:p>
          <a:p>
            <a:pPr eaLnBrk="0" hangingPunct="0">
              <a:defRPr/>
            </a:pPr>
            <a:endParaRPr lang="en-US" sz="2000" b="0">
              <a:latin typeface="Comic Sans MS" charset="0"/>
              <a:cs typeface="+mn-cs"/>
            </a:endParaRPr>
          </a:p>
          <a:p>
            <a:pPr eaLnBrk="0" hangingPunct="0">
              <a:buFont typeface="Times" charset="0"/>
              <a:buAutoNum type="arabicPeriod"/>
              <a:defRPr/>
            </a:pPr>
            <a:r>
              <a:rPr lang="en-US" sz="2000" b="0">
                <a:latin typeface="Comic Sans MS" charset="0"/>
                <a:cs typeface="+mn-cs"/>
              </a:rPr>
              <a:t>A at P1 favors </a:t>
            </a:r>
          </a:p>
          <a:p>
            <a:pPr lvl="1" eaLnBrk="0" hangingPunct="0">
              <a:buFont typeface="Times" charset="0"/>
              <a:buNone/>
              <a:defRPr/>
            </a:pPr>
            <a:r>
              <a:rPr lang="en-US" sz="2000" b="0">
                <a:latin typeface="Comic Sans MS" charset="0"/>
                <a:cs typeface="+mn-cs"/>
              </a:rPr>
              <a:t>binding?</a:t>
            </a:r>
          </a:p>
          <a:p>
            <a:pPr eaLnBrk="0" hangingPunct="0">
              <a:buFont typeface="Times" charset="0"/>
              <a:buAutoNum type="arabicPeriod"/>
              <a:defRPr/>
            </a:pPr>
            <a:r>
              <a:rPr lang="en-US" sz="2000" b="0">
                <a:latin typeface="Comic Sans MS" charset="0"/>
                <a:cs typeface="+mn-cs"/>
              </a:rPr>
              <a:t>I is not allowed at P9? </a:t>
            </a:r>
          </a:p>
          <a:p>
            <a:pPr eaLnBrk="0" hangingPunct="0">
              <a:buFont typeface="Times" charset="0"/>
              <a:buAutoNum type="arabicPeriod"/>
              <a:defRPr/>
            </a:pPr>
            <a:r>
              <a:rPr lang="en-US" sz="2000" b="0">
                <a:latin typeface="Comic Sans MS" charset="0"/>
                <a:cs typeface="+mn-cs"/>
              </a:rPr>
              <a:t>Which positions are important for binding?</a:t>
            </a:r>
          </a:p>
          <a:p>
            <a:pPr lvl="1" eaLnBrk="0" hangingPunct="0">
              <a:buFont typeface="Times" charset="0"/>
              <a:buNone/>
              <a:defRPr/>
            </a:pP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1600200" y="2667000"/>
            <a:ext cx="1447800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sz="1200">
              <a:latin typeface="Courier New" charset="0"/>
              <a:cs typeface="+mn-cs"/>
            </a:endParaRP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358775" y="2154238"/>
            <a:ext cx="350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Comic Sans MS" charset="0"/>
                <a:cs typeface="+mn-cs"/>
              </a:rPr>
              <a:t>10 MHC restricted peptides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Simple motifs </a:t>
            </a:r>
            <a:br>
              <a:rPr lang="en-US">
                <a:cs typeface="+mj-cs"/>
              </a:rPr>
            </a:br>
            <a:r>
              <a:rPr lang="en-US" sz="2000">
                <a:cs typeface="+mj-cs"/>
              </a:rPr>
              <a:t>Yes/No rules</a:t>
            </a:r>
            <a:endParaRPr lang="en-US">
              <a:cs typeface="+mj-cs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2209800"/>
            <a:ext cx="1447800" cy="31670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sz="1400">
              <a:cs typeface="+mn-cs"/>
            </a:endParaRP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4784725" y="22447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350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Comic Sans MS" charset="0"/>
                <a:cs typeface="+mn-cs"/>
              </a:rPr>
              <a:t>10 MHC restricted peptides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810000" y="2514600"/>
            <a:ext cx="4876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  <a:defRPr/>
            </a:pPr>
            <a:r>
              <a:rPr lang="en-US" sz="2000" b="0" dirty="0">
                <a:latin typeface="Comic Sans MS" charset="0"/>
                <a:cs typeface="+mn-cs"/>
              </a:rPr>
              <a:t> Only 11 of 212 peptides identified!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sz="2000" b="0" dirty="0">
                <a:latin typeface="Comic Sans MS" charset="0"/>
                <a:cs typeface="+mn-cs"/>
              </a:rPr>
              <a:t> Need more flexible rules</a:t>
            </a:r>
          </a:p>
          <a:p>
            <a:pPr lvl="1" algn="l" eaLnBrk="0" hangingPunct="0">
              <a:buFontTx/>
              <a:buChar char="•"/>
              <a:defRPr/>
            </a:pPr>
            <a:r>
              <a:rPr lang="en-US" sz="2000" b="0" dirty="0">
                <a:latin typeface="Comic Sans MS" charset="0"/>
                <a:cs typeface="+mn-cs"/>
              </a:rPr>
              <a:t>If not fit P1 but fit P2 then ok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sz="2000" b="0" dirty="0">
                <a:latin typeface="Comic Sans MS" charset="0"/>
                <a:cs typeface="+mn-cs"/>
              </a:rPr>
              <a:t> Not all positions are equally important</a:t>
            </a:r>
          </a:p>
          <a:p>
            <a:pPr lvl="1" algn="l" eaLnBrk="0" hangingPunct="0">
              <a:buFontTx/>
              <a:buChar char="•"/>
              <a:defRPr/>
            </a:pPr>
            <a:r>
              <a:rPr lang="en-US" sz="2000" b="0" dirty="0">
                <a:latin typeface="Comic Sans MS" charset="0"/>
                <a:cs typeface="+mn-cs"/>
              </a:rPr>
              <a:t>We know that P2 and P9 determine binding more than other positions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sz="2000" b="0" dirty="0">
                <a:latin typeface="Comic Sans MS" charset="0"/>
                <a:cs typeface="+mn-cs"/>
              </a:rPr>
              <a:t>Cannot discriminate between good and very good binders</a:t>
            </a:r>
            <a:endParaRPr lang="en-US" sz="2000" b="0" dirty="0">
              <a:latin typeface="Courier New" charset="0"/>
              <a:cs typeface="+mn-cs"/>
            </a:endParaRPr>
          </a:p>
        </p:txBody>
      </p:sp>
      <p:pic>
        <p:nvPicPr>
          <p:cNvPr id="27654" name="Picture 8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495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Extended motifs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9799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Fitness of aa at each position given by P(aa)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Example P1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/>
              <a:t>P</a:t>
            </a:r>
            <a:r>
              <a:rPr lang="en-US" sz="1800" baseline="-25000"/>
              <a:t>A</a:t>
            </a:r>
            <a:r>
              <a:rPr lang="en-US" sz="1800"/>
              <a:t> = 6/10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/>
              <a:t>P</a:t>
            </a:r>
            <a:r>
              <a:rPr lang="en-US" sz="1800" baseline="-25000"/>
              <a:t>G</a:t>
            </a:r>
            <a:r>
              <a:rPr lang="en-US" sz="1800"/>
              <a:t> = 2/10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/>
              <a:t>P</a:t>
            </a:r>
            <a:r>
              <a:rPr lang="en-US" sz="1800" baseline="-25000"/>
              <a:t>T</a:t>
            </a:r>
            <a:r>
              <a:rPr lang="en-US" sz="1800"/>
              <a:t> = P</a:t>
            </a:r>
            <a:r>
              <a:rPr lang="en-US" sz="1800" baseline="-25000"/>
              <a:t>K</a:t>
            </a:r>
            <a:r>
              <a:rPr lang="en-US" sz="1800"/>
              <a:t> = 1/10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/>
              <a:t>P</a:t>
            </a:r>
            <a:r>
              <a:rPr lang="en-US" sz="1800" baseline="-25000"/>
              <a:t>C</a:t>
            </a:r>
            <a:r>
              <a:rPr lang="en-US" sz="1800"/>
              <a:t> = P</a:t>
            </a:r>
            <a:r>
              <a:rPr lang="en-US" sz="1800" baseline="-25000"/>
              <a:t>D</a:t>
            </a:r>
            <a:r>
              <a:rPr lang="en-US" sz="1800"/>
              <a:t> = …P</a:t>
            </a:r>
            <a:r>
              <a:rPr lang="en-US" sz="1800" baseline="-25000"/>
              <a:t>V</a:t>
            </a:r>
            <a:r>
              <a:rPr lang="en-US" sz="1800"/>
              <a:t> = 0</a:t>
            </a:r>
            <a:endParaRPr lang="en-US" sz="200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Problems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Few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Data redundancy/duplication</a:t>
            </a:r>
            <a:endParaRPr lang="en-US" sz="1800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524000"/>
            <a:ext cx="2020888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sz="1800" b="1"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>
              <a:cs typeface="+mn-cs"/>
            </a:endParaRP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6000750" y="1600200"/>
            <a:ext cx="171450" cy="2895600"/>
          </a:xfrm>
          <a:prstGeom prst="rect">
            <a:avLst/>
          </a:prstGeom>
          <a:solidFill>
            <a:srgbClr val="FF6600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5334000" y="4876800"/>
            <a:ext cx="2622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RLLDDTPEV 84 nM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GLLGNVSTV 23 nM</a:t>
            </a:r>
          </a:p>
          <a:p>
            <a:pPr algn="l" eaLnBrk="0" hangingPunct="0">
              <a:defRPr/>
            </a:pPr>
            <a:r>
              <a:rPr lang="en-US" sz="2000">
                <a:solidFill>
                  <a:srgbClr val="CC0000"/>
                </a:solidFill>
                <a:latin typeface="Courier New" charset="0"/>
                <a:cs typeface="+mn-cs"/>
              </a:rPr>
              <a:t>A</a:t>
            </a:r>
            <a:r>
              <a:rPr lang="en-US" sz="2000">
                <a:latin typeface="Courier New" charset="0"/>
                <a:cs typeface="+mn-cs"/>
              </a:rPr>
              <a:t>LAKAAAAL 309 nM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304800"/>
            <a:ext cx="61102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information</a:t>
            </a:r>
            <a:br>
              <a:rPr lang="en-US">
                <a:cs typeface="+mj-cs"/>
              </a:rPr>
            </a:br>
            <a:r>
              <a:rPr lang="en-US" sz="2000">
                <a:cs typeface="+mj-cs"/>
              </a:rPr>
              <a:t>Raw sequence counting</a:t>
            </a:r>
            <a:endParaRPr lang="en-US">
              <a:cs typeface="+mj-cs"/>
            </a:endParaRPr>
          </a:p>
        </p:txBody>
      </p:sp>
      <p:pic>
        <p:nvPicPr>
          <p:cNvPr id="3143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01875"/>
            <a:ext cx="7620000" cy="3946525"/>
          </a:xfrm>
        </p:spPr>
      </p:pic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7086600" y="1143000"/>
            <a:ext cx="990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304800"/>
            <a:ext cx="667067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weighting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67325" y="1676400"/>
            <a:ext cx="1438275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b="1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sz="14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>
              <a:cs typeface="+mn-cs"/>
            </a:endParaRP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685800" y="2219325"/>
            <a:ext cx="377031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b="0">
                <a:latin typeface="Comic Sans MS" charset="0"/>
                <a:cs typeface="+mn-cs"/>
              </a:rPr>
              <a:t>Poor or biased sampling of sequence space</a:t>
            </a:r>
            <a:endParaRPr lang="en-US" sz="2000" b="0">
              <a:latin typeface="Comic Sans MS" charset="0"/>
              <a:cs typeface="+mn-cs"/>
            </a:endParaRPr>
          </a:p>
          <a:p>
            <a:pPr algn="l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b="0">
                <a:latin typeface="Comic Sans MS" charset="0"/>
                <a:cs typeface="+mn-cs"/>
              </a:rPr>
              <a:t>Example P1</a:t>
            </a:r>
            <a:endParaRPr lang="en-US" sz="2800" b="0">
              <a:latin typeface="Comic Sans MS" charset="0"/>
              <a:cs typeface="+mn-cs"/>
            </a:endParaRP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000" b="0">
                <a:latin typeface="Comic Sans MS" charset="0"/>
                <a:cs typeface="+mn-cs"/>
              </a:rPr>
              <a:t>P</a:t>
            </a:r>
            <a:r>
              <a:rPr lang="en-US" sz="2000" b="0" baseline="-25000">
                <a:latin typeface="Comic Sans MS" charset="0"/>
                <a:cs typeface="+mn-cs"/>
              </a:rPr>
              <a:t>A</a:t>
            </a:r>
            <a:r>
              <a:rPr lang="en-US" sz="2000" b="0">
                <a:latin typeface="Comic Sans MS" charset="0"/>
                <a:cs typeface="+mn-cs"/>
              </a:rPr>
              <a:t> = 2/6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000" b="0">
                <a:latin typeface="Comic Sans MS" charset="0"/>
                <a:cs typeface="+mn-cs"/>
              </a:rPr>
              <a:t>P</a:t>
            </a:r>
            <a:r>
              <a:rPr lang="en-US" sz="2000" b="0" baseline="-25000">
                <a:latin typeface="Comic Sans MS" charset="0"/>
                <a:cs typeface="+mn-cs"/>
              </a:rPr>
              <a:t>G</a:t>
            </a:r>
            <a:r>
              <a:rPr lang="en-US" sz="2000" b="0">
                <a:latin typeface="Comic Sans MS" charset="0"/>
                <a:cs typeface="+mn-cs"/>
              </a:rPr>
              <a:t> = 2/6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000" b="0">
                <a:latin typeface="Comic Sans MS" charset="0"/>
                <a:cs typeface="+mn-cs"/>
              </a:rPr>
              <a:t>P</a:t>
            </a:r>
            <a:r>
              <a:rPr lang="en-US" sz="2000" b="0" baseline="-25000">
                <a:latin typeface="Comic Sans MS" charset="0"/>
                <a:cs typeface="+mn-cs"/>
              </a:rPr>
              <a:t>T</a:t>
            </a:r>
            <a:r>
              <a:rPr lang="en-US" sz="2000" b="0">
                <a:latin typeface="Comic Sans MS" charset="0"/>
                <a:cs typeface="+mn-cs"/>
              </a:rPr>
              <a:t> = P</a:t>
            </a:r>
            <a:r>
              <a:rPr lang="en-US" sz="2000" b="0" baseline="-25000">
                <a:latin typeface="Comic Sans MS" charset="0"/>
                <a:cs typeface="+mn-cs"/>
              </a:rPr>
              <a:t>K</a:t>
            </a:r>
            <a:r>
              <a:rPr lang="en-US" sz="2000" b="0">
                <a:latin typeface="Comic Sans MS" charset="0"/>
                <a:cs typeface="+mn-cs"/>
              </a:rPr>
              <a:t> = 1/6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2000" b="0">
                <a:latin typeface="Comic Sans MS" charset="0"/>
                <a:cs typeface="+mn-cs"/>
              </a:rPr>
              <a:t>P</a:t>
            </a:r>
            <a:r>
              <a:rPr lang="en-US" sz="2000" b="0" baseline="-25000">
                <a:latin typeface="Comic Sans MS" charset="0"/>
                <a:cs typeface="+mn-cs"/>
              </a:rPr>
              <a:t>C</a:t>
            </a:r>
            <a:r>
              <a:rPr lang="en-US" sz="2000" b="0">
                <a:latin typeface="Comic Sans MS" charset="0"/>
                <a:cs typeface="+mn-cs"/>
              </a:rPr>
              <a:t> = P</a:t>
            </a:r>
            <a:r>
              <a:rPr lang="en-US" sz="2000" b="0" baseline="-25000">
                <a:latin typeface="Comic Sans MS" charset="0"/>
                <a:cs typeface="+mn-cs"/>
              </a:rPr>
              <a:t>D</a:t>
            </a:r>
            <a:r>
              <a:rPr lang="en-US" sz="2000" b="0">
                <a:latin typeface="Comic Sans MS" charset="0"/>
                <a:cs typeface="+mn-cs"/>
              </a:rPr>
              <a:t> = …P</a:t>
            </a:r>
            <a:r>
              <a:rPr lang="en-US" sz="2000" b="0" baseline="-25000">
                <a:latin typeface="Comic Sans MS" charset="0"/>
                <a:cs typeface="+mn-cs"/>
              </a:rPr>
              <a:t>V</a:t>
            </a:r>
            <a:r>
              <a:rPr lang="en-US" sz="2000" b="0">
                <a:latin typeface="Comic Sans MS" charset="0"/>
                <a:cs typeface="+mn-cs"/>
              </a:rPr>
              <a:t> = 0</a:t>
            </a:r>
            <a:endParaRPr lang="en-US" b="0">
              <a:latin typeface="Comic Sans MS" charset="0"/>
              <a:cs typeface="+mn-cs"/>
            </a:endParaRPr>
          </a:p>
          <a:p>
            <a:pPr algn="l">
              <a:spcBef>
                <a:spcPct val="20000"/>
              </a:spcBef>
              <a:buFont typeface="Times" charset="0"/>
              <a:buChar char="•"/>
              <a:defRPr/>
            </a:pPr>
            <a:endParaRPr lang="en-US" sz="2000" b="0">
              <a:latin typeface="Comic Sans MS" charset="0"/>
              <a:cs typeface="+mn-cs"/>
            </a:endParaRP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629400" y="1676400"/>
            <a:ext cx="45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8000" b="0">
                <a:latin typeface="Courier New" charset="0"/>
                <a:cs typeface="+mn-cs"/>
              </a:rPr>
              <a:t>}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7086600" y="1828800"/>
            <a:ext cx="1438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800" b="0">
                <a:latin typeface="Comic Sans MS" charset="0"/>
                <a:cs typeface="+mn-cs"/>
              </a:rPr>
              <a:t>Similar sequences</a:t>
            </a:r>
          </a:p>
          <a:p>
            <a:pPr algn="l" eaLnBrk="0" hangingPunct="0">
              <a:defRPr/>
            </a:pPr>
            <a:r>
              <a:rPr lang="en-US" sz="1800" b="0">
                <a:latin typeface="Comic Sans MS" charset="0"/>
                <a:cs typeface="+mn-cs"/>
              </a:rPr>
              <a:t>Weight 1/5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257800" y="1676400"/>
            <a:ext cx="1295400" cy="1219200"/>
          </a:xfrm>
          <a:prstGeom prst="rect">
            <a:avLst/>
          </a:prstGeom>
          <a:solidFill>
            <a:srgbClr val="C0C0C0">
              <a:alpha val="1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4921250" y="4572000"/>
            <a:ext cx="2622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RLLDDTPEV 84 nM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GLLGNVSTV 23 nM</a:t>
            </a:r>
          </a:p>
          <a:p>
            <a:pPr algn="l" eaLnBrk="0" hangingPunct="0">
              <a:defRPr/>
            </a:pPr>
            <a:r>
              <a:rPr lang="en-US" sz="2000">
                <a:latin typeface="Courier New" charset="0"/>
                <a:cs typeface="+mn-cs"/>
              </a:rPr>
              <a:t>ALAKAAAAL 309 nM</a:t>
            </a:r>
            <a:endParaRPr lang="en-US" b="0">
              <a:latin typeface="Times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weighting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How to define clusters?</a:t>
            </a:r>
          </a:p>
          <a:p>
            <a:pPr lvl="1" eaLnBrk="1" hangingPunct="1">
              <a:defRPr/>
            </a:pPr>
            <a:r>
              <a:rPr lang="en-US" dirty="0" err="1"/>
              <a:t>Hobohm</a:t>
            </a:r>
            <a:r>
              <a:rPr lang="en-US" dirty="0"/>
              <a:t> algorithm</a:t>
            </a:r>
          </a:p>
          <a:p>
            <a:pPr lvl="2" eaLnBrk="1" hangingPunct="1">
              <a:defRPr/>
            </a:pPr>
            <a:r>
              <a:rPr lang="en-US" dirty="0"/>
              <a:t>We will work on </a:t>
            </a:r>
            <a:r>
              <a:rPr lang="en-US" dirty="0" err="1"/>
              <a:t>Hobohm</a:t>
            </a:r>
            <a:r>
              <a:rPr lang="en-US" dirty="0"/>
              <a:t> later in the course</a:t>
            </a:r>
          </a:p>
          <a:p>
            <a:pPr lvl="2" eaLnBrk="1" hangingPunct="1">
              <a:defRPr/>
            </a:pPr>
            <a:r>
              <a:rPr lang="en-US" dirty="0"/>
              <a:t>Slow when data sets are large</a:t>
            </a:r>
          </a:p>
          <a:p>
            <a:pPr lvl="1" eaLnBrk="1" hangingPunct="1">
              <a:defRPr/>
            </a:pPr>
            <a:r>
              <a:rPr lang="en-US" dirty="0"/>
              <a:t>Heuristics</a:t>
            </a:r>
          </a:p>
          <a:p>
            <a:pPr lvl="2" eaLnBrk="1" hangingPunct="1">
              <a:defRPr/>
            </a:pPr>
            <a:r>
              <a:rPr lang="en-US" dirty="0"/>
              <a:t>Less accurate</a:t>
            </a:r>
          </a:p>
          <a:p>
            <a:pPr lvl="2" eaLnBrk="1" hangingPunct="1">
              <a:defRPr/>
            </a:pPr>
            <a:r>
              <a:rPr lang="en-US" dirty="0"/>
              <a:t>Fast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620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weighting - Clustering, Hobohm 1</a:t>
            </a: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3733800" y="2209800"/>
            <a:ext cx="2379663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u="sng">
                <a:latin typeface="Courier New" charset="0"/>
                <a:cs typeface="+mn-cs"/>
              </a:rPr>
              <a:t>Peptide   Weight</a:t>
            </a:r>
            <a:endParaRPr lang="en-US" sz="1800">
              <a:latin typeface="Courier New" charset="0"/>
              <a:cs typeface="+mn-cs"/>
            </a:endParaRP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ALAKAAAAM 0.20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ALAKAAAAN 0.20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ALAKAAAAR 0.20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ALAKAAAAT 0.20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ALAKAAAAV 0.20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GMNERPILT 1.00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GILGFVFTM 1.00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TLNAWVKVV 1.00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KLNEPVLLL 1.00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AVVPFIVSV 1.00</a:t>
            </a: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5652120" y="2204864"/>
            <a:ext cx="457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0000" b="0" dirty="0">
                <a:latin typeface="Courier New" charset="0"/>
                <a:cs typeface="+mn-cs"/>
              </a:rPr>
              <a:t>}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6400800" y="2727325"/>
            <a:ext cx="1438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800" b="0" dirty="0">
                <a:latin typeface="Comic Sans MS" charset="0"/>
                <a:cs typeface="+mn-cs"/>
              </a:rPr>
              <a:t>Similar sequences;</a:t>
            </a:r>
          </a:p>
          <a:p>
            <a:pPr algn="l" eaLnBrk="0" hangingPunct="0">
              <a:defRPr/>
            </a:pPr>
            <a:r>
              <a:rPr lang="en-US" sz="1800" b="0" dirty="0">
                <a:latin typeface="Comic Sans MS" charset="0"/>
                <a:cs typeface="+mn-cs"/>
              </a:rPr>
              <a:t>Weight 1/5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Sequence weighting</a:t>
            </a:r>
            <a:endParaRPr lang="en-US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Heuristics - weight on peptide k at position 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where r is the number of different amino acids in the column p, and s is the number occurrence of amino acid a in that column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Weight of sequence k is the sum of the weights over all positions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1066800" y="2074863"/>
          <a:ext cx="1676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5000" imgH="368300" progId="Equation.3">
                  <p:embed/>
                </p:oleObj>
              </mc:Choice>
              <mc:Fallback>
                <p:oleObj name="Equation" r:id="rId3" imgW="6350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74863"/>
                        <a:ext cx="1676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5"/>
          <p:cNvGraphicFramePr>
            <a:graphicFrameLocks noChangeAspect="1"/>
          </p:cNvGraphicFramePr>
          <p:nvPr/>
        </p:nvGraphicFramePr>
        <p:xfrm>
          <a:off x="1219200" y="5295900"/>
          <a:ext cx="375761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400" imgH="419100" progId="Equation.3">
                  <p:embed/>
                </p:oleObj>
              </mc:Choice>
              <mc:Fallback>
                <p:oleObj name="Equation" r:id="rId5" imgW="14224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95900"/>
                        <a:ext cx="3757613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Sequence weighting</a:t>
            </a:r>
            <a:endParaRPr lang="en-US">
              <a:cs typeface="+mj-cs"/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r is the number of different amino acids in the column p, and s is the number occurrence of amino acid a in that column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1066800" y="1219200"/>
          <a:ext cx="1676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5000" imgH="368300" progId="Equation.3">
                  <p:embed/>
                </p:oleObj>
              </mc:Choice>
              <mc:Fallback>
                <p:oleObj name="Equation" r:id="rId3" imgW="6350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1676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3573" name="Object 5"/>
          <p:cNvGraphicFramePr>
            <a:graphicFrameLocks noChangeAspect="1"/>
          </p:cNvGraphicFramePr>
          <p:nvPr/>
        </p:nvGraphicFramePr>
        <p:xfrm>
          <a:off x="1044575" y="4208463"/>
          <a:ext cx="37560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400" imgH="368300" progId="Equation.3">
                  <p:embed/>
                </p:oleObj>
              </mc:Choice>
              <mc:Fallback>
                <p:oleObj name="Equation" r:id="rId5" imgW="14224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208463"/>
                        <a:ext cx="375602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685800" y="35194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0" dirty="0">
                <a:latin typeface="Comic Sans MS" charset="0"/>
                <a:cs typeface="+mn-cs"/>
              </a:rPr>
              <a:t>In random sequences r=20, and s=0.05*N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560" y="5286152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0" dirty="0">
                <a:latin typeface="Comic Sans MS" charset="0"/>
                <a:cs typeface="+mn-cs"/>
              </a:rPr>
              <a:t>where N is the number of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Example</a:t>
            </a:r>
            <a:endParaRPr lang="en-US">
              <a:cs typeface="+mj-cs"/>
            </a:endParaRP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5697538" y="1371600"/>
            <a:ext cx="2379662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u="sng">
                <a:latin typeface="Courier New" charset="0"/>
                <a:cs typeface="+mn-cs"/>
              </a:rPr>
              <a:t>Peptide   Weight</a:t>
            </a:r>
            <a:endParaRPr lang="en-US" sz="1800">
              <a:latin typeface="Courier New" charset="0"/>
              <a:cs typeface="+mn-cs"/>
            </a:endParaRP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ALAKAAAAM 0.41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ALAKAAAAN 0.50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ALAKAAAAR 0.50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ALAKAAAAT 0.41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ALAKAAAAV 0.39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GMNERPILT 1.36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GILGFVFTM 1.46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TLNAWVKVV 1.27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KLNEPVLLL 1.19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AVVPFIVSV 1.51</a:t>
            </a:r>
            <a:endParaRPr lang="en-US" sz="1800">
              <a:cs typeface="+mn-cs"/>
            </a:endParaRPr>
          </a:p>
        </p:txBody>
      </p:sp>
      <p:graphicFrame>
        <p:nvGraphicFramePr>
          <p:cNvPr id="44035" name="Object 6"/>
          <p:cNvGraphicFramePr>
            <a:graphicFrameLocks noChangeAspect="1"/>
          </p:cNvGraphicFramePr>
          <p:nvPr/>
        </p:nvGraphicFramePr>
        <p:xfrm>
          <a:off x="1066800" y="1219200"/>
          <a:ext cx="1676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5000" imgH="368300" progId="Equation.3">
                  <p:embed/>
                </p:oleObj>
              </mc:Choice>
              <mc:Fallback>
                <p:oleObj name="Equation" r:id="rId3" imgW="635000" imgH="368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1676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60" name="Text Box 8"/>
          <p:cNvSpPr txBox="1">
            <a:spLocks noChangeArrowheads="1"/>
          </p:cNvSpPr>
          <p:nvPr/>
        </p:nvSpPr>
        <p:spPr bwMode="auto">
          <a:xfrm>
            <a:off x="304800" y="2362200"/>
            <a:ext cx="495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r is the number of different amino acids in the column p, and s is the number occurrence of amino acids a in that column</a:t>
            </a: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7086600" y="1295400"/>
            <a:ext cx="1219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8534400" y="6188075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030"/>
          <p:cNvSpPr txBox="1">
            <a:spLocks noChangeArrowheads="1"/>
          </p:cNvSpPr>
          <p:nvPr/>
        </p:nvSpPr>
        <p:spPr bwMode="auto">
          <a:xfrm>
            <a:off x="381000" y="304800"/>
            <a:ext cx="685529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b="0" i="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Identifying binding motifs (</a:t>
            </a:r>
            <a:r>
              <a:rPr lang="en-US" sz="3200" b="0" dirty="0">
                <a:solidFill>
                  <a:srgbClr val="000000"/>
                </a:solidFill>
              </a:rPr>
              <a:t>SH3 )</a:t>
            </a:r>
            <a:endParaRPr lang="en-US" sz="3200" b="0" i="0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38200" y="1371600"/>
          <a:ext cx="2895600" cy="4539618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Peptide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Signal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LMLSLFEQSLSCQAQ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QGTDATKSIIFEAER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RLEEAQAYLAAGQHD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EISELRTKVQEQQKQ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FAGAKKIFGSLAFLP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VRASSRVSGSFPEDS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CKAFFKRSIQGHNDY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CEGCKAFFKRSIQGH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RLSEADIRGFVAAVV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604" name="Right Arrow 7"/>
          <p:cNvSpPr>
            <a:spLocks noChangeArrowheads="1"/>
          </p:cNvSpPr>
          <p:nvPr/>
        </p:nvSpPr>
        <p:spPr bwMode="auto">
          <a:xfrm>
            <a:off x="4114800" y="3124200"/>
            <a:ext cx="990600" cy="7620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gibbs_logos_1of2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25" y="2420884"/>
            <a:ext cx="2300589" cy="25922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843808" y="1340768"/>
            <a:ext cx="1008112" cy="4752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07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Example (weight on each sequence)</a:t>
            </a:r>
            <a:endParaRPr lang="en-US">
              <a:cs typeface="+mj-cs"/>
            </a:endParaRP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5697538" y="1371600"/>
            <a:ext cx="2379662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u="sng">
                <a:latin typeface="Courier New" charset="0"/>
                <a:cs typeface="+mn-cs"/>
              </a:rPr>
              <a:t>Peptide   Weight</a:t>
            </a:r>
            <a:endParaRPr lang="en-US" sz="1800">
              <a:latin typeface="Courier New" charset="0"/>
              <a:cs typeface="+mn-cs"/>
            </a:endParaRPr>
          </a:p>
          <a:p>
            <a:pPr algn="l">
              <a:defRPr/>
            </a:pPr>
            <a:r>
              <a:rPr lang="en-US" sz="1800">
                <a:solidFill>
                  <a:srgbClr val="CC0000"/>
                </a:solidFill>
                <a:latin typeface="Courier New" charset="0"/>
                <a:cs typeface="+mn-cs"/>
              </a:rPr>
              <a:t>ALAKAAAAM</a:t>
            </a:r>
            <a:r>
              <a:rPr lang="en-US" sz="1800">
                <a:latin typeface="Courier New" charset="0"/>
                <a:cs typeface="+mn-cs"/>
              </a:rPr>
              <a:t> 0.41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ALAKAAAAN 0.50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ALAKAAAAR 0.50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ALAKAAAAT 0.41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ALAKAAAAV 0.39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GMNERPILT 1.36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GILGFVFTM 1.46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TLNAWVKVV 1.27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KLNEPVLLL 1.19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AVVPFIVSV 1.51</a:t>
            </a:r>
            <a:endParaRPr lang="en-US" sz="1800">
              <a:cs typeface="+mn-cs"/>
            </a:endParaRPr>
          </a:p>
        </p:txBody>
      </p:sp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1066800" y="1219200"/>
          <a:ext cx="1676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5000" imgH="368300" progId="Equation.3">
                  <p:embed/>
                </p:oleObj>
              </mc:Choice>
              <mc:Fallback>
                <p:oleObj name="Equation" r:id="rId3" imgW="6350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1676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495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r is the number of different amino acids in the column p, and s is the number occurrence of amino acids a in that column</a:t>
            </a:r>
            <a:endParaRPr lang="en-US" sz="1800" b="0">
              <a:latin typeface="Arial" charset="0"/>
              <a:cs typeface="+mn-cs"/>
            </a:endParaRP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1004888" y="3505200"/>
            <a:ext cx="242411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11</a:t>
            </a:r>
            <a:r>
              <a:rPr lang="en-US" sz="1800" b="0">
                <a:latin typeface="Comic Sans MS" charset="0"/>
                <a:cs typeface="+mn-cs"/>
              </a:rPr>
              <a:t>= 1/(4*6) = 0.042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12</a:t>
            </a:r>
            <a:r>
              <a:rPr lang="en-US" sz="1800" b="0">
                <a:latin typeface="Comic Sans MS" charset="0"/>
                <a:cs typeface="+mn-cs"/>
              </a:rPr>
              <a:t>= 1/(4*7) = 0.036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13</a:t>
            </a:r>
            <a:r>
              <a:rPr lang="en-US" sz="1800" b="0">
                <a:latin typeface="Comic Sans MS" charset="0"/>
                <a:cs typeface="+mn-cs"/>
              </a:rPr>
              <a:t>= 1/(4*5) = 0.050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14</a:t>
            </a:r>
            <a:r>
              <a:rPr lang="en-US" sz="1800" b="0">
                <a:latin typeface="Comic Sans MS" charset="0"/>
                <a:cs typeface="+mn-cs"/>
              </a:rPr>
              <a:t>= 1/(5*5) = 0.040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15</a:t>
            </a:r>
            <a:r>
              <a:rPr lang="en-US" sz="1800" b="0">
                <a:latin typeface="Comic Sans MS" charset="0"/>
                <a:cs typeface="+mn-cs"/>
              </a:rPr>
              <a:t>= 1/(5*5) = 0.040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16</a:t>
            </a:r>
            <a:r>
              <a:rPr lang="en-US" sz="1800" b="0">
                <a:latin typeface="Comic Sans MS" charset="0"/>
                <a:cs typeface="+mn-cs"/>
              </a:rPr>
              <a:t>= 1/(4*5) = 0.050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17</a:t>
            </a:r>
            <a:r>
              <a:rPr lang="en-US" sz="1800" b="0">
                <a:latin typeface="Comic Sans MS" charset="0"/>
                <a:cs typeface="+mn-cs"/>
              </a:rPr>
              <a:t>= 1/(6*5) = 0.033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18</a:t>
            </a:r>
            <a:r>
              <a:rPr lang="en-US" sz="1800" b="0">
                <a:latin typeface="Comic Sans MS" charset="0"/>
                <a:cs typeface="+mn-cs"/>
              </a:rPr>
              <a:t>= 1/(5*5) = 0.040</a:t>
            </a:r>
          </a:p>
          <a:p>
            <a:pPr algn="l">
              <a:defRPr/>
            </a:pPr>
            <a:r>
              <a:rPr lang="en-US" sz="1800" b="0" u="sng">
                <a:latin typeface="Comic Sans MS" charset="0"/>
                <a:cs typeface="+mn-cs"/>
              </a:rPr>
              <a:t>W</a:t>
            </a:r>
            <a:r>
              <a:rPr lang="en-US" sz="1800" b="0" u="sng" baseline="-25000">
                <a:latin typeface="Comic Sans MS" charset="0"/>
                <a:cs typeface="+mn-cs"/>
              </a:rPr>
              <a:t>19</a:t>
            </a:r>
            <a:r>
              <a:rPr lang="en-US" sz="1800" b="0" u="sng">
                <a:latin typeface="Comic Sans MS" charset="0"/>
                <a:cs typeface="+mn-cs"/>
              </a:rPr>
              <a:t>= 1/(6*2) = 0.083</a:t>
            </a:r>
          </a:p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Sum   =            0.414</a:t>
            </a: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7086600" y="1295400"/>
            <a:ext cx="1219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8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/>
      <p:bldP spid="4874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omic Sans MS" charset="0"/>
                <a:ea typeface="ＭＳ Ｐゴシック" charset="0"/>
              </a:rPr>
              <a:t>Example (weight on each column)</a:t>
            </a: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5697538" y="1371600"/>
            <a:ext cx="23796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u="sng">
                <a:latin typeface="Courier New" charset="0"/>
              </a:rPr>
              <a:t>Peptide   Weight</a:t>
            </a:r>
            <a:endParaRPr lang="en-US" sz="1800">
              <a:latin typeface="Courier New" charset="0"/>
            </a:endParaRPr>
          </a:p>
          <a:p>
            <a:pPr algn="l" eaLnBrk="1" hangingPunct="1"/>
            <a:r>
              <a:rPr lang="en-US" sz="1800">
                <a:latin typeface="Courier New" charset="0"/>
              </a:rPr>
              <a:t>ALAKAAAAM 0.41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ALAKAAAAN 0.50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ALAKAAAAR 0.50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ALAKAAAAT 0.41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ALAKAAAAV 0.39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GMNERPILT 1.36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GILGFVFTM 1.46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TLNAWVKVV 1.27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KLNEPVLLL 1.19</a:t>
            </a:r>
          </a:p>
          <a:p>
            <a:pPr algn="l" eaLnBrk="1" hangingPunct="1"/>
            <a:r>
              <a:rPr lang="en-US" sz="1800" u="sng">
                <a:latin typeface="Courier New" charset="0"/>
              </a:rPr>
              <a:t>AVVPFIVSV 1.51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Sum =     9.00</a:t>
            </a:r>
            <a:endParaRPr lang="en-US" sz="1800"/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1066800" y="1219200"/>
          <a:ext cx="1676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5000" imgH="368300" progId="Equation.3">
                  <p:embed/>
                </p:oleObj>
              </mc:Choice>
              <mc:Fallback>
                <p:oleObj name="Equation" r:id="rId3" imgW="6350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1676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04800" y="2360613"/>
            <a:ext cx="4953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 dirty="0">
                <a:latin typeface="Comic Sans MS" charset="0"/>
              </a:rPr>
              <a:t>r is the number of different amino acids in the column p, and s is the number occurrence of amino acids a in that column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990600" y="3429000"/>
            <a:ext cx="2492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11</a:t>
            </a:r>
            <a:r>
              <a:rPr lang="en-US" sz="1800" b="0" dirty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21</a:t>
            </a:r>
            <a:r>
              <a:rPr lang="en-US" sz="1800" b="0" dirty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31</a:t>
            </a:r>
            <a:r>
              <a:rPr lang="en-US" sz="1800" b="0" dirty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41</a:t>
            </a:r>
            <a:r>
              <a:rPr lang="en-US" sz="1800" b="0" dirty="0">
                <a:latin typeface="Comic Sans MS" charset="0"/>
              </a:rPr>
              <a:t>= 1/(4*6) = 0.042 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51</a:t>
            </a:r>
            <a:r>
              <a:rPr lang="en-US" sz="1800" b="0" dirty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61</a:t>
            </a:r>
            <a:r>
              <a:rPr lang="en-US" sz="1800" b="0" dirty="0">
                <a:latin typeface="Comic Sans MS" charset="0"/>
              </a:rPr>
              <a:t>= 1/(4*2) = 0.125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71</a:t>
            </a:r>
            <a:r>
              <a:rPr lang="en-US" sz="1800" b="0" dirty="0">
                <a:latin typeface="Comic Sans MS" charset="0"/>
              </a:rPr>
              <a:t>= 1/(4*2) = 0.125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81</a:t>
            </a:r>
            <a:r>
              <a:rPr lang="en-US" sz="1800" b="0" dirty="0">
                <a:latin typeface="Comic Sans MS" charset="0"/>
              </a:rPr>
              <a:t>= 1/(4*1) = 0.250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W</a:t>
            </a:r>
            <a:r>
              <a:rPr lang="en-US" sz="1800" b="0" baseline="-25000" dirty="0">
                <a:latin typeface="Comic Sans MS" charset="0"/>
              </a:rPr>
              <a:t>91</a:t>
            </a:r>
            <a:r>
              <a:rPr lang="en-US" sz="1800" b="0" dirty="0">
                <a:latin typeface="Comic Sans MS" charset="0"/>
              </a:rPr>
              <a:t>= 1/(4*1) = 0.250</a:t>
            </a:r>
          </a:p>
          <a:p>
            <a:pPr algn="l" eaLnBrk="1" hangingPunct="1"/>
            <a:r>
              <a:rPr lang="en-US" sz="1800" b="0" u="sng" dirty="0">
                <a:latin typeface="Comic Sans MS" charset="0"/>
              </a:rPr>
              <a:t>W</a:t>
            </a:r>
            <a:r>
              <a:rPr lang="en-US" sz="1800" b="0" u="sng" baseline="-25000" dirty="0">
                <a:latin typeface="Comic Sans MS" charset="0"/>
              </a:rPr>
              <a:t>101</a:t>
            </a:r>
            <a:r>
              <a:rPr lang="en-US" sz="1800" b="0" u="sng" dirty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 dirty="0">
                <a:latin typeface="Comic Sans MS" charset="0"/>
              </a:rPr>
              <a:t>Sum   =            1.000</a:t>
            </a:r>
          </a:p>
        </p:txBody>
      </p:sp>
      <p:sp>
        <p:nvSpPr>
          <p:cNvPr id="50182" name="AutoShape 8"/>
          <p:cNvSpPr>
            <a:spLocks noChangeArrowheads="1"/>
          </p:cNvSpPr>
          <p:nvPr/>
        </p:nvSpPr>
        <p:spPr bwMode="auto">
          <a:xfrm>
            <a:off x="5715000" y="1628800"/>
            <a:ext cx="304800" cy="2819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Rectangle 1"/>
          <p:cNvSpPr/>
          <p:nvPr/>
        </p:nvSpPr>
        <p:spPr bwMode="auto">
          <a:xfrm>
            <a:off x="5615884" y="4473344"/>
            <a:ext cx="22322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omic Sans MS" charset="0"/>
                <a:ea typeface="ＭＳ Ｐゴシック" charset="0"/>
              </a:rPr>
              <a:t>Example (weight on each column)</a:t>
            </a: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5697538" y="1371600"/>
            <a:ext cx="23796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u="sng">
                <a:latin typeface="Courier New" charset="0"/>
              </a:rPr>
              <a:t>Peptide   Weight</a:t>
            </a:r>
            <a:endParaRPr lang="en-US" sz="1800">
              <a:latin typeface="Courier New" charset="0"/>
            </a:endParaRPr>
          </a:p>
          <a:p>
            <a:pPr algn="l" eaLnBrk="1" hangingPunct="1"/>
            <a:r>
              <a:rPr lang="en-US" sz="1800">
                <a:latin typeface="Courier New" charset="0"/>
              </a:rPr>
              <a:t>ALAKAAAAM 0.41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ALAKAAAAN 0.50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ALAKAAAAR 0.50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ALAKAAAAT 0.41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ALAKAAAAV 0.39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GMNERPILT 1.36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GILGFVFTM 1.46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TLNAWVKVV 1.27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KLNEPVLLL 1.19</a:t>
            </a:r>
          </a:p>
          <a:p>
            <a:pPr algn="l" eaLnBrk="1" hangingPunct="1"/>
            <a:r>
              <a:rPr lang="en-US" sz="1800" u="sng">
                <a:latin typeface="Courier New" charset="0"/>
              </a:rPr>
              <a:t>AVVPFIVSV 1.51</a:t>
            </a:r>
          </a:p>
          <a:p>
            <a:pPr algn="l" eaLnBrk="1" hangingPunct="1"/>
            <a:r>
              <a:rPr lang="en-US" sz="1800">
                <a:latin typeface="Courier New" charset="0"/>
              </a:rPr>
              <a:t>Sum =     9.00</a:t>
            </a:r>
            <a:endParaRPr lang="en-US" sz="1800"/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1066800" y="1219200"/>
          <a:ext cx="1676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5000" imgH="368300" progId="Equation.3">
                  <p:embed/>
                </p:oleObj>
              </mc:Choice>
              <mc:Fallback>
                <p:oleObj name="Equation" r:id="rId3" imgW="635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1676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04800" y="2360613"/>
            <a:ext cx="4953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Comic Sans MS" charset="0"/>
              </a:rPr>
              <a:t>r is the number of different amino acids in the column p, and s is the number occurrence of amino acids a in that column</a:t>
            </a:r>
            <a:endParaRPr lang="en-US" sz="1800" b="0">
              <a:latin typeface="Arial" charset="0"/>
            </a:endParaRPr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990600" y="3429000"/>
            <a:ext cx="2492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11</a:t>
            </a:r>
            <a:r>
              <a:rPr lang="en-US" sz="1800" b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21</a:t>
            </a:r>
            <a:r>
              <a:rPr lang="en-US" sz="1800" b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31</a:t>
            </a:r>
            <a:r>
              <a:rPr lang="en-US" sz="1800" b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41</a:t>
            </a:r>
            <a:r>
              <a:rPr lang="en-US" sz="1800" b="0">
                <a:latin typeface="Comic Sans MS" charset="0"/>
              </a:rPr>
              <a:t>= 1/(4*6) = 0.042 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51</a:t>
            </a:r>
            <a:r>
              <a:rPr lang="en-US" sz="1800" b="0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61</a:t>
            </a:r>
            <a:r>
              <a:rPr lang="en-US" sz="1800" b="0">
                <a:latin typeface="Comic Sans MS" charset="0"/>
              </a:rPr>
              <a:t>= 1/(4*2) = 0.125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71</a:t>
            </a:r>
            <a:r>
              <a:rPr lang="en-US" sz="1800" b="0">
                <a:latin typeface="Comic Sans MS" charset="0"/>
              </a:rPr>
              <a:t>= 1/(4*2) = 0.125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81</a:t>
            </a:r>
            <a:r>
              <a:rPr lang="en-US" sz="1800" b="0">
                <a:latin typeface="Comic Sans MS" charset="0"/>
              </a:rPr>
              <a:t>= 1/(4*1) = 0.250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W</a:t>
            </a:r>
            <a:r>
              <a:rPr lang="en-US" sz="1800" b="0" baseline="-25000">
                <a:latin typeface="Comic Sans MS" charset="0"/>
              </a:rPr>
              <a:t>91</a:t>
            </a:r>
            <a:r>
              <a:rPr lang="en-US" sz="1800" b="0">
                <a:latin typeface="Comic Sans MS" charset="0"/>
              </a:rPr>
              <a:t>= 1/(4*1) = 0.250</a:t>
            </a:r>
          </a:p>
          <a:p>
            <a:pPr algn="l" eaLnBrk="1" hangingPunct="1"/>
            <a:r>
              <a:rPr lang="en-US" sz="1800" b="0" u="sng">
                <a:latin typeface="Comic Sans MS" charset="0"/>
              </a:rPr>
              <a:t>W</a:t>
            </a:r>
            <a:r>
              <a:rPr lang="en-US" sz="1800" b="0" u="sng" baseline="-25000">
                <a:latin typeface="Comic Sans MS" charset="0"/>
              </a:rPr>
              <a:t>101</a:t>
            </a:r>
            <a:r>
              <a:rPr lang="en-US" sz="1800" b="0" u="sng">
                <a:latin typeface="Comic Sans MS" charset="0"/>
              </a:rPr>
              <a:t>= 1/(4*6) = 0.042</a:t>
            </a:r>
          </a:p>
          <a:p>
            <a:pPr algn="l" eaLnBrk="1" hangingPunct="1"/>
            <a:r>
              <a:rPr lang="en-US" sz="1800" b="0">
                <a:latin typeface="Comic Sans MS" charset="0"/>
              </a:rPr>
              <a:t>Sum   =            1.000</a:t>
            </a:r>
          </a:p>
        </p:txBody>
      </p:sp>
      <p:sp>
        <p:nvSpPr>
          <p:cNvPr id="50182" name="AutoShape 8"/>
          <p:cNvSpPr>
            <a:spLocks noChangeArrowheads="1"/>
          </p:cNvSpPr>
          <p:nvPr/>
        </p:nvSpPr>
        <p:spPr bwMode="auto">
          <a:xfrm>
            <a:off x="5715000" y="1676400"/>
            <a:ext cx="304800" cy="2819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4206875" y="5300663"/>
            <a:ext cx="3965575" cy="831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  <a:cs typeface="+mn-cs"/>
              </a:rPr>
              <a:t>Sum of weights for all sequences is hence L (=9)</a:t>
            </a:r>
          </a:p>
        </p:txBody>
      </p:sp>
    </p:spTree>
    <p:extLst>
      <p:ext uri="{BB962C8B-B14F-4D97-AF65-F5344CB8AC3E}">
        <p14:creationId xmlns:p14="http://schemas.microsoft.com/office/powerpoint/2010/main" val="1162423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1102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weighting</a:t>
            </a:r>
          </a:p>
        </p:txBody>
      </p:sp>
      <p:pic>
        <p:nvPicPr>
          <p:cNvPr id="31641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413" y="1709738"/>
            <a:ext cx="7597775" cy="4406900"/>
          </a:xfrm>
        </p:spPr>
      </p:pic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7467600" y="1143000"/>
            <a:ext cx="990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b="0">
              <a:latin typeface="Comic Sans MS" charset="0"/>
              <a:cs typeface="+mn-cs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7543800" y="1143000"/>
            <a:ext cx="660400" cy="781050"/>
          </a:xfrm>
          <a:prstGeom prst="rect">
            <a:avLst/>
          </a:prstGeom>
          <a:solidFill>
            <a:schemeClr val="hlink">
              <a:alpha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304800"/>
            <a:ext cx="667067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Pseudo counts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27713" y="1752600"/>
            <a:ext cx="1944687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sz="20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>
              <a:cs typeface="+mn-cs"/>
            </a:endParaRP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1106488" y="1828800"/>
            <a:ext cx="377031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000" b="0">
                <a:solidFill>
                  <a:srgbClr val="CC0000"/>
                </a:solidFill>
                <a:latin typeface="Comic Sans MS" charset="0"/>
                <a:cs typeface="+mn-cs"/>
              </a:rPr>
              <a:t>I</a:t>
            </a:r>
            <a:r>
              <a:rPr lang="en-US" sz="2000" b="0">
                <a:latin typeface="Comic Sans MS" charset="0"/>
                <a:cs typeface="+mn-cs"/>
              </a:rPr>
              <a:t> is not found at position P9. Does this mean that </a:t>
            </a:r>
            <a:r>
              <a:rPr lang="en-US" sz="2000" b="0">
                <a:solidFill>
                  <a:srgbClr val="CC0000"/>
                </a:solidFill>
                <a:latin typeface="Comic Sans MS" charset="0"/>
                <a:cs typeface="+mn-cs"/>
              </a:rPr>
              <a:t>I</a:t>
            </a:r>
            <a:r>
              <a:rPr lang="en-US" sz="2000" b="0">
                <a:latin typeface="Comic Sans MS" charset="0"/>
                <a:cs typeface="+mn-cs"/>
              </a:rPr>
              <a:t> is forbidden (P(I)=0)?</a:t>
            </a:r>
          </a:p>
          <a:p>
            <a:pPr algn="l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000" b="0">
                <a:latin typeface="Comic Sans MS" charset="0"/>
                <a:cs typeface="+mn-cs"/>
              </a:rPr>
              <a:t>No! Use Blosum substitution matrix to estimate pseudo frequency of </a:t>
            </a:r>
            <a:r>
              <a:rPr lang="en-US" sz="2000" b="0">
                <a:solidFill>
                  <a:srgbClr val="FF0000"/>
                </a:solidFill>
                <a:latin typeface="Comic Sans MS" charset="0"/>
                <a:cs typeface="+mn-cs"/>
              </a:rPr>
              <a:t>I </a:t>
            </a:r>
            <a:r>
              <a:rPr lang="en-US" sz="2000" b="0">
                <a:latin typeface="Comic Sans MS" charset="0"/>
                <a:cs typeface="+mn-cs"/>
              </a:rPr>
              <a:t>at P9</a:t>
            </a: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7115175" y="1752600"/>
            <a:ext cx="228600" cy="3352800"/>
          </a:xfrm>
          <a:prstGeom prst="rect">
            <a:avLst/>
          </a:prstGeom>
          <a:solidFill>
            <a:srgbClr val="808080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554038" y="1752600"/>
            <a:ext cx="803275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     A    R    N    D    C    Q    E    G    H    I    L    K    M    F    P    S    T    W    Y    V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A 0.29 0.03 0.03 0.03 0.02 0.03 0.04 0.08 0.01 0.04 0.06 0.04 0.02 0.02 0.03 0.09 0.05 0.01 0.02 0.07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R 0.04 0.34 0.04 0.03 0.01 0.05 0.05 0.03 0.02 0.02 0.05 0.12 0.02 0.02 0.02 0.04 0.03 0.01 0.02 0.03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N 0.04 0.04 0.32 0.08 0.01 0.03 0.05 0.07 0.03 0.02 0.03 0.05 0.01 0.02 0.02 0.07 0.05 0.00 0.02 0.03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D 0.04 0.03 0.07 0.40 0.01 0.03 0.09 0.05 0.02 0.02 0.03 0.04 0.01 0.01 0.02 0.05 0.04 0.00 0.01 0.02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</a:t>
            </a:r>
            <a:r>
              <a:rPr lang="en-US" sz="1000" dirty="0">
                <a:solidFill>
                  <a:schemeClr val="accent2"/>
                </a:solidFill>
                <a:latin typeface="Courier New" charset="0"/>
                <a:cs typeface="+mn-cs"/>
              </a:rPr>
              <a:t>C 0.07 0.02 0.02 0.02 0.48 0.01 0.02 0.03 0.01 0.04 0.07 0.02 0.02 0.02 0.02 0.04 0.04 0.00 0.01 0.06</a:t>
            </a:r>
            <a:r>
              <a:rPr lang="en-US" sz="1000" dirty="0">
                <a:latin typeface="Courier New" charset="0"/>
                <a:cs typeface="+mn-cs"/>
              </a:rPr>
              <a:t>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Q 0.06 0.07 0.04 0.05 0.01 0.21 0.10 0.04 0.03 0.03 0.05 0.09 0.02 0.01 0.02 0.06 0.04 0.01 0.02 0.04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E 0.06 0.05 0.04 0.09 0.01 0.06 0.30 0.04 0.03 0.02 0.04 0.08 0.01 0.02 0.03 0.06 0.04 0.01 0.02 0.03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G 0.08 0.02 0.04 0.03 0.01 0.02 0.03 0.51 0.01 0.02 0.03 0.03 0.01 0.02 0.02 0.05 0.03 0.01 0.01 0.02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H 0.04 0.05 0.05 0.04 0.01 0.04 0.05 0.04 0.35 0.02 0.04 0.05 0.02 0.03 0.02 0.04 0.03 0.01 0.06 0.02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</a:t>
            </a:r>
            <a:r>
              <a:rPr lang="en-US" sz="1000" dirty="0">
                <a:solidFill>
                  <a:srgbClr val="B4200A"/>
                </a:solidFill>
                <a:latin typeface="Courier New" charset="0"/>
                <a:cs typeface="+mn-cs"/>
              </a:rPr>
              <a:t>I 0.05 0.02 0.01 0.02 0.02 0.01 0.02 0.02 0.01 0.27 0.17 0.02 0.04 0.04 0.01 0.03 0.04 0.01 0.02 0.18</a:t>
            </a:r>
            <a:r>
              <a:rPr lang="en-US" sz="1000" dirty="0">
                <a:latin typeface="Courier New" charset="0"/>
                <a:cs typeface="+mn-cs"/>
              </a:rPr>
              <a:t>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L 0.04 0.02 0.01 0.02 0.02 0.02 0.02 0.02 0.01 0.12 0.38 0.03 0.05 0.05 0.01 0.02 0.03 0.01 0.02 0.10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K 0.06 0.11 0.04 0.04 0.01 0.05 0.07 0.04 0.02 0.03 0.04 0.28 0.02 0.02 0.03 0.05 0.04 0.01 0.02 0.03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M 0.05 0.03 0.02 0.02 0.02 0.03 0.03 0.03 0.02 0.10 0.20 0.04 0.16 0.05 0.02 0.04 0.04 0.01 0.02 0.09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F 0.03 0.02 0.02 0.02 0.01 0.01 0.02 0.03 0.02 0.06 0.11 0.02 0.03 0.39 0.01 0.03 0.03 0.02 0.09 0.06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P 0.06 0.03 0.02 0.03 0.01 0.02 0.04 0.04 0.01 0.03 0.04 0.04 0.01 0.01 0.49 0.04 0.04 0.00 0.01 0.03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S 0.11 0.04 0.05 0.05 0.02 0.03 0.05 0.07 0.02 0.03 0.04 0.05 0.02 0.02 0.03 0.22 0.08 0.01 0.02 0.04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T 0.07 0.04 0.04 0.04 0.02 0.03 0.04 0.04 0.01 0.05 0.07 0.05 0.02 0.02 0.03 0.09 0.25 0.01 0.02 0.07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W 0.03 0.02 0.02 0.02 0.01 0.02 0.02 0.03 0.02 0.03 0.05 0.02 0.02 0.06 0.01 0.02 0.02 0.49 0.07 0.03 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Y 0.04 0.03 0.02 0.02 0.01 0.02 0.03 0.02 0.05 0.04 0.07 0.03 0.02 0.13 0.02 0.03 0.03 0.03 0.32 0.05</a:t>
            </a:r>
          </a:p>
          <a:p>
            <a:pPr algn="l" eaLnBrk="0" hangingPunct="0">
              <a:defRPr/>
            </a:pPr>
            <a:r>
              <a:rPr lang="en-US" sz="1000" dirty="0">
                <a:latin typeface="Courier New" charset="0"/>
                <a:cs typeface="+mn-cs"/>
              </a:rPr>
              <a:t> V 0.07 0.02 0.02 0.02 0.02 0.02 0.02 0.02 0.01 0.16 0.13 0.03 0.03 0.04 0.02 0.03 0.05 0.01 0.02 0.27</a:t>
            </a:r>
            <a:endParaRPr lang="en-US" b="0" dirty="0">
              <a:latin typeface="Times" charset="0"/>
              <a:cs typeface="+mn-cs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620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Blosum (substitution frequency) matrix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685800" y="3276600"/>
            <a:ext cx="7772400" cy="228600"/>
          </a:xfrm>
          <a:prstGeom prst="rect">
            <a:avLst/>
          </a:prstGeom>
          <a:solidFill>
            <a:schemeClr val="hlink">
              <a:alpha val="1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685800" y="2514600"/>
            <a:ext cx="7772400" cy="228600"/>
          </a:xfrm>
          <a:prstGeom prst="rect">
            <a:avLst/>
          </a:prstGeom>
          <a:solidFill>
            <a:schemeClr val="hlink">
              <a:alpha val="1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1165225" y="5257800"/>
            <a:ext cx="5845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000" b="0">
                <a:latin typeface="Comic Sans MS" charset="0"/>
                <a:cs typeface="+mn-cs"/>
              </a:rPr>
              <a:t>Some amino acids are highly conserved (i.e. C), some have a high change of mutation (i.e. I)</a:t>
            </a: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318471" name="Oval 7"/>
          <p:cNvSpPr>
            <a:spLocks noChangeArrowheads="1"/>
          </p:cNvSpPr>
          <p:nvPr/>
        </p:nvSpPr>
        <p:spPr bwMode="auto">
          <a:xfrm>
            <a:off x="2362200" y="2438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18472" name="Oval 8"/>
          <p:cNvSpPr>
            <a:spLocks noChangeArrowheads="1"/>
          </p:cNvSpPr>
          <p:nvPr/>
        </p:nvSpPr>
        <p:spPr bwMode="auto">
          <a:xfrm>
            <a:off x="4267200" y="317817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1" grpId="0" animBg="1"/>
      <p:bldP spid="3184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554038" y="1295400"/>
            <a:ext cx="80327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      </a:t>
            </a:r>
            <a:r>
              <a:rPr lang="en-US" sz="1000">
                <a:latin typeface="Courier New" charset="0"/>
                <a:cs typeface="+mn-cs"/>
              </a:rPr>
              <a:t>A    R    N    D    C    Q    E    G    H    I    L    K    M    F    P    S    T    W    Y    V 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A 0.29 0.03 0.03 0.03 0.02 0.03 0.04 0.08 0.01 0.04 0.06 0.04 0.02 0.02 0.03 0.09 0.05 0.01 0.02 0.07 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R 0.04 0.34 0.04 0.03 0.01 0.05 0.05 0.03 0.02 0.02 0.05 0.12 0.02 0.02 0.02 0.04 0.03 0.01 0.02 0.03 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N 0.04 0.04 0.32 0.08 0.01 0.03 0.05 0.07 0.03 0.02 0.03 0.05 0.01 0.02 0.02 0.07 0.05 0.00 0.02 0.03 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D 0.04 0.03 0.07 0.40 0.01 0.03 0.09 0.05 0.02 0.02 0.03 0.04 0.01 0.01 0.02 0.05 0.04 0.00 0.01 0.02 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C 0.07 0.02 0.02 0.02 0.48 0.01 0.02 0.03 0.01 0.04 0.07 0.02 0.02 0.02 0.02 0.04 0.04 0.00 0.01 0.06 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….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Y 0.04 0.03 0.02 0.02 0.01 0.02 0.03 0.02 0.05 0.04 0.07 0.03 0.02 0.13 0.02 0.03 0.03 0.03 0.32 0.05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V 0.07 0.02 0.02 0.02 0.02 0.02 0.02 0.02 0.01 0.16 0.13 0.03 0.03 0.04 0.02 0.03 0.05 0.01 0.02 0.27</a:t>
            </a:r>
            <a:endParaRPr lang="en-US" b="0">
              <a:latin typeface="Courier New" charset="0"/>
              <a:cs typeface="+mn-cs"/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is a pseudo count?</a:t>
            </a:r>
          </a:p>
        </p:txBody>
      </p: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685800" y="2514600"/>
            <a:ext cx="7772400" cy="228600"/>
          </a:xfrm>
          <a:prstGeom prst="rect">
            <a:avLst/>
          </a:prstGeom>
          <a:solidFill>
            <a:schemeClr val="hlink">
              <a:alpha val="1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259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6106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cs typeface="+mn-cs"/>
              </a:rPr>
              <a:t>Say V is observed at P2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Knowing that V at P2 binds, what is the probability that a peptide could have I at P2?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P(I|V) = 0.16</a:t>
            </a:r>
          </a:p>
        </p:txBody>
      </p:sp>
      <p:sp>
        <p:nvSpPr>
          <p:cNvPr id="425994" name="Oval 10"/>
          <p:cNvSpPr>
            <a:spLocks noChangeArrowheads="1"/>
          </p:cNvSpPr>
          <p:nvPr/>
        </p:nvSpPr>
        <p:spPr bwMode="auto">
          <a:xfrm>
            <a:off x="4267200" y="2438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Relationship between the two </a:t>
            </a:r>
            <a:r>
              <a:rPr lang="en-US" dirty="0" err="1">
                <a:cs typeface="+mj-cs"/>
              </a:rPr>
              <a:t>Blosum</a:t>
            </a:r>
            <a:r>
              <a:rPr lang="en-US">
                <a:cs typeface="+mj-cs"/>
              </a:rPr>
              <a:t> matrices</a:t>
            </a:r>
            <a:endParaRPr lang="en-US" dirty="0">
              <a:cs typeface="+mj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B794398-6F80-1944-9F61-AD30A971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24744"/>
            <a:ext cx="5180062" cy="2057833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291881-82A1-0A40-9011-D2DA9D840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76872"/>
            <a:ext cx="5896198" cy="4210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2C26BA-135E-0A44-A96C-82E3D305A1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61390"/>
          <a:stretch/>
        </p:blipFill>
        <p:spPr>
          <a:xfrm>
            <a:off x="7524328" y="1199733"/>
            <a:ext cx="1440160" cy="4458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80E02C-F5B0-6941-9C85-1E02736822B1}"/>
              </a:ext>
            </a:extLst>
          </p:cNvPr>
          <p:cNvSpPr txBox="1"/>
          <p:nvPr/>
        </p:nvSpPr>
        <p:spPr>
          <a:xfrm>
            <a:off x="4283968" y="3789040"/>
            <a:ext cx="3016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W(V,R) = 2* log</a:t>
            </a:r>
            <a:r>
              <a:rPr lang="en-DK" baseline="-25000" dirty="0"/>
              <a:t>2</a:t>
            </a:r>
            <a:r>
              <a:rPr lang="en-DK" dirty="0"/>
              <a:t>(p(R|V)/q(R))</a:t>
            </a:r>
          </a:p>
          <a:p>
            <a:r>
              <a:rPr lang="en-DK" dirty="0"/>
              <a:t>             = 2 * log</a:t>
            </a:r>
            <a:r>
              <a:rPr lang="en-DK" baseline="-25000" dirty="0"/>
              <a:t>2</a:t>
            </a:r>
            <a:r>
              <a:rPr lang="en-DK" dirty="0"/>
              <a:t>(0.02/0.052)</a:t>
            </a:r>
          </a:p>
          <a:p>
            <a:r>
              <a:rPr lang="en-DK" dirty="0"/>
              <a:t>             = -2.76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F2B921-1C92-F546-B830-C58F0E48ADD0}"/>
              </a:ext>
            </a:extLst>
          </p:cNvPr>
          <p:cNvSpPr/>
          <p:nvPr/>
        </p:nvSpPr>
        <p:spPr bwMode="auto">
          <a:xfrm>
            <a:off x="2555776" y="2996952"/>
            <a:ext cx="360040" cy="185625"/>
          </a:xfrm>
          <a:prstGeom prst="ellipse">
            <a:avLst/>
          </a:prstGeom>
          <a:solidFill>
            <a:srgbClr val="C00000">
              <a:alpha val="3480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2E2632-DD17-8D49-877B-A8934FD88DB1}"/>
              </a:ext>
            </a:extLst>
          </p:cNvPr>
          <p:cNvSpPr/>
          <p:nvPr/>
        </p:nvSpPr>
        <p:spPr bwMode="auto">
          <a:xfrm>
            <a:off x="8028384" y="1772816"/>
            <a:ext cx="504056" cy="185625"/>
          </a:xfrm>
          <a:prstGeom prst="ellipse">
            <a:avLst/>
          </a:prstGeom>
          <a:solidFill>
            <a:srgbClr val="C00000">
              <a:alpha val="3480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18F573-ADEC-CD4A-8450-39DC3D5C572E}"/>
              </a:ext>
            </a:extLst>
          </p:cNvPr>
          <p:cNvSpPr/>
          <p:nvPr/>
        </p:nvSpPr>
        <p:spPr bwMode="auto">
          <a:xfrm>
            <a:off x="683568" y="6021288"/>
            <a:ext cx="504056" cy="185625"/>
          </a:xfrm>
          <a:prstGeom prst="ellipse">
            <a:avLst/>
          </a:prstGeom>
          <a:solidFill>
            <a:srgbClr val="C00000">
              <a:alpha val="3480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086600" cy="5105400"/>
          </a:xfrm>
        </p:spPr>
        <p:txBody>
          <a:bodyPr/>
          <a:lstStyle/>
          <a:p>
            <a:r>
              <a:rPr lang="en-US"/>
              <a:t>Calculate observed amino acids frequencies f</a:t>
            </a:r>
            <a:r>
              <a:rPr lang="en-US" baseline="-25000"/>
              <a:t>a</a:t>
            </a:r>
            <a:endParaRPr lang="en-US"/>
          </a:p>
          <a:p>
            <a:r>
              <a:rPr lang="en-US"/>
              <a:t>Pseudo frequency for amino acid b</a:t>
            </a:r>
          </a:p>
          <a:p>
            <a:endParaRPr lang="en-US"/>
          </a:p>
          <a:p>
            <a:r>
              <a:rPr lang="en-US"/>
              <a:t>Example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7696200" y="1066800"/>
            <a:ext cx="114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ALAKAAAAM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ALAKAAAAN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ALAKAAAAR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ALAKAAAAT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ALAKAAAAV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GMNERPILT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GILGFVFTM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TLNAWVKVV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KLNEPVLLL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  <a:latin typeface="Courier New" charset="0"/>
              </a:rPr>
              <a:t>AVVPFIVSV</a:t>
            </a:r>
            <a:endParaRPr lang="en-US" sz="2400" b="0">
              <a:latin typeface="Comic Sans MS" charset="0"/>
            </a:endParaRP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Pseudo count estimation</a:t>
            </a:r>
          </a:p>
        </p:txBody>
      </p:sp>
      <p:pic>
        <p:nvPicPr>
          <p:cNvPr id="319499" name="Picture 11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981200" cy="73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971600" y="4167336"/>
          <a:ext cx="6908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54400" imgH="1143000" progId="Equation.3">
                  <p:embed/>
                </p:oleObj>
              </mc:Choice>
              <mc:Fallback>
                <p:oleObj name="Equation" r:id="rId4" imgW="3454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67336"/>
                        <a:ext cx="6908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1506" y="611478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82137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7772400" y="990600"/>
            <a:ext cx="114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b="0">
              <a:latin typeface="Comic Sans MS" charset="0"/>
              <a:cs typeface="+mn-cs"/>
            </a:endParaRP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Weight on pseudo count</a:t>
            </a:r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717550" y="990600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0" dirty="0">
                <a:latin typeface="Comic Sans MS" charset="0"/>
                <a:cs typeface="+mn-cs"/>
              </a:rPr>
              <a:t>Pseudo counts are important when only limited data is available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0" dirty="0">
                <a:latin typeface="Comic Sans MS" charset="0"/>
                <a:cs typeface="+mn-cs"/>
              </a:rPr>
              <a:t>With large data sets only </a:t>
            </a:r>
            <a:r>
              <a:rPr lang="ja-JP" altLang="en-US" sz="2800" b="0" dirty="0">
                <a:latin typeface="Comic Sans MS" charset="0"/>
                <a:cs typeface="+mn-cs"/>
              </a:rPr>
              <a:t>“</a:t>
            </a:r>
            <a:r>
              <a:rPr lang="en-US" sz="2800" b="0" dirty="0">
                <a:latin typeface="Comic Sans MS" charset="0"/>
                <a:cs typeface="+mn-cs"/>
              </a:rPr>
              <a:t>true</a:t>
            </a:r>
            <a:r>
              <a:rPr lang="ja-JP" altLang="en-US" sz="2800" b="0" dirty="0">
                <a:latin typeface="Comic Sans MS" charset="0"/>
                <a:cs typeface="+mn-cs"/>
              </a:rPr>
              <a:t>”</a:t>
            </a:r>
            <a:r>
              <a:rPr lang="en-US" sz="2800" b="0" dirty="0">
                <a:latin typeface="Comic Sans MS" charset="0"/>
                <a:cs typeface="+mn-cs"/>
              </a:rPr>
              <a:t> observation should count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sz="2800" b="0" dirty="0">
              <a:latin typeface="Comic Sans MS" charset="0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sz="2800" b="0" dirty="0">
              <a:latin typeface="Comic Sans MS" charset="0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0" dirty="0">
                <a:latin typeface="Comic Sans MS" charset="0"/>
                <a:cs typeface="+mn-cs"/>
                <a:sym typeface="Symbol" charset="0"/>
              </a:rPr>
              <a:t> is the effective number of sequences -1,  is the </a:t>
            </a:r>
            <a:r>
              <a:rPr lang="en-US" sz="2800" u="sng" dirty="0">
                <a:solidFill>
                  <a:srgbClr val="CC0000"/>
                </a:solidFill>
                <a:latin typeface="Comic Sans MS" charset="0"/>
                <a:cs typeface="+mn-cs"/>
                <a:sym typeface="Symbol" charset="0"/>
              </a:rPr>
              <a:t>weight on prior/</a:t>
            </a:r>
            <a:r>
              <a:rPr lang="en-US" sz="2800" u="sng" dirty="0" err="1">
                <a:solidFill>
                  <a:srgbClr val="CC0000"/>
                </a:solidFill>
                <a:latin typeface="Comic Sans MS" charset="0"/>
                <a:cs typeface="+mn-cs"/>
                <a:sym typeface="Symbol" charset="0"/>
              </a:rPr>
              <a:t>weght</a:t>
            </a:r>
            <a:r>
              <a:rPr lang="en-US" sz="2800" u="sng" dirty="0">
                <a:solidFill>
                  <a:srgbClr val="CC0000"/>
                </a:solidFill>
                <a:latin typeface="Comic Sans MS" charset="0"/>
                <a:cs typeface="+mn-cs"/>
                <a:sym typeface="Symbol" charset="0"/>
              </a:rPr>
              <a:t> on pseudo count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u="sng" dirty="0">
              <a:solidFill>
                <a:srgbClr val="CC0000"/>
              </a:solidFill>
              <a:latin typeface="Comic Sans MS" charset="0"/>
              <a:cs typeface="+mn-cs"/>
              <a:sym typeface="Symbo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b="0" dirty="0">
                <a:latin typeface="Comic Sans MS" charset="0"/>
                <a:cs typeface="+mn-cs"/>
                <a:sym typeface="Symbol" charset="0"/>
              </a:rPr>
              <a:t>In clustering = #clusters -1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b="0" dirty="0">
                <a:latin typeface="Comic Sans MS" charset="0"/>
                <a:cs typeface="+mn-cs"/>
                <a:sym typeface="Symbol" charset="0"/>
              </a:rPr>
              <a:t>In heuristics = &lt;# different amino acids in each column&gt; -1</a:t>
            </a:r>
            <a:endParaRPr lang="en-US" b="0" dirty="0">
              <a:latin typeface="Comic Sans MS" charset="0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sz="2800" b="0" dirty="0">
              <a:latin typeface="Comic Sans MS" charset="0"/>
              <a:cs typeface="+mn-cs"/>
            </a:endParaRPr>
          </a:p>
        </p:txBody>
      </p:sp>
      <p:pic>
        <p:nvPicPr>
          <p:cNvPr id="62469" name="Picture 9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2667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09600"/>
          </a:xfrm>
        </p:spPr>
        <p:txBody>
          <a:bodyPr/>
          <a:lstStyle/>
          <a:p>
            <a:pPr defTabSz="912813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Bioinformatics in a nutshell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590800" y="1066800"/>
            <a:ext cx="3348038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 eaLnBrk="1" hangingPunct="1"/>
            <a:r>
              <a:rPr lang="en-US" sz="2400">
                <a:solidFill>
                  <a:schemeClr val="tx2"/>
                </a:solidFill>
              </a:rPr>
              <a:t>List of peptides that have a given biological feature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52600" y="3124200"/>
            <a:ext cx="49530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 eaLnBrk="1" hangingPunct="1"/>
            <a:r>
              <a:rPr lang="en-US" sz="2400">
                <a:solidFill>
                  <a:schemeClr val="tx2"/>
                </a:solidFill>
              </a:rPr>
              <a:t>Mathematical model (neural network, hidden Markov model)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752600" y="4953000"/>
            <a:ext cx="495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 eaLnBrk="1" hangingPunct="1"/>
            <a:r>
              <a:rPr lang="en-US" sz="2400">
                <a:solidFill>
                  <a:schemeClr val="tx2"/>
                </a:solidFill>
              </a:rPr>
              <a:t>Search databases for other biological sequences with the same feature/property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4267200" y="2057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4267200" y="4191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477000" y="914400"/>
            <a:ext cx="15398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Y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M</a:t>
            </a:r>
            <a:r>
              <a:rPr lang="en-US" sz="1400" b="1">
                <a:latin typeface="Courier New" charset="0"/>
              </a:rPr>
              <a:t>NGTMSQ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V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G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I</a:t>
            </a:r>
            <a:r>
              <a:rPr lang="en-US" sz="1400" b="1">
                <a:latin typeface="Courier New" charset="0"/>
              </a:rPr>
              <a:t>LGFVFT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A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r>
              <a:rPr lang="en-US" sz="1400" b="1">
                <a:latin typeface="Courier New" charset="0"/>
              </a:rPr>
              <a:t>WGFFPV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V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I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r>
              <a:rPr lang="en-US" sz="1400" b="1">
                <a:latin typeface="Courier New" charset="0"/>
              </a:rPr>
              <a:t>KEPVHG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V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I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r>
              <a:rPr lang="en-US" sz="1400" b="1">
                <a:latin typeface="Courier New" charset="0"/>
              </a:rPr>
              <a:t>GFVFTL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T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L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r>
              <a:rPr lang="en-US" sz="1400" b="1">
                <a:latin typeface="Courier New" charset="0"/>
              </a:rPr>
              <a:t>FGYPVY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V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G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r>
              <a:rPr lang="en-US" sz="1400" b="1">
                <a:latin typeface="Courier New" charset="0"/>
              </a:rPr>
              <a:t>SPTVWL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S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W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r>
              <a:rPr lang="en-US" sz="1400" b="1">
                <a:latin typeface="Courier New" charset="0"/>
              </a:rPr>
              <a:t>SLLVPF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V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F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L</a:t>
            </a:r>
            <a:r>
              <a:rPr lang="en-US" sz="1400" b="1">
                <a:latin typeface="Courier New" charset="0"/>
              </a:rPr>
              <a:t>PSDFFP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S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C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V</a:t>
            </a:r>
            <a:r>
              <a:rPr lang="en-US" sz="1400" b="1">
                <a:latin typeface="Courier New" charset="0"/>
              </a:rPr>
              <a:t>GGLLTM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V</a:t>
            </a:r>
            <a:endParaRPr lang="en-US" sz="1400" b="1">
              <a:latin typeface="Courier New" charset="0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F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I</a:t>
            </a:r>
            <a:r>
              <a:rPr lang="en-US" sz="1400" b="1">
                <a:latin typeface="Courier New" charset="0"/>
              </a:rPr>
              <a:t>AGNSAY</a:t>
            </a:r>
            <a:r>
              <a:rPr lang="en-US" sz="1400" b="1">
                <a:solidFill>
                  <a:srgbClr val="B4200A"/>
                </a:solidFill>
                <a:latin typeface="Courier New" charset="0"/>
              </a:rPr>
              <a:t>E</a:t>
            </a:r>
            <a:endParaRPr lang="en-US" sz="1400" b="1">
              <a:latin typeface="Courier New" charset="0"/>
            </a:endParaRPr>
          </a:p>
        </p:txBody>
      </p:sp>
      <p:pic>
        <p:nvPicPr>
          <p:cNvPr id="17416" name="Picture 9" descr="log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188"/>
            <a:ext cx="1905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MPj03992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99038"/>
            <a:ext cx="1600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AN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828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905000" y="5029200"/>
            <a:ext cx="4724400" cy="1295400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1905000" y="2895600"/>
            <a:ext cx="4724400" cy="1295400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1905000" y="762000"/>
            <a:ext cx="4724400" cy="1295400"/>
          </a:xfrm>
          <a:prstGeom prst="rect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629400" y="5775325"/>
            <a:ext cx="25146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da-DK" sz="500">
                <a:solidFill>
                  <a:schemeClr val="bg2"/>
                </a:solidFill>
                <a:latin typeface="Courier" charset="0"/>
              </a:rPr>
              <a:t>&gt;polymerase“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MERIKELRDLMSQSRTREILTKTTVDHMAIIKKYTSGRQEKNPALRMKWMMAMKYPITAD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KRIMEMIPERNEQGQTLWSKTNDAGSDRVMVSPLAVTWWNRNGPTTSTVHYPKVYKTYFE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KVERLKHGTFGPVHFRNQVKIRRRVDINPGHADLSAKEAQDVIMEVVFPNEVGARILTSE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SQLTITKEKKEELQDCKIAPLMVAYMLERELVRKTRFLPVAGGTSSVYIEVLHLTQGTCW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EQMYTPGGEVRNDDVDQSLIIAARNIVRRATVSADPLASLLEMCHSTQIGGIRMVDILRQ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NPTEEQAVDICKAAMGLRISSSFSFGGFTFKRTNGSSVKKEEEVLTGNLQTLKIKVHEGY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EEFTMVGRRATAILRKATRRLIQLIVSGRDEQSIAEAIIVAMVFSQEDCMIKAVRGDLNF</a:t>
            </a:r>
          </a:p>
          <a:p>
            <a:pPr algn="just" eaLnBrk="1" hangingPunct="1">
              <a:spcBef>
                <a:spcPct val="50000"/>
              </a:spcBef>
            </a:pPr>
            <a:r>
              <a:rPr lang="da-DK" sz="500">
                <a:latin typeface="Courier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67714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Example</a:t>
            </a:r>
            <a:endParaRPr lang="en-US">
              <a:cs typeface="+mj-cs"/>
            </a:endParaRP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5697538" y="1371600"/>
            <a:ext cx="2379662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u="sng">
                <a:latin typeface="Courier New" charset="0"/>
                <a:cs typeface="+mn-cs"/>
              </a:rPr>
              <a:t>Peptide   Weight</a:t>
            </a:r>
            <a:endParaRPr lang="en-US" sz="1800">
              <a:latin typeface="Courier New" charset="0"/>
              <a:cs typeface="+mn-cs"/>
            </a:endParaRP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ALAKAAAAM 0.41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ALAKAAAAN 0.50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ALAKAAAAR 0.50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ALAKAAAAT 0.41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ALAKAAAAV 0.39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GMNERPILT 1.36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GILGFVFTM 1.46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TLNAWVKVV 1.27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KLNEPVLLL 1.19</a:t>
            </a:r>
          </a:p>
          <a:p>
            <a:pPr algn="l">
              <a:defRPr/>
            </a:pPr>
            <a:r>
              <a:rPr lang="en-US" sz="1800">
                <a:latin typeface="Courier New" charset="0"/>
                <a:cs typeface="+mn-cs"/>
              </a:rPr>
              <a:t>AVVPFIVSV 1.51</a:t>
            </a:r>
            <a:endParaRPr lang="en-US" sz="1800">
              <a:cs typeface="+mn-cs"/>
            </a:endParaRPr>
          </a:p>
        </p:txBody>
      </p:sp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7086600" y="1295400"/>
            <a:ext cx="1219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557338"/>
            <a:ext cx="4572000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0" dirty="0">
                <a:latin typeface="Comic Sans MS" charset="0"/>
                <a:cs typeface="+mn-cs"/>
                <a:sym typeface="Symbol" charset="0"/>
              </a:rPr>
              <a:t>In heuristics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b="0" dirty="0">
                <a:latin typeface="Comic Sans MS" charset="0"/>
                <a:cs typeface="+mn-cs"/>
                <a:sym typeface="Symbol" charset="0"/>
              </a:rPr>
              <a:t>= &lt;# different amino acids in each column&gt; -1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b="0" dirty="0">
              <a:latin typeface="Comic Sans MS" charset="0"/>
              <a:cs typeface="+mn-cs"/>
              <a:sym typeface="Symbol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0" dirty="0">
                <a:latin typeface="Comic Sans MS" charset="0"/>
                <a:cs typeface="+mn-cs"/>
                <a:sym typeface="Symbol" charset="0"/>
              </a:rPr>
              <a:t> =(4+4+4+5+5+4+6+5+6)/9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0" dirty="0">
                <a:latin typeface="Comic Sans MS" charset="0"/>
                <a:cs typeface="+mn-cs"/>
                <a:sym typeface="Symbol" charset="0"/>
              </a:rPr>
              <a:t>   = 4.8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defRPr/>
            </a:pPr>
            <a:endParaRPr lang="en-US" b="0" dirty="0">
              <a:latin typeface="Comic Sans MS" charset="0"/>
              <a:cs typeface="+mn-cs"/>
              <a:sym typeface="Symbol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0" dirty="0">
                <a:latin typeface="Comic Sans MS" charset="0"/>
                <a:cs typeface="+mn-cs"/>
                <a:sym typeface="Symbol" charset="0"/>
              </a:rPr>
              <a:t>Note:  &lt;= 20!</a:t>
            </a:r>
            <a:endParaRPr lang="en-US" b="0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533400" y="1447800"/>
            <a:ext cx="723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0">
                <a:latin typeface="Comic Sans MS" charset="0"/>
                <a:cs typeface="+mn-cs"/>
              </a:rPr>
              <a:t>Example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sz="2800" b="0">
              <a:latin typeface="Comic Sans MS" charset="0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sz="2800" b="0">
              <a:latin typeface="Comic Sans MS" charset="0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0">
                <a:latin typeface="Comic Sans MS" charset="0"/>
                <a:cs typeface="+mn-cs"/>
                <a:sym typeface="Symbol" charset="0"/>
              </a:rPr>
              <a:t>If  large, p ≈ f and only the observed data defines the motif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0">
                <a:latin typeface="Comic Sans MS" charset="0"/>
                <a:cs typeface="+mn-cs"/>
                <a:sym typeface="Symbol" charset="0"/>
              </a:rPr>
              <a:t>If  small, p ≈ g and the pseudo counts (or prior) defines the motif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0">
                <a:latin typeface="Comic Sans MS" charset="0"/>
                <a:cs typeface="+mn-cs"/>
                <a:sym typeface="Symbol" charset="0"/>
              </a:rPr>
              <a:t> is [50-200] normally</a:t>
            </a:r>
            <a:endParaRPr lang="en-US" sz="2800" b="0">
              <a:latin typeface="Comic Sans MS" charset="0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sz="2800" b="0">
              <a:latin typeface="Comic Sans MS" charset="0"/>
              <a:cs typeface="+mn-cs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sz="2800" b="0">
              <a:latin typeface="Comic Sans MS" charset="0"/>
              <a:cs typeface="+mn-cs"/>
            </a:endParaRP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7848600" y="1143000"/>
            <a:ext cx="114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b="0">
              <a:latin typeface="Comic Sans MS" charset="0"/>
              <a:cs typeface="+mn-cs"/>
            </a:endParaRP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Weight on pseudo count</a:t>
            </a:r>
          </a:p>
        </p:txBody>
      </p:sp>
      <p:pic>
        <p:nvPicPr>
          <p:cNvPr id="66565" name="Picture 9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2667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304800"/>
            <a:ext cx="8096200" cy="457200"/>
          </a:xfrm>
          <a:ln/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</a:rPr>
              <a:t>Gaining confidence</a:t>
            </a:r>
          </a:p>
        </p:txBody>
      </p:sp>
      <p:pic>
        <p:nvPicPr>
          <p:cNvPr id="4" name="Picture 3" descr="output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694605" cy="4824536"/>
          </a:xfrm>
          <a:prstGeom prst="rect">
            <a:avLst/>
          </a:prstGeom>
        </p:spPr>
      </p:pic>
      <p:pic>
        <p:nvPicPr>
          <p:cNvPr id="14" name="Picture 14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3244"/>
            <a:ext cx="2667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 bwMode="auto">
          <a:xfrm rot="16200000">
            <a:off x="4572595" y="2205459"/>
            <a:ext cx="214833" cy="7560839"/>
          </a:xfrm>
          <a:prstGeom prst="triangle">
            <a:avLst>
              <a:gd name="adj" fmla="val 55847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021288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49544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45363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weighting and pseudo counts</a:t>
            </a:r>
          </a:p>
        </p:txBody>
      </p:sp>
      <p:pic>
        <p:nvPicPr>
          <p:cNvPr id="32256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5867400" cy="4106863"/>
          </a:xfrm>
        </p:spPr>
      </p:pic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7772400" y="1066800"/>
            <a:ext cx="114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100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b="0">
              <a:latin typeface="Comic Sans MS" charset="0"/>
              <a:cs typeface="+mn-cs"/>
            </a:endParaRP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7848600" y="1143000"/>
            <a:ext cx="762000" cy="838200"/>
          </a:xfrm>
          <a:prstGeom prst="rect">
            <a:avLst/>
          </a:prstGeom>
          <a:solidFill>
            <a:schemeClr val="hlink">
              <a:alpha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6811962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Position specific weighting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en-US" sz="2000">
                <a:cs typeface="+mn-cs"/>
              </a:rPr>
              <a:t>We know that positions 2 and 9 are anchor positions for most MHC binding motifs</a:t>
            </a:r>
          </a:p>
          <a:p>
            <a:pPr lvl="1" defTabSz="912813" eaLnBrk="1" hangingPunct="1">
              <a:defRPr/>
            </a:pPr>
            <a:r>
              <a:rPr lang="en-US" sz="1800"/>
              <a:t>Increase weight on high information positions</a:t>
            </a:r>
            <a:endParaRPr lang="en-US" sz="2000"/>
          </a:p>
          <a:p>
            <a:pPr defTabSz="912813" eaLnBrk="1" hangingPunct="1">
              <a:defRPr/>
            </a:pPr>
            <a:endParaRPr lang="en-US" sz="2000">
              <a:cs typeface="+mn-cs"/>
            </a:endParaRPr>
          </a:p>
          <a:p>
            <a:pPr defTabSz="912813" eaLnBrk="1" hangingPunct="1">
              <a:defRPr/>
            </a:pPr>
            <a:endParaRPr lang="en-US" sz="2000">
              <a:cs typeface="+mn-cs"/>
            </a:endParaRPr>
          </a:p>
          <a:p>
            <a:pPr defTabSz="912813" eaLnBrk="1" hangingPunct="1">
              <a:defRPr/>
            </a:pPr>
            <a:r>
              <a:rPr lang="en-US" sz="2000">
                <a:cs typeface="+mn-cs"/>
              </a:rPr>
              <a:t>Motif found on large data set</a:t>
            </a:r>
            <a:endParaRPr lang="en-US" sz="1800">
              <a:cs typeface="+mn-cs"/>
            </a:endParaRPr>
          </a:p>
        </p:txBody>
      </p:sp>
      <p:pic>
        <p:nvPicPr>
          <p:cNvPr id="32358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810000"/>
            <a:ext cx="4221163" cy="2447925"/>
          </a:xfrm>
        </p:spPr>
      </p:pic>
      <p:pic>
        <p:nvPicPr>
          <p:cNvPr id="32358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143000"/>
            <a:ext cx="4221163" cy="24479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Weight matrices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78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Estimate amino acid frequencies from alignment including sequence weighting and pseudo count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What do the numbers mean?</a:t>
            </a:r>
            <a:endParaRPr lang="en-US" sz="1800" dirty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P2(V)&gt;P2(M). Does this mean that V enables binding more than 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In nature not all amino acids are found equally often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In nature V is found more often than M, so we must somehow rescale with the background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err="1"/>
              <a:t>q</a:t>
            </a:r>
            <a:r>
              <a:rPr lang="en-US" sz="1800" baseline="-25000" dirty="0" err="1"/>
              <a:t>M</a:t>
            </a:r>
            <a:r>
              <a:rPr lang="en-US" sz="1800" dirty="0"/>
              <a:t> = 0.025, </a:t>
            </a:r>
            <a:r>
              <a:rPr lang="en-US" sz="1800" dirty="0" err="1"/>
              <a:t>q</a:t>
            </a:r>
            <a:r>
              <a:rPr lang="en-US" sz="1800" baseline="-25000" dirty="0" err="1"/>
              <a:t>V</a:t>
            </a:r>
            <a:r>
              <a:rPr lang="en-US" sz="1800" baseline="-25000" dirty="0"/>
              <a:t> </a:t>
            </a:r>
            <a:r>
              <a:rPr lang="en-US" sz="1800" dirty="0"/>
              <a:t>= 0.073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/>
              <a:t>Finding 7% V is hence not significant, but 7% M highly significant 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390525" y="1905000"/>
            <a:ext cx="8001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     A    R    N    D    C    Q    E    G    H    I    L    K    M    F    P    S    T    W    Y    V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1 0.08 0.06 0.02 0.03 0.02 0.02 0.03 0.08 0.02 0.08 0.11 0.06 0.04 0.06 0.02 0.09 0.04 0.01 0.04 0.08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B4200A"/>
                </a:solidFill>
                <a:latin typeface="Courier New" charset="0"/>
                <a:cs typeface="+mn-cs"/>
              </a:rPr>
              <a:t>2 0.04 0.01 0.01 0.01 0.01 0.01 0.02 0.02 0.01 0.11 0.44 0.02 </a:t>
            </a:r>
            <a:r>
              <a:rPr lang="en-US" sz="1000" u="sng">
                <a:solidFill>
                  <a:srgbClr val="B4200A"/>
                </a:solidFill>
                <a:latin typeface="Courier New" charset="0"/>
                <a:cs typeface="+mn-cs"/>
              </a:rPr>
              <a:t>0.06</a:t>
            </a:r>
            <a:r>
              <a:rPr lang="en-US" sz="1000">
                <a:solidFill>
                  <a:srgbClr val="B4200A"/>
                </a:solidFill>
                <a:latin typeface="Courier New" charset="0"/>
                <a:cs typeface="+mn-cs"/>
              </a:rPr>
              <a:t> 0.03 0.01 0.02 0.05 0.00 0.01 </a:t>
            </a:r>
            <a:r>
              <a:rPr lang="en-US" sz="1000" u="sng">
                <a:solidFill>
                  <a:srgbClr val="B4200A"/>
                </a:solidFill>
                <a:latin typeface="Courier New" charset="0"/>
                <a:cs typeface="+mn-cs"/>
              </a:rPr>
              <a:t>0.10</a:t>
            </a:r>
            <a:endParaRPr lang="en-US" sz="1000">
              <a:solidFill>
                <a:srgbClr val="B4200A"/>
              </a:solidFill>
              <a:latin typeface="Courier New" charset="0"/>
              <a:cs typeface="+mn-cs"/>
            </a:endParaRP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3 0.08 0.04 0.05 0.07 0.02 0.03 0.03 0.08 0.02 0.05 0.11 0.03 0.03 0.06 0.04 0.06 0.05 0.03 0.05 0.07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4 0.08 0.05 0.03 0.10 0.01 0.05 0.08 0.13 0.01 0.05 0.06 0.05 0.01 0.03 0.08 0.06 0.04 0.02 0.01 0.05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5 0.06 0.04 0.05 0.03 0.01 0.04 0.05 0.11 0.03 0.04 0.09 0.04 0.02 0.06 0.06 0.04 0.05 0.02 0.05 0.08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6 0.06 0.03 0.03 0.03 0.03 0.03 0.04 0.06 0.02 0.10 0.14 0.04 0.03 0.05 0.04 0.06 0.06 0.01 0.03 0.13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7 0.10 0.02 0.04 0.04 0.02 0.03 0.04 0.05 0.04 0.08 0.12 0.02 0.03 0.06 0.07 0.06 0.05 0.03 0.03 0.08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8 0.05 0.07 0.04 0.03 0.01 0.04 0.06 0.06 0.03 0.06 0.13 0.06 0.02 0.05 0.04 0.08 0.07 0.01 0.04 0.05</a:t>
            </a:r>
          </a:p>
          <a:p>
            <a:pPr algn="l" eaLnBrk="0" hangingPunct="0">
              <a:defRPr/>
            </a:pPr>
            <a:r>
              <a:rPr lang="en-US" sz="1000">
                <a:latin typeface="Courier New" charset="0"/>
                <a:cs typeface="+mn-cs"/>
              </a:rPr>
              <a:t>9 0.08 0.02 0.01 0.01 0.02 0.02 0.03 0.02 0.01 0.10 0.23 0.03 0.02 0.04 0.01 0.04 0.04 0.00 0.02 0.25</a:t>
            </a:r>
            <a:endParaRPr lang="en-US" sz="1000">
              <a:latin typeface="Courier" charset="0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Weight matrices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661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cs typeface="+mn-cs"/>
              </a:rPr>
              <a:t>A weight matrix is given as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>
                <a:solidFill>
                  <a:srgbClr val="FF0000"/>
                </a:solidFill>
              </a:rPr>
              <a:t>       W</a:t>
            </a:r>
            <a:r>
              <a:rPr lang="en-US" sz="2000" baseline="-25000">
                <a:solidFill>
                  <a:srgbClr val="FF0000"/>
                </a:solidFill>
              </a:rPr>
              <a:t>ij</a:t>
            </a:r>
            <a:r>
              <a:rPr lang="en-US" sz="2000">
                <a:solidFill>
                  <a:srgbClr val="FF0000"/>
                </a:solidFill>
              </a:rPr>
              <a:t> = log(p</a:t>
            </a:r>
            <a:r>
              <a:rPr lang="en-US" sz="2000" baseline="-25000">
                <a:solidFill>
                  <a:srgbClr val="FF0000"/>
                </a:solidFill>
              </a:rPr>
              <a:t>ij</a:t>
            </a:r>
            <a:r>
              <a:rPr lang="en-US" sz="2000">
                <a:solidFill>
                  <a:srgbClr val="FF0000"/>
                </a:solidFill>
              </a:rPr>
              <a:t>/q</a:t>
            </a:r>
            <a:r>
              <a:rPr lang="en-US" sz="2000" baseline="-25000">
                <a:solidFill>
                  <a:srgbClr val="FF0000"/>
                </a:solidFill>
              </a:rPr>
              <a:t>j</a:t>
            </a:r>
            <a:r>
              <a:rPr lang="en-US" sz="200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where i is a position in the motif, and j an amino acid. q</a:t>
            </a:r>
            <a:r>
              <a:rPr lang="en-US" sz="2000" baseline="-25000"/>
              <a:t>j</a:t>
            </a:r>
            <a:r>
              <a:rPr lang="en-US" sz="2000"/>
              <a:t> is the background frequency for amino acid j.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cs typeface="+mn-cs"/>
              </a:rPr>
              <a:t>W is a L x 20 matrix, L is motif length</a:t>
            </a:r>
            <a:endParaRPr lang="en-US" sz="1600">
              <a:cs typeface="+mn-cs"/>
            </a:endParaRP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7967663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    </a:t>
            </a:r>
            <a:r>
              <a:rPr lang="en-US" sz="1000">
                <a:latin typeface="Courier New" charset="0"/>
                <a:cs typeface="+mn-cs"/>
              </a:rPr>
              <a:t>A    R    N    D    C    Q    E    G    H    I    L    K    M    F    P    S    T    W    Y    V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1  0.6  0.4 -3.5 -2.4 -0.4 -1.9 -2.7  0.3 -1.1  1.0  0.3  0.0  1.4  1.2 -2.7  1.4 -1.2 -2.0  1.1  0.7</a:t>
            </a:r>
            <a:r>
              <a:rPr lang="en-US" sz="1000">
                <a:latin typeface="Courier New" charset="0"/>
                <a:cs typeface="+mn-cs"/>
              </a:rPr>
              <a:t>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2 -1.6 -6.6 -6.5 -5.4 -2.5 -4.0 -4.7 -3.7 -6.3  1.0  5.1 -3.7  </a:t>
            </a:r>
            <a:r>
              <a:rPr lang="en-US" sz="1000" u="sng">
                <a:solidFill>
                  <a:srgbClr val="CC0000"/>
                </a:solidFill>
                <a:latin typeface="Courier New" charset="0"/>
                <a:cs typeface="+mn-cs"/>
              </a:rPr>
              <a:t>3.1</a:t>
            </a: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 -4.2 -4.3 -4.2 -0.2 -5.9 -3.8  </a:t>
            </a:r>
            <a:r>
              <a:rPr lang="en-US" sz="1000" u="sng">
                <a:solidFill>
                  <a:srgbClr val="CC0000"/>
                </a:solidFill>
                <a:latin typeface="Courier New" charset="0"/>
                <a:cs typeface="+mn-cs"/>
              </a:rPr>
              <a:t>0.4</a:t>
            </a: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3  0.2 -1.3  0.1  1.5  0.0 -1.8 -3.3  0.4  0.5 -1.0  0.3 -2.5  1.2  1.0 -0.1 -0.3 -0.5  3.4  1.6  0.0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4 -0.1 -0.1 -2.0  2.0 -1.6  0.5  0.8  2.0 -3.3  0.1 -1.7 -1.0 -2.2 -1.6  1.7 -0.6 -0.2  1.3 -6.8 -0.7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5 -1.6 -0.1  0.1 -2.2 -1.2  0.4 -0.5  1.9  1.2 -2.2 -0.5 -1.3 -2.2  1.7  1.2 -2.5 -0.1  1.7  1.5  1.0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6 -0.7 -1.4 -1.0 -2.3  1.1 -1.3 -1.4 -0.2 -1.0  1.8  0.8 -1.9  0.2  1.0 -0.4 -0.6  0.4 -0.5 -0.0  2.1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7  1.1 -3.8 -0.2 -1.3  1.3 -0.3 -1.3 -1.4  2.1  0.6  0.7 -5.0  1.1  0.9  1.3 -0.5 -0.9  2.9 -0.4  0.5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8 -2.2  1.0 -0.8 -2.9 -1.4  0.4  0.1 -0.4  0.2 -0.0  1.1 -0.5 -0.5  0.7 -0.3  0.8  0.8 -0.7  1.3 -1.1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9 -0.2 -3.5 -6.1 -4.5  0.7 -0.8 -2.5 -4.0 -2.6  0.9  2.8 -3.0 -1.8 -1.4 -6.2 -1.9 -1.6 -4.9 -1.6  4.5</a:t>
            </a:r>
            <a:endParaRPr lang="en-US" sz="1000">
              <a:solidFill>
                <a:schemeClr val="accent2"/>
              </a:solidFill>
              <a:latin typeface="Courier" charset="0"/>
              <a:cs typeface="+mn-cs"/>
            </a:endParaRPr>
          </a:p>
        </p:txBody>
      </p:sp>
      <p:sp>
        <p:nvSpPr>
          <p:cNvPr id="326661" name="Oval 5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6662" name="Oval 6"/>
          <p:cNvSpPr>
            <a:spLocks noChangeArrowheads="1"/>
          </p:cNvSpPr>
          <p:nvPr/>
        </p:nvSpPr>
        <p:spPr bwMode="auto">
          <a:xfrm>
            <a:off x="7924800" y="28956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 animBg="1"/>
      <p:bldP spid="32666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685800" y="1406525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b="0">
                <a:latin typeface="Comic Sans MS" charset="0"/>
                <a:cs typeface="+mn-cs"/>
              </a:rPr>
              <a:t>Score sequences to weight matrix by looking up and adding L values from the matrix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  <a:defRPr/>
            </a:pPr>
            <a:endParaRPr lang="en-US" b="0">
              <a:latin typeface="Comic Sans MS" charset="0"/>
              <a:cs typeface="+mn-cs"/>
            </a:endParaRP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7958138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200" b="0">
                <a:latin typeface="Courier New" charset="0"/>
                <a:cs typeface="+mn-cs"/>
              </a:rPr>
              <a:t>    </a:t>
            </a:r>
            <a:r>
              <a:rPr lang="en-US" sz="1000">
                <a:latin typeface="Courier New" charset="0"/>
                <a:cs typeface="+mn-cs"/>
              </a:rPr>
              <a:t>A    R    N    D    C    Q    E    G    H    I    L    K    M    F    P    S    T    W    Y    V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1  0.6  0.4 -3.5 -2.4 -0.4 -1.9 -2.7  0.3 -1.1  1.0  0.3  0.0  1.4  1.2 -2.7  1.4 -1.2 -2.0  1.1  0.7</a:t>
            </a:r>
            <a:r>
              <a:rPr lang="en-US" sz="1000">
                <a:latin typeface="Courier New" charset="0"/>
                <a:cs typeface="+mn-cs"/>
              </a:rPr>
              <a:t>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2 -1.6 -6.6 -6.5 -5.4 -2.5 -4.0 -4.7 -3.7 -6.3  1.0  5.1 -3.7  3.1 -4.2 -4.3 -4.2 -0.2 -5.9 -3.8  0.4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3  0.2 -1.3  0.1  1.5  0.0 -1.8 -3.3  0.4  0.5 -1.0  0.3 -2.5  1.2  1.0 -0.1 -0.3 -0.5  3.4  1.6  0.0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4 -0.1 -0.1 -2.0  2.0 -1.6  0.5  0.8  2.0 -3.3  0.1 -1.7 -1.0 -2.2 -1.6  1.7 -0.6 -0.2  1.3 -6.8 -0.7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5 -1.6 -0.1  0.1 -2.2 -1.2  0.4 -0.5  1.9  1.2 -2.2 -0.5 -1.3 -2.2  1.7  1.2 -2.5 -0.1  1.7  1.5  1.0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6 -0.7 -1.4 -1.0 -2.3  1.1 -1.3 -1.4 -0.2 -1.0  1.8  0.8 -1.9  0.2  1.0 -0.4 -0.6  0.4 -0.5 -0.0  2.1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7  1.1 -3.8 -0.2 -1.3  1.3 -0.3 -1.3 -1.4  2.1  0.6  0.7 -5.0  1.1  0.9  1.3 -0.5 -0.9  2.9 -0.4  0.5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CC0000"/>
                </a:solidFill>
                <a:latin typeface="Courier New" charset="0"/>
                <a:cs typeface="+mn-cs"/>
              </a:rPr>
              <a:t>8 -2.2  1.0 -0.8 -2.9 -1.4  0.4  0.1 -0.4  0.2 -0.0  1.1 -0.5 -0.5  0.7 -0.3  0.8  0.8 -0.7  1.3 -1.1 </a:t>
            </a:r>
          </a:p>
          <a:p>
            <a:pPr algn="l" eaLnBrk="0" hangingPunct="0">
              <a:defRPr/>
            </a:pPr>
            <a:r>
              <a:rPr lang="en-US" sz="1000">
                <a:solidFill>
                  <a:schemeClr val="accent2"/>
                </a:solidFill>
                <a:latin typeface="Courier New" charset="0"/>
                <a:cs typeface="+mn-cs"/>
              </a:rPr>
              <a:t>9 -0.2 -3.5 -6.1 -4.5  0.7 -0.8 -2.5 -4.0 -2.6  0.9  2.8 -3.0 -1.8 -1.4 -6.2 -1.9 -1.6 -4.9 -1.6  4.5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96888" y="304800"/>
            <a:ext cx="7123112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cs typeface="+mj-cs"/>
              </a:rPr>
              <a:t>Scoring a sequence to a weight matrix</a:t>
            </a:r>
            <a:endParaRPr lang="en-US" dirty="0">
              <a:cs typeface="+mj-cs"/>
            </a:endParaRP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533400" y="4679950"/>
            <a:ext cx="1830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RLLDDTPEV</a:t>
            </a:r>
          </a:p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GLLGNVSTV</a:t>
            </a:r>
          </a:p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ALAKAAAAL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4953000" y="4572000"/>
            <a:ext cx="342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 b="0">
                <a:latin typeface="Comic Sans MS" charset="0"/>
                <a:cs typeface="+mn-cs"/>
              </a:rPr>
              <a:t>Which peptide is most likely to bind?</a:t>
            </a:r>
          </a:p>
          <a:p>
            <a:pPr algn="l" eaLnBrk="0" hangingPunct="0">
              <a:defRPr/>
            </a:pPr>
            <a:r>
              <a:rPr lang="en-US" sz="2000" b="0">
                <a:latin typeface="Comic Sans MS" charset="0"/>
                <a:cs typeface="+mn-cs"/>
              </a:rPr>
              <a:t>Which peptide second?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133600" y="4668838"/>
            <a:ext cx="160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  11.9</a:t>
            </a:r>
          </a:p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  14.7</a:t>
            </a:r>
          </a:p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   4.3</a:t>
            </a:r>
            <a:endParaRPr lang="en-US">
              <a:latin typeface="Courier" charset="0"/>
              <a:cs typeface="+mn-cs"/>
            </a:endParaRP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523875" y="5048250"/>
            <a:ext cx="1828800" cy="381000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89" name="Oval 9"/>
          <p:cNvSpPr>
            <a:spLocks noChangeArrowheads="1"/>
          </p:cNvSpPr>
          <p:nvPr/>
        </p:nvSpPr>
        <p:spPr bwMode="auto">
          <a:xfrm>
            <a:off x="990600" y="25908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0" name="Oval 10"/>
          <p:cNvSpPr>
            <a:spLocks noChangeArrowheads="1"/>
          </p:cNvSpPr>
          <p:nvPr/>
        </p:nvSpPr>
        <p:spPr bwMode="auto">
          <a:xfrm>
            <a:off x="4419600" y="28956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1" name="Oval 11"/>
          <p:cNvSpPr>
            <a:spLocks noChangeArrowheads="1"/>
          </p:cNvSpPr>
          <p:nvPr/>
        </p:nvSpPr>
        <p:spPr bwMode="auto">
          <a:xfrm>
            <a:off x="4419600" y="271145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2" name="Oval 12"/>
          <p:cNvSpPr>
            <a:spLocks noChangeArrowheads="1"/>
          </p:cNvSpPr>
          <p:nvPr/>
        </p:nvSpPr>
        <p:spPr bwMode="auto">
          <a:xfrm>
            <a:off x="1752600" y="30480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3" name="Oval 13"/>
          <p:cNvSpPr>
            <a:spLocks noChangeArrowheads="1"/>
          </p:cNvSpPr>
          <p:nvPr/>
        </p:nvSpPr>
        <p:spPr bwMode="auto">
          <a:xfrm>
            <a:off x="1752600" y="32004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4" name="Oval 14"/>
          <p:cNvSpPr>
            <a:spLocks noChangeArrowheads="1"/>
          </p:cNvSpPr>
          <p:nvPr/>
        </p:nvSpPr>
        <p:spPr bwMode="auto">
          <a:xfrm>
            <a:off x="6705600" y="33528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5" name="Oval 15"/>
          <p:cNvSpPr>
            <a:spLocks noChangeArrowheads="1"/>
          </p:cNvSpPr>
          <p:nvPr/>
        </p:nvSpPr>
        <p:spPr bwMode="auto">
          <a:xfrm>
            <a:off x="5943600" y="35052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6" name="Oval 16"/>
          <p:cNvSpPr>
            <a:spLocks noChangeArrowheads="1"/>
          </p:cNvSpPr>
          <p:nvPr/>
        </p:nvSpPr>
        <p:spPr bwMode="auto">
          <a:xfrm>
            <a:off x="2895600" y="36576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7" name="Oval 17"/>
          <p:cNvSpPr>
            <a:spLocks noChangeArrowheads="1"/>
          </p:cNvSpPr>
          <p:nvPr/>
        </p:nvSpPr>
        <p:spPr bwMode="auto">
          <a:xfrm>
            <a:off x="7848600" y="3810000"/>
            <a:ext cx="381000" cy="304800"/>
          </a:xfrm>
          <a:prstGeom prst="ellipse">
            <a:avLst/>
          </a:prstGeom>
          <a:solidFill>
            <a:srgbClr val="E31205">
              <a:alpha val="28000"/>
            </a:srgbClr>
          </a:solidFill>
          <a:ln w="28575">
            <a:solidFill>
              <a:srgbClr val="E312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27698" name="Rectangle 18"/>
          <p:cNvSpPr>
            <a:spLocks noChangeArrowheads="1"/>
          </p:cNvSpPr>
          <p:nvPr/>
        </p:nvSpPr>
        <p:spPr bwMode="auto">
          <a:xfrm>
            <a:off x="1108075" y="13716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endParaRPr lang="en-US" sz="2000" b="0">
              <a:latin typeface="Courier New" charset="0"/>
              <a:cs typeface="+mn-cs"/>
            </a:endParaRPr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3124200" y="4667250"/>
            <a:ext cx="160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  84nM</a:t>
            </a:r>
          </a:p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  23nM</a:t>
            </a:r>
          </a:p>
          <a:p>
            <a:pPr algn="l" eaLnBrk="0" hangingPunct="0">
              <a:defRPr/>
            </a:pPr>
            <a:r>
              <a:rPr lang="en-US">
                <a:latin typeface="Courier New" charset="0"/>
                <a:cs typeface="+mn-cs"/>
              </a:rPr>
              <a:t>  309nM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7" grpId="0" autoUpdateAnimBg="0"/>
      <p:bldP spid="327688" grpId="0" animBg="1"/>
      <p:bldP spid="327689" grpId="0" animBg="1"/>
      <p:bldP spid="327690" grpId="0" animBg="1"/>
      <p:bldP spid="327691" grpId="0" animBg="1"/>
      <p:bldP spid="327692" grpId="0" animBg="1"/>
      <p:bldP spid="327693" grpId="0" animBg="1"/>
      <p:bldP spid="327694" grpId="0" animBg="1"/>
      <p:bldP spid="327695" grpId="0" animBg="1"/>
      <p:bldP spid="327696" grpId="0" animBg="1"/>
      <p:bldP spid="327697" grpId="0" animBg="1"/>
      <p:bldP spid="32769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8BFBBD-56DC-2B40-8F89-B67915C1E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103794"/>
            <a:ext cx="5041900" cy="1333500"/>
          </a:xfrm>
          <a:prstGeom prst="rect">
            <a:avLst/>
          </a:prstGeom>
        </p:spPr>
      </p:pic>
      <p:sp>
        <p:nvSpPr>
          <p:cNvPr id="461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 example!!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(See handout)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2E9FF8C-4EE4-A544-9AB0-34C5666EDB39}"/>
              </a:ext>
            </a:extLst>
          </p:cNvPr>
          <p:cNvSpPr/>
          <p:nvPr/>
        </p:nvSpPr>
        <p:spPr bwMode="auto">
          <a:xfrm rot="2477342">
            <a:off x="6593899" y="4325135"/>
            <a:ext cx="504056" cy="108012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0AFB9-816B-1E4C-8279-3A499C7FF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4968552" cy="4731955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33F055E-6827-F843-BAD4-484BF91D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04800"/>
            <a:ext cx="71231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cs typeface="+mj-cs"/>
              </a:rPr>
              <a:t>Logo handout - 2</a:t>
            </a:r>
          </a:p>
        </p:txBody>
      </p:sp>
    </p:spTree>
    <p:extLst>
      <p:ext uri="{BB962C8B-B14F-4D97-AF65-F5344CB8AC3E}">
        <p14:creationId xmlns:p14="http://schemas.microsoft.com/office/powerpoint/2010/main" val="428259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Objectives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Visualization of binding motifs</a:t>
            </a:r>
          </a:p>
          <a:p>
            <a:pPr lvl="1" eaLnBrk="1" hangingPunct="1">
              <a:defRPr/>
            </a:pPr>
            <a:r>
              <a:rPr lang="en-US" sz="2400" dirty="0"/>
              <a:t>Construction of sequence logos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Understand the concepts of weight matrix construction</a:t>
            </a:r>
          </a:p>
          <a:p>
            <a:pPr lvl="1" eaLnBrk="1" hangingPunct="1">
              <a:defRPr/>
            </a:pPr>
            <a:r>
              <a:rPr lang="en-US" sz="2400" dirty="0"/>
              <a:t>One of the most important methods of bioinformatics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How to deal with data redundancy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How to deal with low counts (few observations)</a:t>
            </a:r>
          </a:p>
          <a:p>
            <a:r>
              <a:rPr lang="en-US" sz="2800" dirty="0"/>
              <a:t>How to use weight matrices to characterize receptor-ligand interactions</a:t>
            </a:r>
          </a:p>
          <a:p>
            <a:r>
              <a:rPr lang="en-US" sz="2800" dirty="0"/>
              <a:t>Case story from the MHC-peptide interactions guiding immune system reactions</a:t>
            </a:r>
          </a:p>
          <a:p>
            <a:pPr marL="0" indent="0" eaLnBrk="1" hangingPunct="1"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endParaRPr lang="en-US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1843BF-9172-AD42-83EC-1D224C2EA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7" y="1484784"/>
            <a:ext cx="6206625" cy="2880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ECEFD4-AA7B-064E-8F28-FB1FB822A2E3}"/>
              </a:ext>
            </a:extLst>
          </p:cNvPr>
          <p:cNvSpPr/>
          <p:nvPr/>
        </p:nvSpPr>
        <p:spPr bwMode="auto">
          <a:xfrm>
            <a:off x="721060" y="1844824"/>
            <a:ext cx="178532" cy="144016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80121-A445-434B-B721-F75419BB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04800"/>
            <a:ext cx="71231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cs typeface="+mj-cs"/>
              </a:rPr>
              <a:t>Logo handout - 2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BF3AB3-75D4-2947-BC1C-5DF4DA9484CC}"/>
              </a:ext>
            </a:extLst>
          </p:cNvPr>
          <p:cNvCxnSpPr/>
          <p:nvPr/>
        </p:nvCxnSpPr>
        <p:spPr bwMode="auto">
          <a:xfrm>
            <a:off x="5436096" y="3789040"/>
            <a:ext cx="11521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A2C016-002A-B647-A6C3-08C1825E8A59}"/>
              </a:ext>
            </a:extLst>
          </p:cNvPr>
          <p:cNvCxnSpPr/>
          <p:nvPr/>
        </p:nvCxnSpPr>
        <p:spPr bwMode="auto">
          <a:xfrm>
            <a:off x="827584" y="4005064"/>
            <a:ext cx="11521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8177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209076-D89F-8D4D-B0EF-4FE6B8B06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71"/>
          <a:stretch/>
        </p:blipFill>
        <p:spPr>
          <a:xfrm>
            <a:off x="6300192" y="1382191"/>
            <a:ext cx="2664296" cy="4458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8C1D6B-E97B-7B42-86D1-611BD89D4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6" y="1313600"/>
            <a:ext cx="6263276" cy="4491664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5B830835-6C6D-0D4D-B229-3CD6873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04800"/>
            <a:ext cx="71231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cs typeface="+mj-cs"/>
              </a:rPr>
              <a:t>Logo handout - 2</a:t>
            </a:r>
          </a:p>
        </p:txBody>
      </p:sp>
    </p:spTree>
    <p:extLst>
      <p:ext uri="{BB962C8B-B14F-4D97-AF65-F5344CB8AC3E}">
        <p14:creationId xmlns:p14="http://schemas.microsoft.com/office/powerpoint/2010/main" val="1443522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C4D91-9DD8-E247-BD56-22AC59A72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1280374"/>
            <a:ext cx="5968023" cy="481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2BC0B-B8F5-BA41-900C-DE3A85B31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671350"/>
            <a:ext cx="1245837" cy="4133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CACB3-B4B5-8446-A9A8-FDACB514E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621" y="1723306"/>
            <a:ext cx="3722715" cy="205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6166A2-3CEC-5645-8F23-6D93068BE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693622"/>
            <a:ext cx="7594600" cy="137160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008F2746-7166-AC41-81DD-A1683D99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04800"/>
            <a:ext cx="71231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cs typeface="+mj-cs"/>
              </a:rPr>
              <a:t>Logo handout - 2</a:t>
            </a:r>
          </a:p>
        </p:txBody>
      </p:sp>
    </p:spTree>
    <p:extLst>
      <p:ext uri="{BB962C8B-B14F-4D97-AF65-F5344CB8AC3E}">
        <p14:creationId xmlns:p14="http://schemas.microsoft.com/office/powerpoint/2010/main" val="27076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80D15-E775-EE4B-9D7F-49D11712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24744"/>
            <a:ext cx="6609913" cy="544626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45AC7BF4-2091-0F46-A08A-CA525C7B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04800"/>
            <a:ext cx="712311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0" kern="0" dirty="0">
                <a:cs typeface="+mj-cs"/>
              </a:rPr>
              <a:t>Logo handout – 2 - Answers</a:t>
            </a:r>
          </a:p>
        </p:txBody>
      </p:sp>
    </p:spTree>
    <p:extLst>
      <p:ext uri="{BB962C8B-B14F-4D97-AF65-F5344CB8AC3E}">
        <p14:creationId xmlns:p14="http://schemas.microsoft.com/office/powerpoint/2010/main" val="1909769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Information content (</a:t>
            </a:r>
            <a:r>
              <a:rPr lang="en-US" dirty="0" err="1"/>
              <a:t>Kullback-Leibler</a:t>
            </a:r>
            <a:r>
              <a:rPr lang="en-US" dirty="0"/>
              <a:t>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1063848"/>
            <a:ext cx="8303840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900" i="0" dirty="0">
                <a:latin typeface="Courier New" charset="0"/>
              </a:rPr>
              <a:t>     </a:t>
            </a:r>
            <a:r>
              <a:rPr lang="en-US" sz="1000" i="0" dirty="0">
                <a:latin typeface="Courier New" charset="0"/>
              </a:rPr>
              <a:t>A    R    N    D    C    Q    E    G    H    I    L    K    M    F    P    S    T    W    Y    V    I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1 0.09 0.06 0.01 0.01 0.01 0.01 0.02 0.09 0.01 0.08 0.11 0.07 0.04 0.07 0.01 0.12 0.04 0.01 0.06 0.09 0.20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2 0.06 0.00 0.00 0.01 0.01 0.00 0.01 0.01 0.00 0.09 0.62 0.01 0.08 0.01 0.00 0.01 0.05 0.00 0.01 0.07 1.59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3 0.08 0.03 0.05 0.10 0.02 0.02 0.01 0.10 0.02 0.03 0.12 0.01 0.04 0.06 0.04 0.07 0.04 0.04 0.05 0.07 0.17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4 0.08 0.05 0.02 0.11 0.01 0.04 0.09 0.15 0.01 0.08 0.04 0.04 0.01 0.02 0.10 0.05 0.04 0.02 0.00 0.04 0.30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5 0.05 0.04 0.04 0.02 0.01 0.04 0.05 0.15 0.04 0.03 0.09 0.04 0.01 0.06 0.08 0.02 0.06 0.03 0.06 0.09 0.21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6 0.04 0.03 0.04 0.01 0.03 0.03 0.03 0.05 0.02 0.13 0.14 0.03 0.03 0.06 0.04 0.06 0.06 0.01 0.03 0.16 0.19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7 0.13 0.01 0.04 0.03 0.02 0.03 0.04 0.04 0.06 0.08 0.14 0.01 0.03 0.06 0.07 0.06 0.04 0.04 0.03 0.09 0.21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8 0.04 0.09 0.03 0.01 0.01 0.05 0.07 0.06 0.03 0.04 0.15 0.05 0.02 0.06 0.04 0.09 0.09 0.01 0.05 0.03 0.18</a:t>
            </a:r>
          </a:p>
          <a:p>
            <a:pPr algn="l" eaLnBrk="0" hangingPunct="0"/>
            <a:r>
              <a:rPr lang="en-US" sz="1000" i="0" dirty="0">
                <a:latin typeface="Courier New" charset="0"/>
              </a:rPr>
              <a:t>9 0.08 0.01 0.00 0.00 0.02 0.02 0.02 0.01 0.01 0.09 0.28 0.01 0.01 0.02 0.00 0.03 0.03 0.00 0.01 0.35 0.98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7308304" y="2808064"/>
            <a:ext cx="864096" cy="122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8034338" y="1052736"/>
            <a:ext cx="426094" cy="16113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482956"/>
              </p:ext>
            </p:extLst>
          </p:nvPr>
        </p:nvGraphicFramePr>
        <p:xfrm>
          <a:off x="290165" y="2954561"/>
          <a:ext cx="6442075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95700" imgH="1422400" progId="Equation.3">
                  <p:embed/>
                </p:oleObj>
              </mc:Choice>
              <mc:Fallback>
                <p:oleObj name="Equation" r:id="rId3" imgW="3695700" imgH="14224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65" y="2954561"/>
                        <a:ext cx="6442075" cy="247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0557" y="3096096"/>
            <a:ext cx="11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latin typeface="+mn-lt"/>
              </a:rPr>
              <a:t>Shannon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5588" y="4208154"/>
            <a:ext cx="226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latin typeface="+mn-lt"/>
              </a:rPr>
              <a:t>Kullback</a:t>
            </a:r>
            <a:r>
              <a:rPr lang="en-US" sz="2000" b="0" i="0" dirty="0">
                <a:latin typeface="+mn-lt"/>
              </a:rPr>
              <a:t> - </a:t>
            </a:r>
            <a:r>
              <a:rPr lang="en-US" sz="2000" b="0" i="0" dirty="0" err="1">
                <a:latin typeface="+mn-lt"/>
              </a:rPr>
              <a:t>Leibler</a:t>
            </a:r>
            <a:endParaRPr lang="en-US" sz="2000" b="0" i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805264"/>
            <a:ext cx="51845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Comic Sans MS"/>
                <a:cs typeface="Comic Sans MS"/>
              </a:rPr>
              <a:t>KL == Shannon if q=0.05 for all AA</a:t>
            </a:r>
          </a:p>
        </p:txBody>
      </p:sp>
    </p:spTree>
    <p:extLst>
      <p:ext uri="{BB962C8B-B14F-4D97-AF65-F5344CB8AC3E}">
        <p14:creationId xmlns:p14="http://schemas.microsoft.com/office/powerpoint/2010/main" val="1036903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utpu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18147"/>
            <a:ext cx="6600321" cy="3519165"/>
          </a:xfrm>
          <a:prstGeom prst="rect">
            <a:avLst/>
          </a:prstGeom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Sequence logos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96752"/>
            <a:ext cx="5065712" cy="40655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Height of a column equal to I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Relative height of a letter is </a:t>
            </a:r>
            <a:r>
              <a:rPr lang="en-US" sz="2800" dirty="0"/>
              <a:t>p</a:t>
            </a:r>
            <a:endParaRPr lang="en-US" sz="2400" baseline="-250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Highly useful tool to visualize sequence motifs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72200" y="2406650"/>
            <a:ext cx="225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>
                <a:solidFill>
                  <a:srgbClr val="FF0000"/>
                </a:solidFill>
                <a:latin typeface="Comic Sans MS" charset="0"/>
              </a:rPr>
              <a:t>High information </a:t>
            </a:r>
          </a:p>
          <a:p>
            <a:pPr algn="l"/>
            <a:r>
              <a:rPr lang="en-US" sz="2000" b="0">
                <a:solidFill>
                  <a:srgbClr val="FF0000"/>
                </a:solidFill>
                <a:latin typeface="Comic Sans MS" charset="0"/>
              </a:rPr>
              <a:t>positions</a:t>
            </a:r>
            <a:endParaRPr lang="en-US" sz="20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4427984" y="3124200"/>
            <a:ext cx="2201416" cy="9528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7380312" y="3284984"/>
            <a:ext cx="677416" cy="4781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486400" y="1919288"/>
            <a:ext cx="2927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Comic Sans MS" charset="0"/>
              </a:rPr>
              <a:t>HLA-A0201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1520" y="6165304"/>
            <a:ext cx="4478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latin typeface="Times New Roman" charset="0"/>
              </a:rPr>
              <a:t>http://</a:t>
            </a:r>
            <a:r>
              <a:rPr lang="en-US" sz="2000" b="0" dirty="0" err="1">
                <a:latin typeface="Times New Roman" charset="0"/>
              </a:rPr>
              <a:t>www.cbs.dtu.dk</a:t>
            </a:r>
            <a:r>
              <a:rPr lang="en-US" sz="2000" b="0" dirty="0">
                <a:latin typeface="Times New Roman" charset="0"/>
              </a:rPr>
              <a:t>/</a:t>
            </a:r>
            <a:r>
              <a:rPr lang="en-US" sz="2000" b="0" dirty="0" err="1">
                <a:latin typeface="Times New Roman" charset="0"/>
              </a:rPr>
              <a:t>biotools</a:t>
            </a:r>
            <a:r>
              <a:rPr lang="en-US" sz="2000" b="0" dirty="0">
                <a:latin typeface="Times New Roman" charset="0"/>
              </a:rPr>
              <a:t>/Seq2Logo</a:t>
            </a:r>
          </a:p>
        </p:txBody>
      </p:sp>
    </p:spTree>
    <p:extLst>
      <p:ext uri="{BB962C8B-B14F-4D97-AF65-F5344CB8AC3E}">
        <p14:creationId xmlns:p14="http://schemas.microsoft.com/office/powerpoint/2010/main" val="1659762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Special case</a:t>
            </a:r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What happens when </a:t>
            </a:r>
            <a:r>
              <a:rPr lang="en-US">
                <a:cs typeface="+mn-cs"/>
                <a:sym typeface="Symbol" charset="0"/>
              </a:rPr>
              <a:t> = 0?</a:t>
            </a:r>
            <a:r>
              <a:rPr lang="en-US" sz="2800">
                <a:cs typeface="+mn-cs"/>
                <a:sym typeface="Symbol" charset="0"/>
              </a:rPr>
              <a:t> </a:t>
            </a:r>
          </a:p>
          <a:p>
            <a:pPr lvl="1" eaLnBrk="1" hangingPunct="1">
              <a:defRPr/>
            </a:pPr>
            <a:r>
              <a:rPr lang="en-US">
                <a:sym typeface="Symbol" charset="0"/>
              </a:rPr>
              <a:t>we only have one sequence, ILVKAIPHL</a:t>
            </a:r>
          </a:p>
        </p:txBody>
      </p:sp>
      <p:graphicFrame>
        <p:nvGraphicFramePr>
          <p:cNvPr id="497673" name="Object 9"/>
          <p:cNvGraphicFramePr>
            <a:graphicFrameLocks noChangeAspect="1"/>
          </p:cNvGraphicFramePr>
          <p:nvPr/>
        </p:nvGraphicFramePr>
        <p:xfrm>
          <a:off x="1795463" y="2438400"/>
          <a:ext cx="34829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9100" imgH="393700" progId="Equation.3">
                  <p:embed/>
                </p:oleObj>
              </mc:Choice>
              <mc:Fallback>
                <p:oleObj name="Equation" r:id="rId3" imgW="16891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438400"/>
                        <a:ext cx="34829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75" name="Object 11"/>
          <p:cNvGraphicFramePr>
            <a:graphicFrameLocks noChangeAspect="1"/>
          </p:cNvGraphicFramePr>
          <p:nvPr/>
        </p:nvGraphicFramePr>
        <p:xfrm>
          <a:off x="938213" y="4416425"/>
          <a:ext cx="63849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86100" imgH="406400" progId="Equation.3">
                  <p:embed/>
                </p:oleObj>
              </mc:Choice>
              <mc:Fallback>
                <p:oleObj name="Equation" r:id="rId5" imgW="3086100" imgH="40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416425"/>
                        <a:ext cx="63849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7676" name="Object 12"/>
          <p:cNvGraphicFramePr>
            <a:graphicFrameLocks noChangeAspect="1"/>
          </p:cNvGraphicFramePr>
          <p:nvPr/>
        </p:nvGraphicFramePr>
        <p:xfrm>
          <a:off x="1600200" y="3322638"/>
          <a:ext cx="46450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71700" imgH="406400" progId="Equation.3">
                  <p:embed/>
                </p:oleObj>
              </mc:Choice>
              <mc:Fallback>
                <p:oleObj name="Equation" r:id="rId7" imgW="2171700" imgH="406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22638"/>
                        <a:ext cx="464502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88900" y="1143000"/>
            <a:ext cx="8912225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       A    R    N    D    C    Q    E    G    H    I    L    K    M    F    P    S    T    W    Y    V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1 I -1.3 -3.1 -3.2 -3.2 -1.3 -2.7 -3.2 -3.7 -3.1  4.0  1.5 -2.6  1.1 -0.2 -2.8 -2.4 -0.7 -2.3 -1.3  2.6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2 L -1.5 -2.2 -3.3 -3.7 -1.3 -2.1 -2.8 -3.6 -2.7  1.5  3.8 -2.4  2.0  0.4 -2.9 -2.5 -1.2 -1.7 -1.0  0.8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3 V -0.2 -2.5 -2.9 -3.2 -0.8 -2.1 -2.4 -3.2 -3.3  2.5  0.8 -2.3  0.7 -0.8 -2.5 -1.6 -0.1 -2.5 -1.3  3.8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4 K -0.8  2.1 -0.2 -0.8 -3.1  1.3  0.8 -1.6 -0.7 -2.6 -2.4  4.5 -1.4 -3.2 -1.0 -0.2 -0.7 -2.6 -1.8 -2.3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5 A  3.9 -1.5 -1.6 -1.7 -0.4 -0.8 -0.8  0.2 -1.6 -1.3 -1.5 -0.8 -1.0 -2.2 -0.8  1.2 -0.1 -2.5 -1.7 -0.2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6 I -1.3 -3.1 -3.2 -3.2 -1.3 -2.7 -3.2 -3.7 -3.1  4.0  1.5 -2.6  1.1 -0.2 -2.8 -2.4 -0.7 -2.3 -1.3  2.6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7 P -0.8 -2.0 -1.9 -1.6 -2.6 -1.4 -1.2 -2.1 -2.0 -2.8 -2.9 -1.0 -2.6 -3.7  7.3 -0.8 -1.0 -4.6 -2.6 -2.5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8 H -1.6 -0.4  0.5 -1.0 -3.4  0.3 -0.0 -1.9  7.5 -3.1 -2.7 -0.7 -1.4 -1.2 -2.1 -0.9 -1.9 -1.5  1.7 -3.3 </a:t>
            </a:r>
          </a:p>
          <a:p>
            <a:pPr algn="l">
              <a:defRPr/>
            </a:pPr>
            <a:r>
              <a:rPr lang="en-US" sz="1100">
                <a:latin typeface="Courier New" charset="0"/>
                <a:cs typeface="+mn-cs"/>
              </a:rPr>
              <a:t>9 L -1.5 -2.2 -3.3 -3.7 -1.3 -2.1 -2.8 -3.6 -2.7  1.5  3.8 -2.4  2.0  0.4 -2.9 -2.5 -1.2 -1.7 -1.0  0.8</a:t>
            </a:r>
            <a:r>
              <a:rPr lang="en-US" sz="1100">
                <a:latin typeface="Arial" charset="0"/>
                <a:cs typeface="+mn-cs"/>
              </a:rPr>
              <a:t> </a:t>
            </a:r>
            <a:endParaRPr lang="en-US" sz="1800">
              <a:latin typeface="Courier New" charset="0"/>
              <a:cs typeface="+mn-cs"/>
            </a:endParaRPr>
          </a:p>
        </p:txBody>
      </p:sp>
      <p:sp>
        <p:nvSpPr>
          <p:cNvPr id="501765" name="Rectangle 5"/>
          <p:cNvSpPr>
            <a:spLocks noChangeArrowheads="1"/>
          </p:cNvSpPr>
          <p:nvPr/>
        </p:nvSpPr>
        <p:spPr bwMode="auto">
          <a:xfrm>
            <a:off x="228600" y="304800"/>
            <a:ext cx="2409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>
                <a:latin typeface="Comic Sans MS" charset="0"/>
                <a:cs typeface="+mn-cs"/>
                <a:sym typeface="Symbol" charset="0"/>
              </a:rPr>
              <a:t>ILVKAIPHL</a:t>
            </a:r>
          </a:p>
        </p:txBody>
      </p:sp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1711325" y="3124200"/>
            <a:ext cx="4918075" cy="330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   A  R  N  D  C  Q  E  G  H  I  L  K  M  F  P  S  T  W  Y  V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A  4 -1 -2 -2  0 -1 -1  0 -2 -1 -1 -1 -1 -2 -1  1  0 -3 -2  0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R -1  5  0 -2 -3  1  0 -2  0 -3 -2  2 -1 -3 -2 -1 -1 -3 -2 -3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N -2  0  6  1 -3  0  0  0  1 -3 -3  0 -2 -3 -2  1  0 -4 -2 -3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D -2 -2  1  6 -3  0  2 -1 -1 -3 -4 -1 -3 -3 -1  0 -1 -4 -3 -3 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C  0 -3 -3 -3  9 -3 -4 -3 -3 -1 -1 -3 -1 -2 -3 -1 -1 -2 -2 -1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Q -1  1  0  0 -3  5  2 -2  0 -3 -2  1  0 -3 -1  0 -1 -2 -1 -2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E -1  0  0  2 -4  2  5 -2  0 -3 -3  1 -2 -3 -1  0 -1 -3 -2 -2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G  0 -2  0 -1 -3 -2 -2  6 -2 -4 -4 -2 -3 -3 -2  0 -2 -2 -3 -3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H -2  0  1 -1 -3  0  0 -2  8 -3 -3 -1 -2 -1 -2 -1 -2 -2  2 -3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I -1 -3 -3 -3 -1 -3 -3 -4 -3  4  2 -3  1  0 -3 -2 -1 -3 -1  3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L -1 -2 -3 -4 -1 -2 -3 -4 -3  2  4 -2  2  0 -3 -2 -1 -2 -1  1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K -1  2  0 -1 -3  1  1 -2 -1 -3 -2  5 -1 -3 -1  0 -1 -3 -2 -2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M -1 -1 -2 -3 -1  0 -2 -3 -2  1  2 -1  5  0 -2 -1 -1 -1 -1  1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F -2 -3 -3 -3 -2 -3 -3 -3 -1  0  0 -3  0  6 -4 -2 -2  1  3 -1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P -1 -2 -2 -1 -3 -1 -1 -2 -2 -3 -3 -1 -2 -4  7 -1 -1 -4 -3 -2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S  1 -1  1  0 -1  0  0  0 -1 -2 -2  0 -1 -2 -1  4  1 -3 -2 -2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T  0 -1  0 -1 -1 -1 -1 -2 -2 -1 -1 -1 -1 -2 -1  1  5 -2 -2  0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W -3 -3 -4 -4 -2 -2 -3 -2 -2 -3 -2 -3 -1  1 -4 -3 -2 11  2 -3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Y -2 -2 -2 -3 -2 -1 -2 -3  2 -1 -1 -2 -1  3 -3 -2 -2  2  7 -1</a:t>
            </a:r>
          </a:p>
          <a:p>
            <a:pPr algn="l">
              <a:defRPr/>
            </a:pPr>
            <a:r>
              <a:rPr lang="en-US" sz="1000">
                <a:latin typeface="Courier New" charset="0"/>
                <a:cs typeface="+mn-cs"/>
              </a:rPr>
              <a:t>V  0 -3 -3 -3 -1 -2 -2 -3 -3  3  1 -2  1 -1 -2 -2  0 -3 -1  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Example from real life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221163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cs typeface="+mn-cs"/>
              </a:rPr>
              <a:t>10 peptides from MHCpep database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Bind to the MHC complex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Relevant for immune system recognition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Estimate sequence motif and weight matrix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Evaluate motif </a:t>
            </a:r>
            <a:r>
              <a:rPr lang="ja-JP" altLang="en-US" sz="2400">
                <a:cs typeface="+mn-cs"/>
              </a:rPr>
              <a:t>“</a:t>
            </a:r>
            <a:r>
              <a:rPr lang="en-US" sz="2400">
                <a:cs typeface="+mn-cs"/>
              </a:rPr>
              <a:t>correctness</a:t>
            </a:r>
            <a:r>
              <a:rPr lang="ja-JP" altLang="en-US" sz="2400">
                <a:cs typeface="+mn-cs"/>
              </a:rPr>
              <a:t>”</a:t>
            </a:r>
            <a:r>
              <a:rPr lang="en-US" sz="2400">
                <a:cs typeface="+mn-cs"/>
              </a:rPr>
              <a:t> on 528 peptides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54675" y="1722438"/>
            <a:ext cx="1647825" cy="3154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ALAKAAAAM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ALAKAAAAN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ALAKAAAAR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ALAKAAAAT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ALAKAAAAV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GMNERPILT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GILGFVFTM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TLNAWVKVV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KLNEPVLLL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>
                <a:solidFill>
                  <a:srgbClr val="FF0000"/>
                </a:solidFill>
                <a:latin typeface="Courier New" charset="0"/>
                <a:cs typeface="+mn-cs"/>
              </a:rPr>
              <a:t>AVVPFIVSV</a:t>
            </a:r>
            <a:endParaRPr lang="en-US" sz="16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Prediction accuracy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5943600" y="1364258"/>
            <a:ext cx="242298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600" b="0" dirty="0">
                <a:latin typeface="Helvetica Neue" charset="0"/>
                <a:cs typeface="+mn-cs"/>
              </a:rPr>
              <a:t>Pearson </a:t>
            </a:r>
            <a:r>
              <a:rPr lang="en-US" sz="1600" b="0">
                <a:latin typeface="Helvetica Neue" charset="0"/>
                <a:cs typeface="+mn-cs"/>
              </a:rPr>
              <a:t>correlation 0.62</a:t>
            </a:r>
            <a:endParaRPr lang="en-US" sz="2000" b="0" dirty="0">
              <a:latin typeface="Courier New" charset="0"/>
              <a:cs typeface="+mn-cs"/>
            </a:endParaRP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3937000" y="5638800"/>
            <a:ext cx="1720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Prediction score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 rot="-5400000">
            <a:off x="1297782" y="3437731"/>
            <a:ext cx="1885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Measured affinity</a:t>
            </a:r>
          </a:p>
        </p:txBody>
      </p:sp>
      <p:pic>
        <p:nvPicPr>
          <p:cNvPr id="8" name="Picture 7" descr="x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597846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47434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3115" name="Group 11"/>
          <p:cNvGrpSpPr>
            <a:grpSpLocks/>
          </p:cNvGrpSpPr>
          <p:nvPr/>
        </p:nvGrpSpPr>
        <p:grpSpPr bwMode="auto">
          <a:xfrm>
            <a:off x="304800" y="2514600"/>
            <a:ext cx="6172200" cy="1295400"/>
            <a:chOff x="192" y="1584"/>
            <a:chExt cx="3888" cy="816"/>
          </a:xfrm>
        </p:grpSpPr>
        <p:sp>
          <p:nvSpPr>
            <p:cNvPr id="303110" name="Text Box 6"/>
            <p:cNvSpPr txBox="1">
              <a:spLocks noChangeArrowheads="1"/>
            </p:cNvSpPr>
            <p:nvPr/>
          </p:nvSpPr>
          <p:spPr bwMode="auto">
            <a:xfrm>
              <a:off x="192" y="1584"/>
              <a:ext cx="1365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b="0">
                  <a:latin typeface="Comic Sans MS" charset="0"/>
                  <a:cs typeface="+mn-cs"/>
                </a:rPr>
                <a:t>Anchor positions</a:t>
              </a:r>
              <a:endParaRPr lang="en-US" sz="2000" b="0">
                <a:latin typeface="Courier New" charset="0"/>
                <a:cs typeface="+mn-cs"/>
              </a:endParaRPr>
            </a:p>
          </p:txBody>
        </p:sp>
        <p:sp>
          <p:nvSpPr>
            <p:cNvPr id="303111" name="Line 7"/>
            <p:cNvSpPr>
              <a:spLocks noChangeShapeType="1"/>
            </p:cNvSpPr>
            <p:nvPr/>
          </p:nvSpPr>
          <p:spPr bwMode="auto">
            <a:xfrm>
              <a:off x="1248" y="1968"/>
              <a:ext cx="16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03112" name="Line 8"/>
            <p:cNvSpPr>
              <a:spLocks noChangeShapeType="1"/>
            </p:cNvSpPr>
            <p:nvPr/>
          </p:nvSpPr>
          <p:spPr bwMode="auto">
            <a:xfrm>
              <a:off x="1248" y="1968"/>
              <a:ext cx="283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303113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Binding Motif. MHC class I with peptide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How to define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>
                <a:cs typeface="+mj-cs"/>
              </a:rPr>
              <a:t>?</a:t>
            </a:r>
          </a:p>
        </p:txBody>
      </p:sp>
      <p:pic>
        <p:nvPicPr>
          <p:cNvPr id="89090" name="Picture 2" descr="b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01763"/>
            <a:ext cx="7056438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2411413" y="1773238"/>
            <a:ext cx="288925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095500" y="2565400"/>
            <a:ext cx="33067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  <a:cs typeface="+mn-cs"/>
              </a:rPr>
              <a:t>Optimal performance. </a:t>
            </a:r>
          </a:p>
          <a:p>
            <a:pPr>
              <a:defRPr/>
            </a:pPr>
            <a:r>
              <a:rPr lang="en-US" b="0" dirty="0">
                <a:latin typeface="Symbol" charset="2"/>
                <a:cs typeface="Symbol" charset="2"/>
              </a:rPr>
              <a:t>b</a:t>
            </a:r>
            <a:r>
              <a:rPr lang="en-US" b="0" dirty="0">
                <a:latin typeface="+mn-lt"/>
                <a:cs typeface="+mn-cs"/>
              </a:rPr>
              <a:t>=100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Predictive performance</a:t>
            </a:r>
          </a:p>
        </p:txBody>
      </p:sp>
      <p:graphicFrame>
        <p:nvGraphicFramePr>
          <p:cNvPr id="91138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143000"/>
          <a:ext cx="8610600" cy="510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610600" cy="510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cs typeface="+mj-cs"/>
              </a:rPr>
              <a:t>Summary</a:t>
            </a:r>
            <a:endParaRPr lang="en-US">
              <a:cs typeface="+mj-cs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Sequence logo is a power tool to visualize (binding) motifs</a:t>
            </a:r>
          </a:p>
          <a:p>
            <a:pPr lvl="1" eaLnBrk="1" hangingPunct="1">
              <a:defRPr/>
            </a:pPr>
            <a:r>
              <a:rPr lang="en-US" dirty="0"/>
              <a:t>Information content identifies essential residues for function and/or structural stability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Weight </a:t>
            </a:r>
            <a:r>
              <a:rPr lang="en-US">
                <a:cs typeface="+mn-cs"/>
              </a:rPr>
              <a:t>matrices can </a:t>
            </a:r>
            <a:r>
              <a:rPr lang="en-US" dirty="0">
                <a:cs typeface="+mn-cs"/>
              </a:rPr>
              <a:t>be derived from very limited number of data using the techniques of</a:t>
            </a:r>
          </a:p>
          <a:p>
            <a:pPr lvl="1" eaLnBrk="1" hangingPunct="1">
              <a:defRPr/>
            </a:pPr>
            <a:r>
              <a:rPr lang="en-US" dirty="0"/>
              <a:t>Sequence weighting</a:t>
            </a:r>
          </a:p>
          <a:p>
            <a:pPr lvl="1" eaLnBrk="1" hangingPunct="1">
              <a:defRPr/>
            </a:pPr>
            <a:r>
              <a:rPr lang="en-US" dirty="0"/>
              <a:t>Pseudo counts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 noChangeArrowheads="1"/>
          </p:cNvPicPr>
          <p:nvPr/>
        </p:nvPicPr>
        <p:blipFill>
          <a:blip r:embed="rId3">
            <a:lum bright="2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143000"/>
            <a:ext cx="4737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408863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SLLPAIVEL YLLPAIVHI TLWVDPYEV GLVPFLVSV KLLEPVLLL LLDVPTAAV LLDVPTAAV LLDVPTAAV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LLDVPTAAV VLFRGGPRG MVDGTLLLL YMNGTMSQV MLLSVPLLL SLLGLLVEV ALLPPINIL TLIKIQHTL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HLIDYLVTS ILAPPVVKL ALFPQLVIL GILGFVFTL STNRQSGRQ GLDVLTAKV RILGAVAKV QVCERIPTI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ILFGHENRV ILMEHIHKL ILDQKINEV SLAGGIIGV LLIENVASL FLLWATAEA SLPDFGISY KKREEAPSL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LERPGGNEI ALSNLEVKL ALNELLQHV DLERKVESL FLGENISNF ALSDHHIYL GLSEFTEYL STAPPAHGV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PLDGEYFTL GVLVGVALI RTLDKVLEV HLSTAFARV RLDSYVRSL YMNGTMSQV GILGFVFTL ILKEPVHGV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ILGFVFTLT LLFGYPVYV GLSPTVWLS WLSLLVPFV FLPSDFFPS CLGGLLTMV FIAGNSAYE KLGEFYNQM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KLVALGINA DLMGYIPLV RLVTLKDIV MLLAVLYCL AAGIGILTV YLEPGPVTA LLDGTATLR ITDQVPFSV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KTWGQYWQV TITDQVPFS AFHHVAREL YLNKIQNSL MMRKLAILS AIMDKNIIL IMDKNIILK SMVGNWAKV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SLLAPGAKQ KIFGSLAFL ELVSEFSRM KLTPLCVTL VLYRYGSFS YIGEVLVSV CINGVCWTV VMNILLQYV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ILTVILGVL KVLEYVIKV FLWGPRALV GLSRYVARL FLLTRILTI HLGNVKYLV GIAGGLALL GLQDCTMLV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TGAPVTYST VIYQYMDDL VLPDVFIRC VLPDVFIRC AVGIGIAVV LVVLGLLAV ALGLGLLPV GIGIGVLAA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GAGIGVAVL IAGIGILAI LIVIGILIL LAGIGLIAA VDGIGILTI GAGIGVLTA AAGIGIIQI QAGIGILLA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KARDPHSGH KACDPHSGH ACDPHSGHF SLYNTVATL RGPGRAFVT NLVPMVATV GLHCYEQLV PLKQHFQIV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AVFDRKSDA LLDFVRFMG VLVKSPNHV GLAPPQHLI LLGRNSFEV PLTFGWCYK VLEWRFDSR TLNAWVKVV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GLCTLVAML FIDSYICQV IISAVVGIL VMAGVGSPY LLWTLVVLL SVRDRLARL LLMDCSGSI CLTSTVQLV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VLHDDLLEA LMWITQCFL SLLMWITQC QLSLLMWIT LLGATCMFV RLTRFLSRV YMDGTMSQV FLTPKKLQC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ISNDVCAQV VKTDGNPPE SVYDFFVWL FLYGALLLA VLFSSDFRI LMWAKIGPV SLLLELEEV SLSRFSWGA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YTAFTIPSI RLMKQDFSV RLPRIFCSC FLWGPRAYA RLLQETELV SLFEGIDFY SLDQSVVEL RLNMFTPYI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NMFTPYIGV LMIIPLINV TLFIGSHVV SLVIVTTFV VLQWASLAV ILAKFLHWL STAPPHVNV LLLLTVLTV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VVLGVVFGI ILHNGAYSL MIMVKCWMI MLGTHTMEV MLGTHTMEV SLADTNSLA LLWAARPRL GVALQTMKQ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GLYDGMEHL KMVELVHFL YLQLVFGIE MLMAQEALA LMAQEALAF VYDGREHTV YLSGANLNL RMFPNAPYL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EAAGIGILT TLDSQVMSL STPPPGTRV KVAELVHFL IMIGVLVGV ALCRWGLLL LLFAGVQCQ VLLCESTAV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YLSTAFARV YLLEMLWRL SLDDYNHLV RTLDKVLEV GLPVEYLQV KLIANNTRV FIYAGSLSA KLVANNTRL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FLDEFMEGV ALQPGTALL VLDGLDVLL SLYSFPEPE ALYVDSLFF SLLQHLIGL ELTLGEFLK MINAYLDKL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AAGIGILTV FLPSDFFPS SVRDRLARL SLREWLLRI LLSAWILTA AAGIGILTV AVPDEIPPL FAYDGKDYI</a:t>
            </a:r>
          </a:p>
          <a:p>
            <a:pPr algn="l" eaLnBrk="0" hangingPunct="0">
              <a:defRPr/>
            </a:pPr>
            <a:r>
              <a:rPr lang="en-US" sz="1200">
                <a:latin typeface="Courier New" charset="0"/>
                <a:cs typeface="+mn-cs"/>
              </a:rPr>
              <a:t>AAGIGILTV FLPSDFFPS AAGIGILTV FLPSDFFPS AAGIGILTV FLWGPRALV ETVSEQSNV ITLWQRPLV</a:t>
            </a:r>
            <a:endParaRPr lang="en-US">
              <a:latin typeface="Courier New" charset="0"/>
              <a:cs typeface="+mn-cs"/>
            </a:endParaRP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Information content</a:t>
            </a:r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6868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>
                    <a:alpha val="49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900" b="0">
                <a:latin typeface="Courier New" charset="0"/>
                <a:cs typeface="+mn-cs"/>
              </a:rPr>
              <a:t>     </a:t>
            </a:r>
            <a:r>
              <a:rPr lang="en-US" sz="1000" b="0">
                <a:latin typeface="Courier New" charset="0"/>
                <a:cs typeface="+mn-cs"/>
              </a:rPr>
              <a:t>A    R    N    D    C    Q    E    G    H    I    L    K    M    F    P    S    T    W    Y    V    S    I</a:t>
            </a:r>
          </a:p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1 0.10 0.06 0.01 0.02 0.01 0.02 0.02 0.09 0.01 0.07 0.11 0.06 0.04 0.08 0.01 0.11 0.03 0.01 0.05 0.08 3.96 0.37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000099"/>
                </a:solidFill>
                <a:latin typeface="Courier New" charset="0"/>
                <a:cs typeface="+mn-cs"/>
              </a:rPr>
              <a:t>2 0.07 0.00 0.00 0.01 0.01 0.00 0.01 0.01 0.00 0.08 0.59 0.01 0.07 0.01 0.00 0.01 0.06 0.00 0.01 0.08 2.16 2.16</a:t>
            </a:r>
          </a:p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3 0.08 0.03 0.05 0.10 0.02 0.02 0.01 0.12 0.02 0.03 0.12 0.01 0.03 0.05 0.06 0.06 0.04 0.04 0.04 0.07 4.06 0.26</a:t>
            </a:r>
          </a:p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4 0.07 0.04 0.02 0.11 0.01 0.04 0.08 0.15 0.01 0.10 0.04 0.03 0.01 0.02 0.09 0.07 0.04 0.02 0.00 0.05 3.87 0.45</a:t>
            </a:r>
          </a:p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5 0.04 0.04 0.04 0.04 0.01 0.04 0.05 0.16 0.04 0.02 0.08 0.04 0.01 0.06 0.10 0.02 0.06 0.02 0.05 0.09 4.04 0.28</a:t>
            </a:r>
          </a:p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6 0.04 0.03 0.03 0.01 0.02 0.03 0.03 0.04 0.02 0.14 0.13 0.02 0.03 0.07 0.03 0.05 0.08 0.01 0.03 0.15 3.92 0.40</a:t>
            </a:r>
          </a:p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7 0.14 0.01 0.03 0.03 0.02 0.03 0.04 0.03 0.05 0.07 0.15 0.01 0.03 0.07 0.06 0.07 0.04 0.03 0.02 0.08 3.98 0.34</a:t>
            </a:r>
          </a:p>
          <a:p>
            <a:pPr algn="l" eaLnBrk="0" hangingPunct="0">
              <a:defRPr/>
            </a:pPr>
            <a:r>
              <a:rPr lang="en-US" sz="1000" b="0">
                <a:latin typeface="Courier New" charset="0"/>
                <a:cs typeface="+mn-cs"/>
              </a:rPr>
              <a:t>8 0.05 0.09 0.04 0.01 0.01 0.05 0.07 0.05 0.02 0.04 0.14 0.04 0.02 0.05 0.05 0.08 0.10 0.01 0.04 0.03 4.04 0.28</a:t>
            </a:r>
          </a:p>
          <a:p>
            <a:pPr algn="l" eaLnBrk="0" hangingPunct="0">
              <a:defRPr/>
            </a:pPr>
            <a:r>
              <a:rPr lang="en-US" sz="1000">
                <a:solidFill>
                  <a:srgbClr val="000099"/>
                </a:solidFill>
                <a:latin typeface="Courier New" charset="0"/>
                <a:cs typeface="+mn-cs"/>
              </a:rPr>
              <a:t>9 0.07 0.01 0.00 0.00 0.02 0.02 0.02 0.01 0.01 0.08 0.26 0.01 0.01 0.02 0.00 0.04 0.02 0.00 0.01 0.38 2.78 1.55</a:t>
            </a:r>
          </a:p>
        </p:txBody>
      </p:sp>
      <p:sp>
        <p:nvSpPr>
          <p:cNvPr id="308230" name="Line 6"/>
          <p:cNvSpPr>
            <a:spLocks noChangeShapeType="1"/>
          </p:cNvSpPr>
          <p:nvPr/>
        </p:nvSpPr>
        <p:spPr bwMode="auto">
          <a:xfrm flipV="1">
            <a:off x="3810000" y="3505200"/>
            <a:ext cx="434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08231" name="Line 7"/>
          <p:cNvSpPr>
            <a:spLocks noChangeShapeType="1"/>
          </p:cNvSpPr>
          <p:nvPr/>
        </p:nvSpPr>
        <p:spPr bwMode="auto">
          <a:xfrm flipV="1">
            <a:off x="4419600" y="3505200"/>
            <a:ext cx="411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8034338" y="1817688"/>
            <a:ext cx="762000" cy="16113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13318" name="Picture 9" descr="Untitl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Untitle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325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Sequence Information</a:t>
            </a:r>
          </a:p>
        </p:txBody>
      </p:sp>
      <p:sp>
        <p:nvSpPr>
          <p:cNvPr id="30720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143000"/>
            <a:ext cx="42291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Say that a peptide must have L at P</a:t>
            </a:r>
            <a:r>
              <a:rPr lang="en-US" sz="2000" baseline="-25000">
                <a:cs typeface="+mn-cs"/>
              </a:rPr>
              <a:t>2</a:t>
            </a:r>
            <a:r>
              <a:rPr lang="en-US" sz="2000">
                <a:cs typeface="+mn-cs"/>
              </a:rPr>
              <a:t> in order to bind, and that A,F,W,and Y are found at P</a:t>
            </a:r>
            <a:r>
              <a:rPr lang="en-US" sz="2000" baseline="-25000">
                <a:cs typeface="+mn-cs"/>
              </a:rPr>
              <a:t>1</a:t>
            </a:r>
            <a:r>
              <a:rPr lang="en-US" sz="2000">
                <a:cs typeface="+mn-cs"/>
              </a:rPr>
              <a:t>. Which position has most information? </a:t>
            </a:r>
          </a:p>
          <a:p>
            <a:pPr marL="0" indent="0" eaLnBrk="1" hangingPunct="1">
              <a:defRPr/>
            </a:pPr>
            <a:r>
              <a:rPr lang="en-US" sz="2000">
                <a:cs typeface="+mn-cs"/>
              </a:rPr>
              <a:t> How many questions do I need to ask to tell if a peptide binds looking at only P</a:t>
            </a:r>
            <a:r>
              <a:rPr lang="en-US" sz="2000" baseline="-25000">
                <a:cs typeface="+mn-cs"/>
              </a:rPr>
              <a:t>1</a:t>
            </a:r>
            <a:r>
              <a:rPr lang="en-US" sz="2000">
                <a:cs typeface="+mn-cs"/>
              </a:rPr>
              <a:t> or P</a:t>
            </a:r>
            <a:r>
              <a:rPr lang="en-US" sz="2000" baseline="-25000">
                <a:cs typeface="+mn-cs"/>
              </a:rPr>
              <a:t>2</a:t>
            </a:r>
            <a:r>
              <a:rPr lang="en-US" sz="2000">
                <a:cs typeface="+mn-cs"/>
              </a:rPr>
              <a:t>?</a:t>
            </a:r>
          </a:p>
          <a:p>
            <a:pPr marL="0" indent="0" eaLnBrk="1" hangingPunct="1">
              <a:defRPr/>
            </a:pPr>
            <a:endParaRPr lang="en-US" sz="2000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">
  <a:themeElements>
    <a:clrScheme name="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45 Light" charset="0"/>
            <a:ea typeface="ＭＳ Ｐゴシック" charset="0"/>
          </a:defRPr>
        </a:defPPr>
      </a:lst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</Template>
  <TotalTime>2651</TotalTime>
  <Words>5839</Words>
  <Application>Microsoft Macintosh PowerPoint</Application>
  <PresentationFormat>On-screen Show (4:3)</PresentationFormat>
  <Paragraphs>755</Paragraphs>
  <Slides>62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8" baseType="lpstr">
      <vt:lpstr>ＭＳ Ｐゴシック</vt:lpstr>
      <vt:lpstr>Arial</vt:lpstr>
      <vt:lpstr>Comic Sans MS</vt:lpstr>
      <vt:lpstr>Courier</vt:lpstr>
      <vt:lpstr>Courier New</vt:lpstr>
      <vt:lpstr>Frutiger 45 Light</vt:lpstr>
      <vt:lpstr>Garamond</vt:lpstr>
      <vt:lpstr>Helvetica Neue</vt:lpstr>
      <vt:lpstr>Symbol</vt:lpstr>
      <vt:lpstr>Tahoma</vt:lpstr>
      <vt:lpstr>Times</vt:lpstr>
      <vt:lpstr>Times New Roman</vt:lpstr>
      <vt:lpstr>Wingdings</vt:lpstr>
      <vt:lpstr>slide</vt:lpstr>
      <vt:lpstr>Equation</vt:lpstr>
      <vt:lpstr>Chart</vt:lpstr>
      <vt:lpstr>Sequence motifs, information content,  and sequence logos</vt:lpstr>
      <vt:lpstr>Why weight matrices?</vt:lpstr>
      <vt:lpstr>PowerPoint Presentation</vt:lpstr>
      <vt:lpstr>Bioinformatics in a nutshell</vt:lpstr>
      <vt:lpstr>Objectives</vt:lpstr>
      <vt:lpstr>Binding Motif. MHC class I with peptide</vt:lpstr>
      <vt:lpstr>Sequence information</vt:lpstr>
      <vt:lpstr>Information content</vt:lpstr>
      <vt:lpstr>Sequence Information</vt:lpstr>
      <vt:lpstr>Sequence Information</vt:lpstr>
      <vt:lpstr>Sequence Information</vt:lpstr>
      <vt:lpstr>Information content</vt:lpstr>
      <vt:lpstr>Sequence logos</vt:lpstr>
      <vt:lpstr>Logo handout</vt:lpstr>
      <vt:lpstr>Logo handout</vt:lpstr>
      <vt:lpstr>Logo handout</vt:lpstr>
      <vt:lpstr>PowerPoint Presentation</vt:lpstr>
      <vt:lpstr>PowerPoint Presentation</vt:lpstr>
      <vt:lpstr>PowerPoint Presentation</vt:lpstr>
      <vt:lpstr>Characterizing a binding motif from small data sets</vt:lpstr>
      <vt:lpstr>Simple motifs  Yes/No rules</vt:lpstr>
      <vt:lpstr>Extended motifs</vt:lpstr>
      <vt:lpstr>Sequence information Raw sequence counting</vt:lpstr>
      <vt:lpstr>Sequence weighting</vt:lpstr>
      <vt:lpstr>Sequence weighting</vt:lpstr>
      <vt:lpstr>Sequence weighting - Clustering, Hobohm 1</vt:lpstr>
      <vt:lpstr>Sequence weighting</vt:lpstr>
      <vt:lpstr>Sequence weighting</vt:lpstr>
      <vt:lpstr>Example</vt:lpstr>
      <vt:lpstr>Example (weight on each sequence)</vt:lpstr>
      <vt:lpstr>Example (weight on each column)</vt:lpstr>
      <vt:lpstr>Example (weight on each column)</vt:lpstr>
      <vt:lpstr>Sequence weighting</vt:lpstr>
      <vt:lpstr>Pseudo counts</vt:lpstr>
      <vt:lpstr>The Blosum (substitution frequency) matrix</vt:lpstr>
      <vt:lpstr>What is a pseudo count?</vt:lpstr>
      <vt:lpstr>Relationship between the two Blosum matrices</vt:lpstr>
      <vt:lpstr>Pseudo count estimation</vt:lpstr>
      <vt:lpstr>Weight on pseudo count</vt:lpstr>
      <vt:lpstr>Example</vt:lpstr>
      <vt:lpstr>Weight on pseudo count</vt:lpstr>
      <vt:lpstr>Gaining confidence</vt:lpstr>
      <vt:lpstr>Sequence weighting and pseudo counts</vt:lpstr>
      <vt:lpstr>Position specific weighting</vt:lpstr>
      <vt:lpstr>Weight matrices</vt:lpstr>
      <vt:lpstr>Weight matrices</vt:lpstr>
      <vt:lpstr>Scoring a sequence to a weight matrix</vt:lpstr>
      <vt:lpstr>An example!! (See handout)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content (Kullback-Leibler)</vt:lpstr>
      <vt:lpstr>Sequence logos</vt:lpstr>
      <vt:lpstr>Special case</vt:lpstr>
      <vt:lpstr>PowerPoint Presentation</vt:lpstr>
      <vt:lpstr>Example from real life</vt:lpstr>
      <vt:lpstr>Prediction accuracy</vt:lpstr>
      <vt:lpstr>How to define b?</vt:lpstr>
      <vt:lpstr>Predictive performance</vt:lpstr>
      <vt:lpstr>Summary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johanne</dc:creator>
  <cp:lastModifiedBy>Morten Nielsen</cp:lastModifiedBy>
  <cp:revision>85</cp:revision>
  <cp:lastPrinted>2007-04-23T16:22:13Z</cp:lastPrinted>
  <dcterms:created xsi:type="dcterms:W3CDTF">2005-03-15T09:37:45Z</dcterms:created>
  <dcterms:modified xsi:type="dcterms:W3CDTF">2024-06-05T09:30:58Z</dcterms:modified>
</cp:coreProperties>
</file>