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2" r:id="rId3"/>
    <p:sldId id="304" r:id="rId4"/>
    <p:sldId id="321" r:id="rId5"/>
    <p:sldId id="331" r:id="rId6"/>
    <p:sldId id="332" r:id="rId7"/>
    <p:sldId id="325" r:id="rId8"/>
    <p:sldId id="326" r:id="rId9"/>
    <p:sldId id="327" r:id="rId10"/>
    <p:sldId id="322" r:id="rId11"/>
    <p:sldId id="323" r:id="rId12"/>
    <p:sldId id="333" r:id="rId13"/>
    <p:sldId id="337" r:id="rId14"/>
    <p:sldId id="336" r:id="rId15"/>
    <p:sldId id="344" r:id="rId16"/>
    <p:sldId id="341" r:id="rId17"/>
    <p:sldId id="342" r:id="rId18"/>
    <p:sldId id="343" r:id="rId19"/>
    <p:sldId id="339" r:id="rId20"/>
    <p:sldId id="310" r:id="rId21"/>
    <p:sldId id="313" r:id="rId22"/>
    <p:sldId id="312" r:id="rId2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3F9FA"/>
          </a:solidFill>
        </a:fill>
      </a:tcStyle>
    </a:wholeTbl>
    <a:band1H>
      <a:tcStyle>
        <a:tcBdr/>
        <a:fill>
          <a:solidFill>
            <a:srgbClr val="E7F3F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7F3F4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BBE0E3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BE0E3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BE0E3"/>
          </a:solidFill>
        </a:fill>
      </a:tcStyle>
    </a:firstRow>
  </a:tblStyle>
  <a:tblStyle styleId="{E8034E78-7F5D-4C2E-B375-FC64B27BC917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AAAAAA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AAAAAA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AAAAA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79EDBC-6AB0-E47B-4F05-F89ED2D2F61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4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BD704E-A943-BAAA-76EF-B6AD68D17CC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6095A6-414D-1D47-A0DD-DE450EDB9238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48"/>
              </a:rPr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15/06/2026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4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22F84B-BA66-4FF1-1B1D-70CE3C42C62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4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EC2E49-042F-784E-A72E-050B4C54C50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9F2195-30C8-E94B-ADC1-9A178C7DFCEA}" type="slidenum">
              <a:t>‹#›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48"/>
            </a:endParaRPr>
          </a:p>
        </p:txBody>
      </p:sp>
    </p:spTree>
    <p:extLst>
      <p:ext uri="{BB962C8B-B14F-4D97-AF65-F5344CB8AC3E}">
        <p14:creationId xmlns:p14="http://schemas.microsoft.com/office/powerpoint/2010/main" val="54066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73B1C79-711A-D9F5-6742-743B04E3388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48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766B21-D545-E6FD-4A52-76A166C4235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48"/>
              </a:defRPr>
            </a:lvl1pPr>
          </a:lstStyle>
          <a:p>
            <a:pPr lvl="0"/>
            <a:fld id="{40924145-86DD-0B44-84CA-D9132BA261FD}" type="datetime1">
              <a:rPr lang="fr-FR"/>
              <a:pPr lvl="0"/>
              <a:t>15/06/2026</a:t>
            </a:fld>
            <a:endParaRPr lang="da-DK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17F0EF-C12C-BF42-47BE-94028AF20A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1E3B1-C86A-DD0B-9289-87BBBACBD24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21695A-8EEA-2C73-8BA4-6D42ED32502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48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A210DFC-22C9-766A-0A62-85B8D39B49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ＭＳ Ｐゴシック" pitchFamily="48"/>
              </a:defRPr>
            </a:lvl1pPr>
          </a:lstStyle>
          <a:p>
            <a:pPr lvl="0"/>
            <a:fld id="{45280E1D-BB5D-454C-BC8B-32705F35DC2A}" type="slidenum"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02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ea typeface="ＭＳ Ｐゴシック" pitchFamily="48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ea typeface="ＭＳ Ｐゴシック" pitchFamily="48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ea typeface="ＭＳ Ｐゴシック" pitchFamily="48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ea typeface="ＭＳ Ｐゴシック" pitchFamily="48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ea typeface="ＭＳ Ｐゴシック" pitchFamily="4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A">
    <p:bg>
      <p:bgPr>
        <a:solidFill>
          <a:srgbClr val="171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915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62EF806B-9C3C-80C7-6F9A-7EDC83E441DF}"/>
              </a:ext>
            </a:extLst>
          </p:cNvPr>
          <p:cNvSpPr/>
          <p:nvPr/>
        </p:nvSpPr>
        <p:spPr>
          <a:xfrm>
            <a:off x="0" y="0"/>
            <a:ext cx="12193203" cy="6861602"/>
          </a:xfrm>
          <a:prstGeom prst="rect">
            <a:avLst/>
          </a:prstGeom>
          <a:solidFill>
            <a:srgbClr val="17174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ＭＳ Ｐゴシック" pitchFamily="4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8DDC0-9AA5-5BD1-39D2-27B3BD5702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0" y="6912004"/>
            <a:ext cx="0" cy="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E40E1C8B-5B16-3646-823C-992C8878064C}" type="datetime1">
              <a:rPr lang="fr-CH"/>
              <a:pPr lvl="0"/>
              <a:t>15.06.26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5F898-FCBC-9196-0F36-ED2E464140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311D4-481B-AF6E-D07B-3F467815FA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6912004"/>
            <a:ext cx="0" cy="0"/>
          </a:xfrm>
        </p:spPr>
        <p:txBody>
          <a:bodyPr/>
          <a:lstStyle>
            <a:lvl1pPr>
              <a:defRPr lang="en-GB">
                <a:solidFill>
                  <a:srgbClr val="000000"/>
                </a:solidFill>
              </a:defRPr>
            </a:lvl1pPr>
          </a:lstStyle>
          <a:p>
            <a:pPr lvl="0"/>
            <a:fld id="{47B5C87E-4DB1-6640-A16F-CACEE9184E9D}" type="slidenum">
              <a:t>‹#›</a:t>
            </a:fld>
            <a:endParaRPr lang="en-GB"/>
          </a:p>
        </p:txBody>
      </p:sp>
      <p:sp>
        <p:nvSpPr>
          <p:cNvPr id="6" name="Logo color">
            <a:extLst>
              <a:ext uri="{FF2B5EF4-FFF2-40B4-BE49-F238E27FC236}">
                <a16:creationId xmlns:a16="http://schemas.microsoft.com/office/drawing/2014/main" id="{CF6FFB08-C3B8-C614-D89E-97E272D01572}"/>
              </a:ext>
            </a:extLst>
          </p:cNvPr>
          <p:cNvSpPr/>
          <p:nvPr/>
        </p:nvSpPr>
        <p:spPr>
          <a:xfrm>
            <a:off x="4870542" y="1651369"/>
            <a:ext cx="2388321" cy="34833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33949"/>
              <a:gd name="f7" fmla="val 7196138"/>
              <a:gd name="f8" fmla="val 1050029"/>
              <a:gd name="f9" fmla="val 6094413"/>
              <a:gd name="f10" fmla="val 2409664"/>
              <a:gd name="f11" fmla="val 6623557"/>
              <a:gd name="f12" fmla="val 2524285"/>
              <a:gd name="f13" fmla="val 3883920"/>
              <a:gd name="f14" fmla="val 6645934"/>
              <a:gd name="f15" fmla="val 6668311"/>
              <a:gd name="f16" fmla="val 4730750"/>
              <a:gd name="f17" fmla="val 5260657"/>
              <a:gd name="f18" fmla="val 5283066"/>
              <a:gd name="f19" fmla="val 5834063"/>
              <a:gd name="f20" fmla="val 5305475"/>
              <a:gd name="f21" fmla="val 3368675"/>
              <a:gd name="f22" fmla="val 3898582"/>
              <a:gd name="f23" fmla="val 3920991"/>
              <a:gd name="f24" fmla="val 4471988"/>
              <a:gd name="f25" fmla="val 3943400"/>
              <a:gd name="f26" fmla="val 678543"/>
              <a:gd name="f27" fmla="val 305710"/>
              <a:gd name="f28" fmla="val 2307316"/>
              <a:gd name="f29" fmla="val 909109"/>
              <a:gd name="f30" fmla="val 1011875"/>
              <a:gd name="f31" fmla="val 1072481"/>
              <a:gd name="f32" fmla="val 2291503"/>
              <a:gd name="f33" fmla="val 1119911"/>
              <a:gd name="f34" fmla="val 2234842"/>
              <a:gd name="f35" fmla="val 1192375"/>
              <a:gd name="f36" fmla="val 2147873"/>
              <a:gd name="f37" fmla="val 1198962"/>
              <a:gd name="f38" fmla="val 1971299"/>
              <a:gd name="f39" fmla="val 1615517"/>
              <a:gd name="f40" fmla="val 996191"/>
              <a:gd name="f41" fmla="val 641727"/>
              <a:gd name="f42" fmla="val 465153"/>
              <a:gd name="f43" fmla="val 378184"/>
              <a:gd name="f44" fmla="val 321522"/>
              <a:gd name="f45" fmla="val 1842869"/>
              <a:gd name="f46" fmla="val 3073618"/>
              <a:gd name="f47" fmla="val 3093384"/>
              <a:gd name="f48" fmla="val 3105243"/>
              <a:gd name="f49" fmla="val 5271"/>
              <a:gd name="f50" fmla="val 3114467"/>
              <a:gd name="f51" fmla="val 14495"/>
              <a:gd name="f52" fmla="val 3122374"/>
              <a:gd name="f53" fmla="val 22401"/>
              <a:gd name="f54" fmla="val 3128962"/>
              <a:gd name="f55" fmla="val 34261"/>
              <a:gd name="f56" fmla="val 54027"/>
              <a:gd name="f57" fmla="val 275402"/>
              <a:gd name="f58" fmla="val 295168"/>
              <a:gd name="f59" fmla="val 307028"/>
              <a:gd name="f60" fmla="val 314934"/>
              <a:gd name="f61" fmla="val 324158"/>
              <a:gd name="f62" fmla="val 329429"/>
              <a:gd name="f63" fmla="val 2679620"/>
              <a:gd name="f64" fmla="val 2558999"/>
              <a:gd name="f65" fmla="val 2578765"/>
              <a:gd name="f66" fmla="val 2674349"/>
              <a:gd name="f67" fmla="val 2590624"/>
              <a:gd name="f68" fmla="val 2665125"/>
              <a:gd name="f69" fmla="val 2598530"/>
              <a:gd name="f70" fmla="val 2657219"/>
              <a:gd name="f71" fmla="val 2607755"/>
              <a:gd name="f72" fmla="val 2645360"/>
              <a:gd name="f73" fmla="val 2613025"/>
              <a:gd name="f74" fmla="val 2625594"/>
              <a:gd name="f75" fmla="val 2290893"/>
              <a:gd name="f76" fmla="val 2271128"/>
              <a:gd name="f77" fmla="val 2259268"/>
              <a:gd name="f78" fmla="val 2250044"/>
              <a:gd name="f79" fmla="val 2240820"/>
              <a:gd name="f80" fmla="val 2235549"/>
              <a:gd name="f81" fmla="val 1823104"/>
              <a:gd name="f82" fmla="val 1811244"/>
              <a:gd name="f83" fmla="val 1802020"/>
              <a:gd name="f84" fmla="val 1792796"/>
              <a:gd name="f85" fmla="val 1787525"/>
              <a:gd name="f86" fmla="val 317544"/>
              <a:gd name="f87" fmla="val 972349"/>
              <a:gd name="f88" fmla="val 1226630"/>
              <a:gd name="f89" fmla="val 1382097"/>
              <a:gd name="f90" fmla="val 57980"/>
              <a:gd name="f91" fmla="val 1476958"/>
              <a:gd name="f92" fmla="val 179209"/>
              <a:gd name="f93" fmla="val 1615298"/>
              <a:gd name="f94" fmla="val 345241"/>
              <a:gd name="f95" fmla="val 1619250"/>
              <a:gd name="f96" fmla="val 614055"/>
              <a:gd name="f97" fmla="val 1025181"/>
              <a:gd name="f98" fmla="val 1587845"/>
              <a:gd name="f99" fmla="val 1998971"/>
              <a:gd name="f100" fmla="val 2267784"/>
              <a:gd name="f101" fmla="val 2433816"/>
              <a:gd name="f102" fmla="val 2555046"/>
              <a:gd name="f103" fmla="val 297781"/>
              <a:gd name="f104" fmla="val 285923"/>
              <a:gd name="f105" fmla="val 278018"/>
              <a:gd name="f106" fmla="val 268795"/>
              <a:gd name="f107" fmla="val 263525"/>
              <a:gd name="f108" fmla="val 3359213"/>
              <a:gd name="f109" fmla="val 3664991"/>
              <a:gd name="f110" fmla="val 3684762"/>
              <a:gd name="f111" fmla="val 3696624"/>
              <a:gd name="f112" fmla="val 5272"/>
              <a:gd name="f113" fmla="val 3705850"/>
              <a:gd name="f114" fmla="val 14497"/>
              <a:gd name="f115" fmla="val 3715076"/>
              <a:gd name="f116" fmla="val 22405"/>
              <a:gd name="f117" fmla="val 3720348"/>
              <a:gd name="f118" fmla="val 34266"/>
              <a:gd name="f119" fmla="val 54035"/>
              <a:gd name="f120" fmla="val 1903062"/>
              <a:gd name="f121" fmla="val 2103384"/>
              <a:gd name="f122" fmla="val 3738800"/>
              <a:gd name="f123" fmla="val 2214089"/>
              <a:gd name="f124" fmla="val 3798111"/>
              <a:gd name="f125" fmla="val 2279984"/>
              <a:gd name="f126" fmla="val 3841605"/>
              <a:gd name="f127" fmla="val 2328747"/>
              <a:gd name="f128" fmla="val 3899597"/>
              <a:gd name="f129" fmla="val 2349833"/>
              <a:gd name="f130" fmla="val 3976042"/>
              <a:gd name="f131" fmla="val 4060395"/>
              <a:gd name="f132" fmla="val 4121023"/>
              <a:gd name="f133" fmla="val 2326111"/>
              <a:gd name="f134" fmla="val 4163200"/>
              <a:gd name="f135" fmla="val 4226464"/>
              <a:gd name="f136" fmla="val 2211453"/>
              <a:gd name="f137" fmla="val 4240963"/>
              <a:gd name="f138" fmla="val 2096795"/>
              <a:gd name="f139" fmla="val 4246235"/>
              <a:gd name="f140" fmla="val 4255461"/>
              <a:gd name="f141" fmla="val 4263369"/>
              <a:gd name="f142" fmla="val 4276549"/>
              <a:gd name="f143" fmla="val 4295001"/>
              <a:gd name="f144" fmla="val 4602098"/>
              <a:gd name="f145" fmla="val 4621868"/>
              <a:gd name="f146" fmla="val 4633730"/>
              <a:gd name="f147" fmla="val 4641638"/>
              <a:gd name="f148" fmla="val 4650864"/>
              <a:gd name="f149" fmla="val 4656136"/>
              <a:gd name="f150" fmla="val 1904380"/>
              <a:gd name="f151" fmla="val 2153465"/>
              <a:gd name="f152" fmla="val 4627140"/>
              <a:gd name="f153" fmla="val 2319521"/>
              <a:gd name="f154" fmla="val 4507201"/>
              <a:gd name="f155" fmla="val 2459220"/>
              <a:gd name="f156" fmla="val 4405714"/>
              <a:gd name="f157" fmla="val 2577832"/>
              <a:gd name="f158" fmla="val 4239645"/>
              <a:gd name="f159" fmla="val 2646363"/>
              <a:gd name="f160" fmla="val 3981314"/>
              <a:gd name="f161" fmla="val 3726938"/>
              <a:gd name="f162" fmla="val 3559550"/>
              <a:gd name="f163" fmla="val 2581786"/>
              <a:gd name="f164" fmla="val 3447519"/>
              <a:gd name="f165" fmla="val 3340760"/>
              <a:gd name="f166" fmla="val 2341926"/>
              <a:gd name="f167" fmla="val 3305174"/>
              <a:gd name="f168" fmla="val 2173233"/>
              <a:gd name="f169" fmla="val 3310446"/>
              <a:gd name="f170" fmla="val 3318354"/>
              <a:gd name="f171" fmla="val 3327580"/>
              <a:gd name="f172" fmla="val 3339442"/>
              <a:gd name="f173" fmla="+- 0 0 -90"/>
              <a:gd name="f174" fmla="*/ f3 1 4933949"/>
              <a:gd name="f175" fmla="*/ f4 1 7196138"/>
              <a:gd name="f176" fmla="val f5"/>
              <a:gd name="f177" fmla="val f6"/>
              <a:gd name="f178" fmla="val f7"/>
              <a:gd name="f179" fmla="*/ f173 f0 1"/>
              <a:gd name="f180" fmla="+- f178 0 f176"/>
              <a:gd name="f181" fmla="+- f177 0 f176"/>
              <a:gd name="f182" fmla="*/ f179 1 f2"/>
              <a:gd name="f183" fmla="*/ f181 1 4933949"/>
              <a:gd name="f184" fmla="*/ f180 1 7196138"/>
              <a:gd name="f185" fmla="*/ 1050029 f181 1"/>
              <a:gd name="f186" fmla="*/ 6094413 f180 1"/>
              <a:gd name="f187" fmla="*/ 3883920 f181 1"/>
              <a:gd name="f188" fmla="*/ 4933949 f181 1"/>
              <a:gd name="f189" fmla="*/ 6645934 f180 1"/>
              <a:gd name="f190" fmla="*/ 7196138 f180 1"/>
              <a:gd name="f191" fmla="*/ 0 f181 1"/>
              <a:gd name="f192" fmla="*/ 4730750 f180 1"/>
              <a:gd name="f193" fmla="*/ 5283066 f180 1"/>
              <a:gd name="f194" fmla="*/ 5834063 f180 1"/>
              <a:gd name="f195" fmla="*/ 3368675 f180 1"/>
              <a:gd name="f196" fmla="*/ 3920991 f180 1"/>
              <a:gd name="f197" fmla="*/ 4471988 f180 1"/>
              <a:gd name="f198" fmla="*/ 678543 f181 1"/>
              <a:gd name="f199" fmla="*/ 305710 f180 1"/>
              <a:gd name="f200" fmla="*/ 2307316 f180 1"/>
              <a:gd name="f201" fmla="*/ 909109 f181 1"/>
              <a:gd name="f202" fmla="*/ 1119911 f181 1"/>
              <a:gd name="f203" fmla="*/ 2234842 f180 1"/>
              <a:gd name="f204" fmla="*/ 1198962 f181 1"/>
              <a:gd name="f205" fmla="*/ 1615517 f180 1"/>
              <a:gd name="f206" fmla="*/ 996191 f180 1"/>
              <a:gd name="f207" fmla="*/ 378184 f180 1"/>
              <a:gd name="f208" fmla="*/ 1842869 f181 1"/>
              <a:gd name="f209" fmla="*/ 0 f180 1"/>
              <a:gd name="f210" fmla="*/ 3073618 f181 1"/>
              <a:gd name="f211" fmla="*/ 3114467 f181 1"/>
              <a:gd name="f212" fmla="*/ 14495 f180 1"/>
              <a:gd name="f213" fmla="*/ 3128962 f181 1"/>
              <a:gd name="f214" fmla="*/ 54027 f180 1"/>
              <a:gd name="f215" fmla="*/ 275402 f180 1"/>
              <a:gd name="f216" fmla="*/ 314934 f180 1"/>
              <a:gd name="f217" fmla="*/ 329429 f180 1"/>
              <a:gd name="f218" fmla="*/ 2679620 f181 1"/>
              <a:gd name="f219" fmla="*/ 2558999 f180 1"/>
              <a:gd name="f220" fmla="*/ 2665125 f181 1"/>
              <a:gd name="f221" fmla="*/ 2598530 f180 1"/>
              <a:gd name="f222" fmla="*/ 2625594 f181 1"/>
              <a:gd name="f223" fmla="*/ 2613025 f180 1"/>
              <a:gd name="f224" fmla="*/ 2290893 f181 1"/>
              <a:gd name="f225" fmla="*/ 2250044 f181 1"/>
              <a:gd name="f226" fmla="*/ 2235549 f181 1"/>
              <a:gd name="f227" fmla="*/ 1802020 f181 1"/>
              <a:gd name="f228" fmla="*/ 1787525 f181 1"/>
              <a:gd name="f229" fmla="*/ 317544 f181 1"/>
              <a:gd name="f230" fmla="*/ 972349 f181 1"/>
              <a:gd name="f231" fmla="*/ 1476958 f181 1"/>
              <a:gd name="f232" fmla="*/ 179209 f180 1"/>
              <a:gd name="f233" fmla="*/ 1619250 f181 1"/>
              <a:gd name="f234" fmla="*/ 1025181 f180 1"/>
              <a:gd name="f235" fmla="*/ 1587845 f180 1"/>
              <a:gd name="f236" fmla="*/ 2433816 f180 1"/>
              <a:gd name="f237" fmla="*/ 278018 f181 1"/>
              <a:gd name="f238" fmla="*/ 263525 f181 1"/>
              <a:gd name="f239" fmla="*/ 3359213 f181 1"/>
              <a:gd name="f240" fmla="*/ 3664991 f181 1"/>
              <a:gd name="f241" fmla="*/ 3705850 f181 1"/>
              <a:gd name="f242" fmla="*/ 14497 f180 1"/>
              <a:gd name="f243" fmla="*/ 3720348 f181 1"/>
              <a:gd name="f244" fmla="*/ 54035 f180 1"/>
              <a:gd name="f245" fmla="*/ 1903062 f180 1"/>
              <a:gd name="f246" fmla="*/ 3798111 f181 1"/>
              <a:gd name="f247" fmla="*/ 2279984 f180 1"/>
              <a:gd name="f248" fmla="*/ 3976042 f181 1"/>
              <a:gd name="f249" fmla="*/ 2349833 f180 1"/>
              <a:gd name="f250" fmla="*/ 4163200 f181 1"/>
              <a:gd name="f251" fmla="*/ 4240963 f181 1"/>
              <a:gd name="f252" fmla="*/ 4255461 f181 1"/>
              <a:gd name="f253" fmla="*/ 4295001 f181 1"/>
              <a:gd name="f254" fmla="*/ 4602098 f181 1"/>
              <a:gd name="f255" fmla="*/ 4641638 f181 1"/>
              <a:gd name="f256" fmla="*/ 4656136 f181 1"/>
              <a:gd name="f257" fmla="*/ 1904380 f180 1"/>
              <a:gd name="f258" fmla="*/ 4507201 f181 1"/>
              <a:gd name="f259" fmla="*/ 2459220 f180 1"/>
              <a:gd name="f260" fmla="*/ 3981314 f181 1"/>
              <a:gd name="f261" fmla="*/ 2646363 f180 1"/>
              <a:gd name="f262" fmla="*/ 3447519 f181 1"/>
              <a:gd name="f263" fmla="*/ 3305174 f181 1"/>
              <a:gd name="f264" fmla="*/ 3318354 f181 1"/>
              <a:gd name="f265" fmla="+- f182 0 f1"/>
              <a:gd name="f266" fmla="*/ f185 1 4933949"/>
              <a:gd name="f267" fmla="*/ f186 1 7196138"/>
              <a:gd name="f268" fmla="*/ f187 1 4933949"/>
              <a:gd name="f269" fmla="*/ f188 1 4933949"/>
              <a:gd name="f270" fmla="*/ f189 1 7196138"/>
              <a:gd name="f271" fmla="*/ f190 1 7196138"/>
              <a:gd name="f272" fmla="*/ f191 1 4933949"/>
              <a:gd name="f273" fmla="*/ f192 1 7196138"/>
              <a:gd name="f274" fmla="*/ f193 1 7196138"/>
              <a:gd name="f275" fmla="*/ f194 1 7196138"/>
              <a:gd name="f276" fmla="*/ f195 1 7196138"/>
              <a:gd name="f277" fmla="*/ f196 1 7196138"/>
              <a:gd name="f278" fmla="*/ f197 1 7196138"/>
              <a:gd name="f279" fmla="*/ f198 1 4933949"/>
              <a:gd name="f280" fmla="*/ f199 1 7196138"/>
              <a:gd name="f281" fmla="*/ f200 1 7196138"/>
              <a:gd name="f282" fmla="*/ f201 1 4933949"/>
              <a:gd name="f283" fmla="*/ f202 1 4933949"/>
              <a:gd name="f284" fmla="*/ f203 1 7196138"/>
              <a:gd name="f285" fmla="*/ f204 1 4933949"/>
              <a:gd name="f286" fmla="*/ f205 1 7196138"/>
              <a:gd name="f287" fmla="*/ f206 1 7196138"/>
              <a:gd name="f288" fmla="*/ f207 1 7196138"/>
              <a:gd name="f289" fmla="*/ f208 1 4933949"/>
              <a:gd name="f290" fmla="*/ f209 1 7196138"/>
              <a:gd name="f291" fmla="*/ f210 1 4933949"/>
              <a:gd name="f292" fmla="*/ f211 1 4933949"/>
              <a:gd name="f293" fmla="*/ f212 1 7196138"/>
              <a:gd name="f294" fmla="*/ f213 1 4933949"/>
              <a:gd name="f295" fmla="*/ f214 1 7196138"/>
              <a:gd name="f296" fmla="*/ f215 1 7196138"/>
              <a:gd name="f297" fmla="*/ f216 1 7196138"/>
              <a:gd name="f298" fmla="*/ f217 1 7196138"/>
              <a:gd name="f299" fmla="*/ f218 1 4933949"/>
              <a:gd name="f300" fmla="*/ f219 1 7196138"/>
              <a:gd name="f301" fmla="*/ f220 1 4933949"/>
              <a:gd name="f302" fmla="*/ f221 1 7196138"/>
              <a:gd name="f303" fmla="*/ f222 1 4933949"/>
              <a:gd name="f304" fmla="*/ f223 1 7196138"/>
              <a:gd name="f305" fmla="*/ f224 1 4933949"/>
              <a:gd name="f306" fmla="*/ f225 1 4933949"/>
              <a:gd name="f307" fmla="*/ f226 1 4933949"/>
              <a:gd name="f308" fmla="*/ f227 1 4933949"/>
              <a:gd name="f309" fmla="*/ f228 1 4933949"/>
              <a:gd name="f310" fmla="*/ f229 1 4933949"/>
              <a:gd name="f311" fmla="*/ f230 1 4933949"/>
              <a:gd name="f312" fmla="*/ f231 1 4933949"/>
              <a:gd name="f313" fmla="*/ f232 1 7196138"/>
              <a:gd name="f314" fmla="*/ f233 1 4933949"/>
              <a:gd name="f315" fmla="*/ f234 1 7196138"/>
              <a:gd name="f316" fmla="*/ f235 1 7196138"/>
              <a:gd name="f317" fmla="*/ f236 1 7196138"/>
              <a:gd name="f318" fmla="*/ f237 1 4933949"/>
              <a:gd name="f319" fmla="*/ f238 1 4933949"/>
              <a:gd name="f320" fmla="*/ f239 1 4933949"/>
              <a:gd name="f321" fmla="*/ f240 1 4933949"/>
              <a:gd name="f322" fmla="*/ f241 1 4933949"/>
              <a:gd name="f323" fmla="*/ f242 1 7196138"/>
              <a:gd name="f324" fmla="*/ f243 1 4933949"/>
              <a:gd name="f325" fmla="*/ f244 1 7196138"/>
              <a:gd name="f326" fmla="*/ f245 1 7196138"/>
              <a:gd name="f327" fmla="*/ f246 1 4933949"/>
              <a:gd name="f328" fmla="*/ f247 1 7196138"/>
              <a:gd name="f329" fmla="*/ f248 1 4933949"/>
              <a:gd name="f330" fmla="*/ f249 1 7196138"/>
              <a:gd name="f331" fmla="*/ f250 1 4933949"/>
              <a:gd name="f332" fmla="*/ f251 1 4933949"/>
              <a:gd name="f333" fmla="*/ f252 1 4933949"/>
              <a:gd name="f334" fmla="*/ f253 1 4933949"/>
              <a:gd name="f335" fmla="*/ f254 1 4933949"/>
              <a:gd name="f336" fmla="*/ f255 1 4933949"/>
              <a:gd name="f337" fmla="*/ f256 1 4933949"/>
              <a:gd name="f338" fmla="*/ f257 1 7196138"/>
              <a:gd name="f339" fmla="*/ f258 1 4933949"/>
              <a:gd name="f340" fmla="*/ f259 1 7196138"/>
              <a:gd name="f341" fmla="*/ f260 1 4933949"/>
              <a:gd name="f342" fmla="*/ f261 1 7196138"/>
              <a:gd name="f343" fmla="*/ f262 1 4933949"/>
              <a:gd name="f344" fmla="*/ f263 1 4933949"/>
              <a:gd name="f345" fmla="*/ f264 1 4933949"/>
              <a:gd name="f346" fmla="*/ f176 1 f183"/>
              <a:gd name="f347" fmla="*/ f177 1 f183"/>
              <a:gd name="f348" fmla="*/ f176 1 f184"/>
              <a:gd name="f349" fmla="*/ f178 1 f184"/>
              <a:gd name="f350" fmla="*/ f266 1 f183"/>
              <a:gd name="f351" fmla="*/ f267 1 f184"/>
              <a:gd name="f352" fmla="*/ f268 1 f183"/>
              <a:gd name="f353" fmla="*/ f269 1 f183"/>
              <a:gd name="f354" fmla="*/ f270 1 f184"/>
              <a:gd name="f355" fmla="*/ f271 1 f184"/>
              <a:gd name="f356" fmla="*/ f272 1 f183"/>
              <a:gd name="f357" fmla="*/ f273 1 f184"/>
              <a:gd name="f358" fmla="*/ f274 1 f184"/>
              <a:gd name="f359" fmla="*/ f275 1 f184"/>
              <a:gd name="f360" fmla="*/ f276 1 f184"/>
              <a:gd name="f361" fmla="*/ f277 1 f184"/>
              <a:gd name="f362" fmla="*/ f278 1 f184"/>
              <a:gd name="f363" fmla="*/ f279 1 f183"/>
              <a:gd name="f364" fmla="*/ f280 1 f184"/>
              <a:gd name="f365" fmla="*/ f281 1 f184"/>
              <a:gd name="f366" fmla="*/ f282 1 f183"/>
              <a:gd name="f367" fmla="*/ f283 1 f183"/>
              <a:gd name="f368" fmla="*/ f284 1 f184"/>
              <a:gd name="f369" fmla="*/ f285 1 f183"/>
              <a:gd name="f370" fmla="*/ f286 1 f184"/>
              <a:gd name="f371" fmla="*/ f287 1 f184"/>
              <a:gd name="f372" fmla="*/ f288 1 f184"/>
              <a:gd name="f373" fmla="*/ f289 1 f183"/>
              <a:gd name="f374" fmla="*/ f290 1 f184"/>
              <a:gd name="f375" fmla="*/ f291 1 f183"/>
              <a:gd name="f376" fmla="*/ f292 1 f183"/>
              <a:gd name="f377" fmla="*/ f293 1 f184"/>
              <a:gd name="f378" fmla="*/ f294 1 f183"/>
              <a:gd name="f379" fmla="*/ f295 1 f184"/>
              <a:gd name="f380" fmla="*/ f296 1 f184"/>
              <a:gd name="f381" fmla="*/ f297 1 f184"/>
              <a:gd name="f382" fmla="*/ f298 1 f184"/>
              <a:gd name="f383" fmla="*/ f299 1 f183"/>
              <a:gd name="f384" fmla="*/ f300 1 f184"/>
              <a:gd name="f385" fmla="*/ f301 1 f183"/>
              <a:gd name="f386" fmla="*/ f302 1 f184"/>
              <a:gd name="f387" fmla="*/ f303 1 f183"/>
              <a:gd name="f388" fmla="*/ f304 1 f184"/>
              <a:gd name="f389" fmla="*/ f305 1 f183"/>
              <a:gd name="f390" fmla="*/ f306 1 f183"/>
              <a:gd name="f391" fmla="*/ f307 1 f183"/>
              <a:gd name="f392" fmla="*/ f308 1 f183"/>
              <a:gd name="f393" fmla="*/ f309 1 f183"/>
              <a:gd name="f394" fmla="*/ f310 1 f183"/>
              <a:gd name="f395" fmla="*/ f311 1 f183"/>
              <a:gd name="f396" fmla="*/ f312 1 f183"/>
              <a:gd name="f397" fmla="*/ f313 1 f184"/>
              <a:gd name="f398" fmla="*/ f314 1 f183"/>
              <a:gd name="f399" fmla="*/ f315 1 f184"/>
              <a:gd name="f400" fmla="*/ f316 1 f184"/>
              <a:gd name="f401" fmla="*/ f317 1 f184"/>
              <a:gd name="f402" fmla="*/ f318 1 f183"/>
              <a:gd name="f403" fmla="*/ f319 1 f183"/>
              <a:gd name="f404" fmla="*/ f320 1 f183"/>
              <a:gd name="f405" fmla="*/ f321 1 f183"/>
              <a:gd name="f406" fmla="*/ f322 1 f183"/>
              <a:gd name="f407" fmla="*/ f323 1 f184"/>
              <a:gd name="f408" fmla="*/ f324 1 f183"/>
              <a:gd name="f409" fmla="*/ f325 1 f184"/>
              <a:gd name="f410" fmla="*/ f326 1 f184"/>
              <a:gd name="f411" fmla="*/ f327 1 f183"/>
              <a:gd name="f412" fmla="*/ f328 1 f184"/>
              <a:gd name="f413" fmla="*/ f329 1 f183"/>
              <a:gd name="f414" fmla="*/ f330 1 f184"/>
              <a:gd name="f415" fmla="*/ f331 1 f183"/>
              <a:gd name="f416" fmla="*/ f332 1 f183"/>
              <a:gd name="f417" fmla="*/ f333 1 f183"/>
              <a:gd name="f418" fmla="*/ f334 1 f183"/>
              <a:gd name="f419" fmla="*/ f335 1 f183"/>
              <a:gd name="f420" fmla="*/ f336 1 f183"/>
              <a:gd name="f421" fmla="*/ f337 1 f183"/>
              <a:gd name="f422" fmla="*/ f338 1 f184"/>
              <a:gd name="f423" fmla="*/ f339 1 f183"/>
              <a:gd name="f424" fmla="*/ f340 1 f184"/>
              <a:gd name="f425" fmla="*/ f341 1 f183"/>
              <a:gd name="f426" fmla="*/ f342 1 f184"/>
              <a:gd name="f427" fmla="*/ f343 1 f183"/>
              <a:gd name="f428" fmla="*/ f344 1 f183"/>
              <a:gd name="f429" fmla="*/ f345 1 f183"/>
              <a:gd name="f430" fmla="*/ f346 f174 1"/>
              <a:gd name="f431" fmla="*/ f347 f174 1"/>
              <a:gd name="f432" fmla="*/ f349 f175 1"/>
              <a:gd name="f433" fmla="*/ f348 f175 1"/>
              <a:gd name="f434" fmla="*/ f350 f174 1"/>
              <a:gd name="f435" fmla="*/ f351 f175 1"/>
              <a:gd name="f436" fmla="*/ f352 f174 1"/>
              <a:gd name="f437" fmla="*/ f353 f174 1"/>
              <a:gd name="f438" fmla="*/ f354 f175 1"/>
              <a:gd name="f439" fmla="*/ f355 f175 1"/>
              <a:gd name="f440" fmla="*/ f356 f174 1"/>
              <a:gd name="f441" fmla="*/ f357 f175 1"/>
              <a:gd name="f442" fmla="*/ f358 f175 1"/>
              <a:gd name="f443" fmla="*/ f359 f175 1"/>
              <a:gd name="f444" fmla="*/ f360 f175 1"/>
              <a:gd name="f445" fmla="*/ f361 f175 1"/>
              <a:gd name="f446" fmla="*/ f362 f175 1"/>
              <a:gd name="f447" fmla="*/ f363 f174 1"/>
              <a:gd name="f448" fmla="*/ f364 f175 1"/>
              <a:gd name="f449" fmla="*/ f365 f175 1"/>
              <a:gd name="f450" fmla="*/ f366 f174 1"/>
              <a:gd name="f451" fmla="*/ f367 f174 1"/>
              <a:gd name="f452" fmla="*/ f368 f175 1"/>
              <a:gd name="f453" fmla="*/ f369 f174 1"/>
              <a:gd name="f454" fmla="*/ f370 f175 1"/>
              <a:gd name="f455" fmla="*/ f371 f175 1"/>
              <a:gd name="f456" fmla="*/ f372 f175 1"/>
              <a:gd name="f457" fmla="*/ f373 f174 1"/>
              <a:gd name="f458" fmla="*/ f374 f175 1"/>
              <a:gd name="f459" fmla="*/ f375 f174 1"/>
              <a:gd name="f460" fmla="*/ f376 f174 1"/>
              <a:gd name="f461" fmla="*/ f377 f175 1"/>
              <a:gd name="f462" fmla="*/ f378 f174 1"/>
              <a:gd name="f463" fmla="*/ f379 f175 1"/>
              <a:gd name="f464" fmla="*/ f380 f175 1"/>
              <a:gd name="f465" fmla="*/ f381 f175 1"/>
              <a:gd name="f466" fmla="*/ f382 f175 1"/>
              <a:gd name="f467" fmla="*/ f383 f174 1"/>
              <a:gd name="f468" fmla="*/ f384 f175 1"/>
              <a:gd name="f469" fmla="*/ f385 f174 1"/>
              <a:gd name="f470" fmla="*/ f386 f175 1"/>
              <a:gd name="f471" fmla="*/ f387 f174 1"/>
              <a:gd name="f472" fmla="*/ f388 f175 1"/>
              <a:gd name="f473" fmla="*/ f389 f174 1"/>
              <a:gd name="f474" fmla="*/ f390 f174 1"/>
              <a:gd name="f475" fmla="*/ f391 f174 1"/>
              <a:gd name="f476" fmla="*/ f392 f174 1"/>
              <a:gd name="f477" fmla="*/ f393 f174 1"/>
              <a:gd name="f478" fmla="*/ f394 f174 1"/>
              <a:gd name="f479" fmla="*/ f395 f174 1"/>
              <a:gd name="f480" fmla="*/ f396 f174 1"/>
              <a:gd name="f481" fmla="*/ f397 f175 1"/>
              <a:gd name="f482" fmla="*/ f398 f174 1"/>
              <a:gd name="f483" fmla="*/ f399 f175 1"/>
              <a:gd name="f484" fmla="*/ f400 f175 1"/>
              <a:gd name="f485" fmla="*/ f401 f175 1"/>
              <a:gd name="f486" fmla="*/ f402 f174 1"/>
              <a:gd name="f487" fmla="*/ f403 f174 1"/>
              <a:gd name="f488" fmla="*/ f404 f174 1"/>
              <a:gd name="f489" fmla="*/ f405 f174 1"/>
              <a:gd name="f490" fmla="*/ f406 f174 1"/>
              <a:gd name="f491" fmla="*/ f407 f175 1"/>
              <a:gd name="f492" fmla="*/ f408 f174 1"/>
              <a:gd name="f493" fmla="*/ f409 f175 1"/>
              <a:gd name="f494" fmla="*/ f410 f175 1"/>
              <a:gd name="f495" fmla="*/ f411 f174 1"/>
              <a:gd name="f496" fmla="*/ f412 f175 1"/>
              <a:gd name="f497" fmla="*/ f413 f174 1"/>
              <a:gd name="f498" fmla="*/ f414 f175 1"/>
              <a:gd name="f499" fmla="*/ f415 f174 1"/>
              <a:gd name="f500" fmla="*/ f416 f174 1"/>
              <a:gd name="f501" fmla="*/ f417 f174 1"/>
              <a:gd name="f502" fmla="*/ f418 f174 1"/>
              <a:gd name="f503" fmla="*/ f419 f174 1"/>
              <a:gd name="f504" fmla="*/ f420 f174 1"/>
              <a:gd name="f505" fmla="*/ f421 f174 1"/>
              <a:gd name="f506" fmla="*/ f422 f175 1"/>
              <a:gd name="f507" fmla="*/ f423 f174 1"/>
              <a:gd name="f508" fmla="*/ f424 f175 1"/>
              <a:gd name="f509" fmla="*/ f425 f174 1"/>
              <a:gd name="f510" fmla="*/ f426 f175 1"/>
              <a:gd name="f511" fmla="*/ f427 f174 1"/>
              <a:gd name="f512" fmla="*/ f428 f174 1"/>
              <a:gd name="f513" fmla="*/ f429 f1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5">
                <a:pos x="f434" y="f435"/>
              </a:cxn>
              <a:cxn ang="f265">
                <a:pos x="f436" y="f435"/>
              </a:cxn>
              <a:cxn ang="f265">
                <a:pos x="f437" y="f438"/>
              </a:cxn>
              <a:cxn ang="f265">
                <a:pos x="f436" y="f439"/>
              </a:cxn>
              <a:cxn ang="f265">
                <a:pos x="f434" y="f439"/>
              </a:cxn>
              <a:cxn ang="f265">
                <a:pos x="f440" y="f438"/>
              </a:cxn>
              <a:cxn ang="f265">
                <a:pos x="f434" y="f435"/>
              </a:cxn>
              <a:cxn ang="f265">
                <a:pos x="f434" y="f441"/>
              </a:cxn>
              <a:cxn ang="f265">
                <a:pos x="f436" y="f441"/>
              </a:cxn>
              <a:cxn ang="f265">
                <a:pos x="f437" y="f442"/>
              </a:cxn>
              <a:cxn ang="f265">
                <a:pos x="f436" y="f443"/>
              </a:cxn>
              <a:cxn ang="f265">
                <a:pos x="f434" y="f443"/>
              </a:cxn>
              <a:cxn ang="f265">
                <a:pos x="f440" y="f442"/>
              </a:cxn>
              <a:cxn ang="f265">
                <a:pos x="f434" y="f441"/>
              </a:cxn>
              <a:cxn ang="f265">
                <a:pos x="f434" y="f444"/>
              </a:cxn>
              <a:cxn ang="f265">
                <a:pos x="f436" y="f444"/>
              </a:cxn>
              <a:cxn ang="f265">
                <a:pos x="f437" y="f445"/>
              </a:cxn>
              <a:cxn ang="f265">
                <a:pos x="f436" y="f446"/>
              </a:cxn>
              <a:cxn ang="f265">
                <a:pos x="f434" y="f446"/>
              </a:cxn>
              <a:cxn ang="f265">
                <a:pos x="f440" y="f445"/>
              </a:cxn>
              <a:cxn ang="f265">
                <a:pos x="f434" y="f444"/>
              </a:cxn>
              <a:cxn ang="f265">
                <a:pos x="f447" y="f448"/>
              </a:cxn>
              <a:cxn ang="f265">
                <a:pos x="f447" y="f449"/>
              </a:cxn>
              <a:cxn ang="f265">
                <a:pos x="f450" y="f449"/>
              </a:cxn>
              <a:cxn ang="f265">
                <a:pos x="f451" y="f452"/>
              </a:cxn>
              <a:cxn ang="f265">
                <a:pos x="f453" y="f454"/>
              </a:cxn>
              <a:cxn ang="f265">
                <a:pos x="f453" y="f455"/>
              </a:cxn>
              <a:cxn ang="f265">
                <a:pos x="f451" y="f456"/>
              </a:cxn>
              <a:cxn ang="f265">
                <a:pos x="f450" y="f448"/>
              </a:cxn>
              <a:cxn ang="f265">
                <a:pos x="f447" y="f448"/>
              </a:cxn>
              <a:cxn ang="f265">
                <a:pos x="f457" y="f458"/>
              </a:cxn>
              <a:cxn ang="f265">
                <a:pos x="f459" y="f458"/>
              </a:cxn>
              <a:cxn ang="f265">
                <a:pos x="f460" y="f461"/>
              </a:cxn>
              <a:cxn ang="f265">
                <a:pos x="f462" y="f463"/>
              </a:cxn>
              <a:cxn ang="f265">
                <a:pos x="f462" y="f464"/>
              </a:cxn>
              <a:cxn ang="f265">
                <a:pos x="f460" y="f465"/>
              </a:cxn>
              <a:cxn ang="f265">
                <a:pos x="f459" y="f466"/>
              </a:cxn>
              <a:cxn ang="f265">
                <a:pos x="f467" y="f466"/>
              </a:cxn>
              <a:cxn ang="f265">
                <a:pos x="f467" y="f468"/>
              </a:cxn>
              <a:cxn ang="f265">
                <a:pos x="f469" y="f470"/>
              </a:cxn>
              <a:cxn ang="f265">
                <a:pos x="f471" y="f472"/>
              </a:cxn>
              <a:cxn ang="f265">
                <a:pos x="f473" y="f472"/>
              </a:cxn>
              <a:cxn ang="f265">
                <a:pos x="f474" y="f470"/>
              </a:cxn>
              <a:cxn ang="f265">
                <a:pos x="f475" y="f468"/>
              </a:cxn>
              <a:cxn ang="f265">
                <a:pos x="f475" y="f466"/>
              </a:cxn>
              <a:cxn ang="f265">
                <a:pos x="f457" y="f466"/>
              </a:cxn>
              <a:cxn ang="f265">
                <a:pos x="f476" y="f465"/>
              </a:cxn>
              <a:cxn ang="f265">
                <a:pos x="f477" y="f464"/>
              </a:cxn>
              <a:cxn ang="f265">
                <a:pos x="f477" y="f463"/>
              </a:cxn>
              <a:cxn ang="f265">
                <a:pos x="f476" y="f461"/>
              </a:cxn>
              <a:cxn ang="f265">
                <a:pos x="f457" y="f458"/>
              </a:cxn>
              <a:cxn ang="f265">
                <a:pos x="f478" y="f458"/>
              </a:cxn>
              <a:cxn ang="f265">
                <a:pos x="f479" y="f458"/>
              </a:cxn>
              <a:cxn ang="f265">
                <a:pos x="f480" y="f481"/>
              </a:cxn>
              <a:cxn ang="f265">
                <a:pos x="f482" y="f483"/>
              </a:cxn>
              <a:cxn ang="f265">
                <a:pos x="f482" y="f484"/>
              </a:cxn>
              <a:cxn ang="f265">
                <a:pos x="f480" y="f485"/>
              </a:cxn>
              <a:cxn ang="f265">
                <a:pos x="f479" y="f472"/>
              </a:cxn>
              <a:cxn ang="f265">
                <a:pos x="f478" y="f472"/>
              </a:cxn>
              <a:cxn ang="f265">
                <a:pos x="f486" y="f470"/>
              </a:cxn>
              <a:cxn ang="f265">
                <a:pos x="f487" y="f468"/>
              </a:cxn>
              <a:cxn ang="f265">
                <a:pos x="f487" y="f463"/>
              </a:cxn>
              <a:cxn ang="f265">
                <a:pos x="f486" y="f461"/>
              </a:cxn>
              <a:cxn ang="f265">
                <a:pos x="f478" y="f458"/>
              </a:cxn>
              <a:cxn ang="f265">
                <a:pos x="f488" y="f458"/>
              </a:cxn>
              <a:cxn ang="f265">
                <a:pos x="f489" y="f458"/>
              </a:cxn>
              <a:cxn ang="f265">
                <a:pos x="f490" y="f491"/>
              </a:cxn>
              <a:cxn ang="f265">
                <a:pos x="f492" y="f493"/>
              </a:cxn>
              <a:cxn ang="f265">
                <a:pos x="f492" y="f494"/>
              </a:cxn>
              <a:cxn ang="f265">
                <a:pos x="f495" y="f496"/>
              </a:cxn>
              <a:cxn ang="f265">
                <a:pos x="f497" y="f498"/>
              </a:cxn>
              <a:cxn ang="f265">
                <a:pos x="f499" y="f496"/>
              </a:cxn>
              <a:cxn ang="f265">
                <a:pos x="f500" y="f494"/>
              </a:cxn>
              <a:cxn ang="f265">
                <a:pos x="f500" y="f493"/>
              </a:cxn>
              <a:cxn ang="f265">
                <a:pos x="f501" y="f491"/>
              </a:cxn>
              <a:cxn ang="f265">
                <a:pos x="f502" y="f458"/>
              </a:cxn>
              <a:cxn ang="f265">
                <a:pos x="f503" y="f458"/>
              </a:cxn>
              <a:cxn ang="f265">
                <a:pos x="f504" y="f491"/>
              </a:cxn>
              <a:cxn ang="f265">
                <a:pos x="f505" y="f493"/>
              </a:cxn>
              <a:cxn ang="f265">
                <a:pos x="f505" y="f506"/>
              </a:cxn>
              <a:cxn ang="f265">
                <a:pos x="f507" y="f508"/>
              </a:cxn>
              <a:cxn ang="f265">
                <a:pos x="f509" y="f510"/>
              </a:cxn>
              <a:cxn ang="f265">
                <a:pos x="f511" y="f508"/>
              </a:cxn>
              <a:cxn ang="f265">
                <a:pos x="f512" y="f506"/>
              </a:cxn>
              <a:cxn ang="f265">
                <a:pos x="f512" y="f493"/>
              </a:cxn>
              <a:cxn ang="f265">
                <a:pos x="f513" y="f491"/>
              </a:cxn>
              <a:cxn ang="f265">
                <a:pos x="f488" y="f458"/>
              </a:cxn>
            </a:cxnLst>
            <a:rect l="f430" t="f433" r="f431" b="f432"/>
            <a:pathLst>
              <a:path w="4933949" h="7196138">
                <a:moveTo>
                  <a:pt x="f8" y="f9"/>
                </a:moveTo>
                <a:cubicBezTo>
                  <a:pt x="f10" y="f11"/>
                  <a:pt x="f12" y="f11"/>
                  <a:pt x="f13" y="f9"/>
                </a:cubicBezTo>
                <a:cubicBezTo>
                  <a:pt x="f13" y="f9"/>
                  <a:pt x="f13" y="f9"/>
                  <a:pt x="f6" y="f14"/>
                </a:cubicBezTo>
                <a:cubicBezTo>
                  <a:pt x="f6" y="f14"/>
                  <a:pt x="f6" y="f14"/>
                  <a:pt x="f13" y="f7"/>
                </a:cubicBezTo>
                <a:cubicBezTo>
                  <a:pt x="f12" y="f15"/>
                  <a:pt x="f10" y="f15"/>
                  <a:pt x="f8" y="f7"/>
                </a:cubicBezTo>
                <a:cubicBezTo>
                  <a:pt x="f8" y="f7"/>
                  <a:pt x="f8" y="f7"/>
                  <a:pt x="f5" y="f14"/>
                </a:cubicBezTo>
                <a:cubicBezTo>
                  <a:pt x="f5" y="f14"/>
                  <a:pt x="f5" y="f14"/>
                  <a:pt x="f8" y="f9"/>
                </a:cubicBezTo>
                <a:close/>
                <a:moveTo>
                  <a:pt x="f8" y="f16"/>
                </a:moveTo>
                <a:cubicBezTo>
                  <a:pt x="f10" y="f17"/>
                  <a:pt x="f12" y="f17"/>
                  <a:pt x="f13" y="f16"/>
                </a:cubicBezTo>
                <a:cubicBezTo>
                  <a:pt x="f13" y="f16"/>
                  <a:pt x="f13" y="f16"/>
                  <a:pt x="f6" y="f18"/>
                </a:cubicBezTo>
                <a:cubicBezTo>
                  <a:pt x="f6" y="f18"/>
                  <a:pt x="f6" y="f18"/>
                  <a:pt x="f13" y="f19"/>
                </a:cubicBezTo>
                <a:cubicBezTo>
                  <a:pt x="f12" y="f20"/>
                  <a:pt x="f10" y="f20"/>
                  <a:pt x="f8" y="f19"/>
                </a:cubicBezTo>
                <a:cubicBezTo>
                  <a:pt x="f8" y="f19"/>
                  <a:pt x="f8" y="f19"/>
                  <a:pt x="f5" y="f18"/>
                </a:cubicBezTo>
                <a:cubicBezTo>
                  <a:pt x="f5" y="f18"/>
                  <a:pt x="f5" y="f18"/>
                  <a:pt x="f8" y="f16"/>
                </a:cubicBezTo>
                <a:close/>
                <a:moveTo>
                  <a:pt x="f8" y="f21"/>
                </a:moveTo>
                <a:cubicBezTo>
                  <a:pt x="f10" y="f22"/>
                  <a:pt x="f12" y="f22"/>
                  <a:pt x="f13" y="f21"/>
                </a:cubicBezTo>
                <a:cubicBezTo>
                  <a:pt x="f13" y="f21"/>
                  <a:pt x="f13" y="f21"/>
                  <a:pt x="f6" y="f23"/>
                </a:cubicBezTo>
                <a:cubicBezTo>
                  <a:pt x="f6" y="f23"/>
                  <a:pt x="f6" y="f23"/>
                  <a:pt x="f13" y="f24"/>
                </a:cubicBezTo>
                <a:cubicBezTo>
                  <a:pt x="f12" y="f25"/>
                  <a:pt x="f10" y="f25"/>
                  <a:pt x="f8" y="f24"/>
                </a:cubicBezTo>
                <a:cubicBezTo>
                  <a:pt x="f8" y="f24"/>
                  <a:pt x="f8" y="f24"/>
                  <a:pt x="f5" y="f23"/>
                </a:cubicBezTo>
                <a:cubicBezTo>
                  <a:pt x="f5" y="f23"/>
                  <a:pt x="f5" y="f23"/>
                  <a:pt x="f8" y="f21"/>
                </a:cubicBezTo>
                <a:close/>
                <a:moveTo>
                  <a:pt x="f26" y="f27"/>
                </a:moveTo>
                <a:lnTo>
                  <a:pt x="f26" y="f28"/>
                </a:lnTo>
                <a:cubicBezTo>
                  <a:pt x="f26" y="f28"/>
                  <a:pt x="f26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37" y="f39"/>
                </a:cubicBezTo>
                <a:cubicBezTo>
                  <a:pt x="f37" y="f39"/>
                  <a:pt x="f37" y="f39"/>
                  <a:pt x="f37" y="f40"/>
                </a:cubicBezTo>
                <a:cubicBezTo>
                  <a:pt x="f37" y="f41"/>
                  <a:pt x="f35" y="f42"/>
                  <a:pt x="f33" y="f43"/>
                </a:cubicBezTo>
                <a:cubicBezTo>
                  <a:pt x="f31" y="f44"/>
                  <a:pt x="f30" y="f27"/>
                  <a:pt x="f29" y="f27"/>
                </a:cubicBezTo>
                <a:cubicBezTo>
                  <a:pt x="f29" y="f27"/>
                  <a:pt x="f29" y="f27"/>
                  <a:pt x="f26" y="f27"/>
                </a:cubicBezTo>
                <a:close/>
                <a:moveTo>
                  <a:pt x="f45" y="f5"/>
                </a:moveTo>
                <a:cubicBezTo>
                  <a:pt x="f45" y="f5"/>
                  <a:pt x="f45" y="f5"/>
                  <a:pt x="f46" y="f5"/>
                </a:cubicBezTo>
                <a:cubicBezTo>
                  <a:pt x="f47" y="f5"/>
                  <a:pt x="f48" y="f49"/>
                  <a:pt x="f50" y="f51"/>
                </a:cubicBezTo>
                <a:cubicBezTo>
                  <a:pt x="f52" y="f53"/>
                  <a:pt x="f54" y="f55"/>
                  <a:pt x="f54" y="f56"/>
                </a:cubicBezTo>
                <a:cubicBezTo>
                  <a:pt x="f54" y="f56"/>
                  <a:pt x="f54" y="f56"/>
                  <a:pt x="f54" y="f57"/>
                </a:cubicBezTo>
                <a:cubicBezTo>
                  <a:pt x="f54" y="f58"/>
                  <a:pt x="f52" y="f59"/>
                  <a:pt x="f50" y="f60"/>
                </a:cubicBezTo>
                <a:cubicBezTo>
                  <a:pt x="f48" y="f61"/>
                  <a:pt x="f47" y="f62"/>
                  <a:pt x="f46" y="f62"/>
                </a:cubicBezTo>
                <a:cubicBezTo>
                  <a:pt x="f46" y="f62"/>
                  <a:pt x="f46" y="f62"/>
                  <a:pt x="f63" y="f62"/>
                </a:cubicBezTo>
                <a:cubicBezTo>
                  <a:pt x="f63" y="f62"/>
                  <a:pt x="f63" y="f62"/>
                  <a:pt x="f63" y="f64"/>
                </a:cubicBezTo>
                <a:cubicBezTo>
                  <a:pt x="f63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4" y="f73"/>
                  <a:pt x="f74" y="f73"/>
                  <a:pt x="f75" y="f73"/>
                </a:cubicBezTo>
                <a:cubicBezTo>
                  <a:pt x="f76" y="f73"/>
                  <a:pt x="f77" y="f71"/>
                  <a:pt x="f78" y="f69"/>
                </a:cubicBezTo>
                <a:cubicBezTo>
                  <a:pt x="f79" y="f67"/>
                  <a:pt x="f80" y="f65"/>
                  <a:pt x="f80" y="f64"/>
                </a:cubicBezTo>
                <a:cubicBezTo>
                  <a:pt x="f80" y="f64"/>
                  <a:pt x="f80" y="f64"/>
                  <a:pt x="f80" y="f62"/>
                </a:cubicBezTo>
                <a:cubicBezTo>
                  <a:pt x="f80" y="f62"/>
                  <a:pt x="f80" y="f62"/>
                  <a:pt x="f45" y="f62"/>
                </a:cubicBezTo>
                <a:cubicBezTo>
                  <a:pt x="f81" y="f62"/>
                  <a:pt x="f82" y="f61"/>
                  <a:pt x="f83" y="f60"/>
                </a:cubicBezTo>
                <a:cubicBezTo>
                  <a:pt x="f84" y="f59"/>
                  <a:pt x="f85" y="f58"/>
                  <a:pt x="f85" y="f57"/>
                </a:cubicBezTo>
                <a:cubicBezTo>
                  <a:pt x="f85" y="f57"/>
                  <a:pt x="f85" y="f57"/>
                  <a:pt x="f85" y="f56"/>
                </a:cubicBezTo>
                <a:cubicBezTo>
                  <a:pt x="f85" y="f55"/>
                  <a:pt x="f84" y="f53"/>
                  <a:pt x="f83" y="f51"/>
                </a:cubicBezTo>
                <a:cubicBezTo>
                  <a:pt x="f82" y="f49"/>
                  <a:pt x="f81" y="f5"/>
                  <a:pt x="f45" y="f5"/>
                </a:cubicBezTo>
                <a:close/>
                <a:moveTo>
                  <a:pt x="f86" y="f5"/>
                </a:moveTo>
                <a:cubicBezTo>
                  <a:pt x="f86" y="f5"/>
                  <a:pt x="f86" y="f5"/>
                  <a:pt x="f87" y="f5"/>
                </a:cubicBezTo>
                <a:cubicBezTo>
                  <a:pt x="f88" y="f5"/>
                  <a:pt x="f89" y="f90"/>
                  <a:pt x="f91" y="f92"/>
                </a:cubicBezTo>
                <a:cubicBezTo>
                  <a:pt x="f93" y="f94"/>
                  <a:pt x="f95" y="f96"/>
                  <a:pt x="f95" y="f97"/>
                </a:cubicBezTo>
                <a:cubicBezTo>
                  <a:pt x="f95" y="f97"/>
                  <a:pt x="f95" y="f97"/>
                  <a:pt x="f95" y="f98"/>
                </a:cubicBezTo>
                <a:cubicBezTo>
                  <a:pt x="f95" y="f99"/>
                  <a:pt x="f93" y="f100"/>
                  <a:pt x="f91" y="f101"/>
                </a:cubicBezTo>
                <a:cubicBezTo>
                  <a:pt x="f89" y="f102"/>
                  <a:pt x="f88" y="f73"/>
                  <a:pt x="f87" y="f73"/>
                </a:cubicBezTo>
                <a:cubicBezTo>
                  <a:pt x="f87" y="f73"/>
                  <a:pt x="f87" y="f73"/>
                  <a:pt x="f86" y="f73"/>
                </a:cubicBezTo>
                <a:cubicBezTo>
                  <a:pt x="f103" y="f73"/>
                  <a:pt x="f104" y="f71"/>
                  <a:pt x="f105" y="f69"/>
                </a:cubicBezTo>
                <a:cubicBezTo>
                  <a:pt x="f106" y="f67"/>
                  <a:pt x="f107" y="f65"/>
                  <a:pt x="f107" y="f64"/>
                </a:cubicBezTo>
                <a:cubicBezTo>
                  <a:pt x="f107" y="f64"/>
                  <a:pt x="f107" y="f64"/>
                  <a:pt x="f107" y="f56"/>
                </a:cubicBezTo>
                <a:cubicBezTo>
                  <a:pt x="f107" y="f55"/>
                  <a:pt x="f106" y="f53"/>
                  <a:pt x="f105" y="f51"/>
                </a:cubicBezTo>
                <a:cubicBezTo>
                  <a:pt x="f104" y="f49"/>
                  <a:pt x="f103" y="f5"/>
                  <a:pt x="f86" y="f5"/>
                </a:cubicBezTo>
                <a:close/>
                <a:moveTo>
                  <a:pt x="f108" y="f5"/>
                </a:moveTo>
                <a:cubicBezTo>
                  <a:pt x="f108" y="f5"/>
                  <a:pt x="f108" y="f5"/>
                  <a:pt x="f109" y="f5"/>
                </a:cubicBezTo>
                <a:cubicBezTo>
                  <a:pt x="f110" y="f5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7" y="f119"/>
                  <a:pt x="f117" y="f119"/>
                  <a:pt x="f117" y="f120"/>
                </a:cubicBezTo>
                <a:cubicBezTo>
                  <a:pt x="f117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29"/>
                </a:cubicBezTo>
                <a:cubicBezTo>
                  <a:pt x="f131" y="f129"/>
                  <a:pt x="f132" y="f133"/>
                  <a:pt x="f134" y="f125"/>
                </a:cubicBezTo>
                <a:cubicBezTo>
                  <a:pt x="f135" y="f136"/>
                  <a:pt x="f137" y="f138"/>
                  <a:pt x="f137" y="f120"/>
                </a:cubicBezTo>
                <a:cubicBezTo>
                  <a:pt x="f137" y="f120"/>
                  <a:pt x="f137" y="f120"/>
                  <a:pt x="f137" y="f119"/>
                </a:cubicBezTo>
                <a:cubicBezTo>
                  <a:pt x="f137" y="f118"/>
                  <a:pt x="f139" y="f116"/>
                  <a:pt x="f140" y="f114"/>
                </a:cubicBezTo>
                <a:cubicBezTo>
                  <a:pt x="f141" y="f112"/>
                  <a:pt x="f142" y="f5"/>
                  <a:pt x="f143" y="f5"/>
                </a:cubicBezTo>
                <a:cubicBezTo>
                  <a:pt x="f143" y="f5"/>
                  <a:pt x="f143" y="f5"/>
                  <a:pt x="f144" y="f5"/>
                </a:cubicBezTo>
                <a:cubicBezTo>
                  <a:pt x="f145" y="f5"/>
                  <a:pt x="f146" y="f112"/>
                  <a:pt x="f147" y="f114"/>
                </a:cubicBezTo>
                <a:cubicBezTo>
                  <a:pt x="f148" y="f116"/>
                  <a:pt x="f149" y="f118"/>
                  <a:pt x="f149" y="f119"/>
                </a:cubicBezTo>
                <a:cubicBezTo>
                  <a:pt x="f149" y="f119"/>
                  <a:pt x="f149" y="f119"/>
                  <a:pt x="f149" y="f150"/>
                </a:cubicBezTo>
                <a:cubicBezTo>
                  <a:pt x="f149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59"/>
                </a:cubicBezTo>
                <a:cubicBezTo>
                  <a:pt x="f161" y="f159"/>
                  <a:pt x="f162" y="f163"/>
                  <a:pt x="f164" y="f155"/>
                </a:cubicBezTo>
                <a:cubicBezTo>
                  <a:pt x="f165" y="f166"/>
                  <a:pt x="f167" y="f168"/>
                  <a:pt x="f167" y="f150"/>
                </a:cubicBezTo>
                <a:cubicBezTo>
                  <a:pt x="f167" y="f150"/>
                  <a:pt x="f167" y="f150"/>
                  <a:pt x="f167" y="f119"/>
                </a:cubicBezTo>
                <a:cubicBezTo>
                  <a:pt x="f167" y="f118"/>
                  <a:pt x="f169" y="f116"/>
                  <a:pt x="f170" y="f114"/>
                </a:cubicBezTo>
                <a:cubicBezTo>
                  <a:pt x="f171" y="f112"/>
                  <a:pt x="f172" y="f5"/>
                  <a:pt x="f108" y="f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</p:spTree>
    <p:extLst>
      <p:ext uri="{BB962C8B-B14F-4D97-AF65-F5344CB8AC3E}">
        <p14:creationId xmlns:p14="http://schemas.microsoft.com/office/powerpoint/2010/main" val="244378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ront/Pause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 bar">
            <a:extLst>
              <a:ext uri="{FF2B5EF4-FFF2-40B4-BE49-F238E27FC236}">
                <a16:creationId xmlns:a16="http://schemas.microsoft.com/office/drawing/2014/main" id="{50D61869-47FA-44E0-B896-7AB40CBD294D}"/>
              </a:ext>
            </a:extLst>
          </p:cNvPr>
          <p:cNvSpPr/>
          <p:nvPr/>
        </p:nvSpPr>
        <p:spPr>
          <a:xfrm>
            <a:off x="0" y="0"/>
            <a:ext cx="12193203" cy="50401"/>
          </a:xfrm>
          <a:prstGeom prst="rect">
            <a:avLst/>
          </a:prstGeom>
          <a:solidFill>
            <a:srgbClr val="171748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</p:spTree>
    <p:extLst>
      <p:ext uri="{BB962C8B-B14F-4D97-AF65-F5344CB8AC3E}">
        <p14:creationId xmlns:p14="http://schemas.microsoft.com/office/powerpoint/2010/main" val="12939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B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0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039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87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8A6D8B77-920F-56D8-13BD-568E165BFF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</p:spPr>
        <p:txBody>
          <a:bodyPr/>
          <a:lstStyle>
            <a:lvl1pPr>
              <a:defRPr>
                <a:latin typeface="Bahnschrift SemiBold SemiConden" pitchFamily="34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974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F1AA664C-FB95-97DF-2E78-6FE9B452D1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</p:spPr>
        <p:txBody>
          <a:bodyPr/>
          <a:lstStyle>
            <a:lvl1pPr>
              <a:defRPr>
                <a:latin typeface="Bahnschrift SemiBold SemiConden" pitchFamily="34"/>
              </a:defRPr>
            </a:lvl1pPr>
          </a:lstStyle>
          <a:p>
            <a:pPr lvl="0"/>
            <a:r>
              <a:rPr lang="en-GB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868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18F74E0-9DE8-4AAC-A2BE-E721CF46D0A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47646" y="1546277"/>
            <a:ext cx="3740398" cy="2664003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GB"/>
              <a:t>Click the placeholder and paste image via Skyfish icon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293981C-506B-7B75-DD96-43CF5F1AB8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23147" y="1548582"/>
            <a:ext cx="3740398" cy="2664003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GB"/>
              <a:t>Click the placeholder and paste image via Skyfish icon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E719F60-A927-EEFB-52D3-66E1622DEEB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98647" y="1546277"/>
            <a:ext cx="3740398" cy="2664003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GB"/>
              <a:t>Click the placeholder and paste image via Skyfish icon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9CF3249-F6A9-6EC8-D135-787A4921B3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752725-69AF-0350-C1D8-B55020D3F2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5D580-EE17-9948-A219-A26791F9727C}" type="datetime1">
              <a:rPr lang="fr-CH"/>
              <a:pPr lvl="0"/>
              <a:t>15.06.26</a:t>
            </a:fld>
            <a:endParaRPr lang="fr-CH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02AD827A-F18B-AEFF-0180-C95631EA76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0A2672-94B4-6248-B856-CE7FEB3D440B}" type="slidenum">
              <a:t>‹#›</a:t>
            </a:fld>
            <a:endParaRPr lang="fr-CH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FDF5B8D-4FD9-254B-F4C0-EB72620908A6}"/>
              </a:ext>
            </a:extLst>
          </p:cNvPr>
          <p:cNvSpPr txBox="1"/>
          <p:nvPr/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0" cap="none" spc="0" baseline="0">
                <a:solidFill>
                  <a:srgbClr val="000000"/>
                </a:solidFill>
                <a:uFillTx/>
                <a:latin typeface="Bahnschrift SemiBold SemiConden" pitchFamily="34"/>
              </a:rPr>
              <a:t>Click to edit Master title style</a:t>
            </a:r>
            <a:endParaRPr lang="fr-CH" sz="3000" b="1" i="0" u="none" strike="noStrike" kern="0" cap="none" spc="0" baseline="0">
              <a:solidFill>
                <a:srgbClr val="000000"/>
              </a:solidFill>
              <a:uFillTx/>
              <a:latin typeface="Bahnschrift SemiBold SemiConden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323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4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11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ttom bar">
            <a:extLst>
              <a:ext uri="{FF2B5EF4-FFF2-40B4-BE49-F238E27FC236}">
                <a16:creationId xmlns:a16="http://schemas.microsoft.com/office/drawing/2014/main" id="{01C742F7-94B9-2381-B919-21BF253354DB}"/>
              </a:ext>
            </a:extLst>
          </p:cNvPr>
          <p:cNvSpPr/>
          <p:nvPr/>
        </p:nvSpPr>
        <p:spPr>
          <a:xfrm>
            <a:off x="0" y="6541196"/>
            <a:ext cx="12193203" cy="316803"/>
          </a:xfrm>
          <a:prstGeom prst="rect">
            <a:avLst/>
          </a:prstGeom>
          <a:solidFill>
            <a:srgbClr val="171748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3" name="FLD_Presentation Title">
            <a:extLst>
              <a:ext uri="{FF2B5EF4-FFF2-40B4-BE49-F238E27FC236}">
                <a16:creationId xmlns:a16="http://schemas.microsoft.com/office/drawing/2014/main" id="{E595246B-39BB-3C02-FE28-71656276950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0" y="691200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7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317DD8-5835-F7FD-EAE7-FA9FF42F27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4722" y="426128"/>
            <a:ext cx="9312377" cy="972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60219B-8910-BAB5-FDEC-DD38BFE057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774722" y="1706325"/>
            <a:ext cx="9312377" cy="4545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" descr="{&quot;templafy&quot;:{&quot;id&quot;:&quot;54208a17-aa96-4f8d-8b7c-060fa1766bf6&quot;}}" title="UserProfile.Offices.Workarea_{{DocumentLanguage}}">
            <a:extLst>
              <a:ext uri="{FF2B5EF4-FFF2-40B4-BE49-F238E27FC236}">
                <a16:creationId xmlns:a16="http://schemas.microsoft.com/office/drawing/2014/main" id="{BA0FE6C5-3CBA-77BA-660E-363FF38EDC9D}"/>
              </a:ext>
            </a:extLst>
          </p:cNvPr>
          <p:cNvSpPr/>
          <p:nvPr/>
        </p:nvSpPr>
        <p:spPr>
          <a:xfrm>
            <a:off x="1486695" y="6565584"/>
            <a:ext cx="3397069" cy="3106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ＭＳ Ｐゴシック" pitchFamily="48"/>
              </a:rPr>
              <a:t>DTU Health Tech</a:t>
            </a:r>
          </a:p>
        </p:txBody>
      </p:sp>
      <p:sp>
        <p:nvSpPr>
          <p:cNvPr id="7" name="date" descr="{&quot;templafy&quot;:{&quot;id&quot;:&quot;d9d7a168-d7e5-4cff-bff5-15b7446b772e&quot;}}" title="Form.Date">
            <a:extLst>
              <a:ext uri="{FF2B5EF4-FFF2-40B4-BE49-F238E27FC236}">
                <a16:creationId xmlns:a16="http://schemas.microsoft.com/office/drawing/2014/main" id="{73A15F1B-77D2-46E3-ADA2-880C7246C007}"/>
              </a:ext>
            </a:extLst>
          </p:cNvPr>
          <p:cNvSpPr/>
          <p:nvPr/>
        </p:nvSpPr>
        <p:spPr>
          <a:xfrm>
            <a:off x="251359" y="6541196"/>
            <a:ext cx="1104009" cy="3168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8" name="text" descr="{&quot;templafy&quot;:{&quot;id&quot;:&quot;61073fb2-b825-48a5-b677-b49857df75b2&quot;}}" title="Form.PresentationTitle">
            <a:extLst>
              <a:ext uri="{FF2B5EF4-FFF2-40B4-BE49-F238E27FC236}">
                <a16:creationId xmlns:a16="http://schemas.microsoft.com/office/drawing/2014/main" id="{A4471A10-D3D1-E29C-0C7C-77900EEC029B}"/>
              </a:ext>
            </a:extLst>
          </p:cNvPr>
          <p:cNvSpPr txBox="1"/>
          <p:nvPr/>
        </p:nvSpPr>
        <p:spPr>
          <a:xfrm>
            <a:off x="5591144" y="6541196"/>
            <a:ext cx="5495946" cy="316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7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8C754008-E8D4-7C8E-532E-F7812170ED5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CH" sz="900" b="1" i="0" u="none" strike="noStrike" kern="1200" cap="none" spc="0" baseline="0">
                <a:solidFill>
                  <a:srgbClr val="FFFCFB"/>
                </a:solidFill>
                <a:uFillTx/>
                <a:latin typeface="Arial"/>
                <a:ea typeface="ＭＳ Ｐゴシック" pitchFamily="48"/>
              </a:defRPr>
            </a:lvl1pPr>
          </a:lstStyle>
          <a:p>
            <a:pPr lvl="0"/>
            <a:fld id="{B4484D00-E118-2A47-AACE-9E36E7FDE368}" type="datetime1">
              <a:rPr lang="fr-CH"/>
              <a:pPr lvl="0"/>
              <a:t>15.06.26</a:t>
            </a:fld>
            <a:endParaRPr lang="fr-CH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3AA62B5-659A-0EB9-500F-DE203D3061D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CH" sz="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ＭＳ Ｐゴシック" pitchFamily="48"/>
              </a:defRPr>
            </a:lvl1pPr>
          </a:lstStyle>
          <a:p>
            <a:pPr lvl="0"/>
            <a:fld id="{8EF9B6F8-CE43-004B-9DD2-DFC85959074B}" type="slidenum">
              <a:t>‹#›</a:t>
            </a:fld>
            <a:endParaRPr lang="fr-CH"/>
          </a:p>
        </p:txBody>
      </p:sp>
      <p:sp>
        <p:nvSpPr>
          <p:cNvPr id="11" name="Logo color">
            <a:extLst>
              <a:ext uri="{FF2B5EF4-FFF2-40B4-BE49-F238E27FC236}">
                <a16:creationId xmlns:a16="http://schemas.microsoft.com/office/drawing/2014/main" id="{165B3273-F5F8-6F8E-8EEF-418357A0F8FC}"/>
              </a:ext>
            </a:extLst>
          </p:cNvPr>
          <p:cNvSpPr/>
          <p:nvPr/>
        </p:nvSpPr>
        <p:spPr>
          <a:xfrm>
            <a:off x="251359" y="251853"/>
            <a:ext cx="419609" cy="611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933949"/>
              <a:gd name="f7" fmla="val 7196138"/>
              <a:gd name="f8" fmla="val 1050029"/>
              <a:gd name="f9" fmla="val 6094413"/>
              <a:gd name="f10" fmla="val 2409664"/>
              <a:gd name="f11" fmla="val 6623557"/>
              <a:gd name="f12" fmla="val 2524285"/>
              <a:gd name="f13" fmla="val 3883920"/>
              <a:gd name="f14" fmla="val 6645934"/>
              <a:gd name="f15" fmla="val 6668311"/>
              <a:gd name="f16" fmla="val 4730750"/>
              <a:gd name="f17" fmla="val 5260657"/>
              <a:gd name="f18" fmla="val 5283066"/>
              <a:gd name="f19" fmla="val 5834063"/>
              <a:gd name="f20" fmla="val 5305475"/>
              <a:gd name="f21" fmla="val 3368675"/>
              <a:gd name="f22" fmla="val 3898582"/>
              <a:gd name="f23" fmla="val 3920991"/>
              <a:gd name="f24" fmla="val 4471988"/>
              <a:gd name="f25" fmla="val 3943400"/>
              <a:gd name="f26" fmla="val 678543"/>
              <a:gd name="f27" fmla="val 305710"/>
              <a:gd name="f28" fmla="val 2307316"/>
              <a:gd name="f29" fmla="val 909109"/>
              <a:gd name="f30" fmla="val 1011875"/>
              <a:gd name="f31" fmla="val 1072481"/>
              <a:gd name="f32" fmla="val 2291503"/>
              <a:gd name="f33" fmla="val 1119911"/>
              <a:gd name="f34" fmla="val 2234842"/>
              <a:gd name="f35" fmla="val 1192375"/>
              <a:gd name="f36" fmla="val 2147873"/>
              <a:gd name="f37" fmla="val 1198962"/>
              <a:gd name="f38" fmla="val 1971299"/>
              <a:gd name="f39" fmla="val 1615517"/>
              <a:gd name="f40" fmla="val 996191"/>
              <a:gd name="f41" fmla="val 641727"/>
              <a:gd name="f42" fmla="val 465153"/>
              <a:gd name="f43" fmla="val 378184"/>
              <a:gd name="f44" fmla="val 321522"/>
              <a:gd name="f45" fmla="val 1842869"/>
              <a:gd name="f46" fmla="val 3073618"/>
              <a:gd name="f47" fmla="val 3093384"/>
              <a:gd name="f48" fmla="val 3105243"/>
              <a:gd name="f49" fmla="val 5271"/>
              <a:gd name="f50" fmla="val 3114467"/>
              <a:gd name="f51" fmla="val 14495"/>
              <a:gd name="f52" fmla="val 3122374"/>
              <a:gd name="f53" fmla="val 22401"/>
              <a:gd name="f54" fmla="val 3128962"/>
              <a:gd name="f55" fmla="val 34261"/>
              <a:gd name="f56" fmla="val 54027"/>
              <a:gd name="f57" fmla="val 275402"/>
              <a:gd name="f58" fmla="val 295168"/>
              <a:gd name="f59" fmla="val 307028"/>
              <a:gd name="f60" fmla="val 314934"/>
              <a:gd name="f61" fmla="val 324158"/>
              <a:gd name="f62" fmla="val 329429"/>
              <a:gd name="f63" fmla="val 2679620"/>
              <a:gd name="f64" fmla="val 2558999"/>
              <a:gd name="f65" fmla="val 2578765"/>
              <a:gd name="f66" fmla="val 2674349"/>
              <a:gd name="f67" fmla="val 2590624"/>
              <a:gd name="f68" fmla="val 2665125"/>
              <a:gd name="f69" fmla="val 2598530"/>
              <a:gd name="f70" fmla="val 2657219"/>
              <a:gd name="f71" fmla="val 2607755"/>
              <a:gd name="f72" fmla="val 2645360"/>
              <a:gd name="f73" fmla="val 2613025"/>
              <a:gd name="f74" fmla="val 2625594"/>
              <a:gd name="f75" fmla="val 2290893"/>
              <a:gd name="f76" fmla="val 2271128"/>
              <a:gd name="f77" fmla="val 2259268"/>
              <a:gd name="f78" fmla="val 2250044"/>
              <a:gd name="f79" fmla="val 2240820"/>
              <a:gd name="f80" fmla="val 2235549"/>
              <a:gd name="f81" fmla="val 1823104"/>
              <a:gd name="f82" fmla="val 1811244"/>
              <a:gd name="f83" fmla="val 1802020"/>
              <a:gd name="f84" fmla="val 1792796"/>
              <a:gd name="f85" fmla="val 1787525"/>
              <a:gd name="f86" fmla="val 317544"/>
              <a:gd name="f87" fmla="val 972349"/>
              <a:gd name="f88" fmla="val 1226630"/>
              <a:gd name="f89" fmla="val 1382097"/>
              <a:gd name="f90" fmla="val 57980"/>
              <a:gd name="f91" fmla="val 1476958"/>
              <a:gd name="f92" fmla="val 179209"/>
              <a:gd name="f93" fmla="val 1615298"/>
              <a:gd name="f94" fmla="val 345241"/>
              <a:gd name="f95" fmla="val 1619250"/>
              <a:gd name="f96" fmla="val 614055"/>
              <a:gd name="f97" fmla="val 1025181"/>
              <a:gd name="f98" fmla="val 1587845"/>
              <a:gd name="f99" fmla="val 1998971"/>
              <a:gd name="f100" fmla="val 2267784"/>
              <a:gd name="f101" fmla="val 2433816"/>
              <a:gd name="f102" fmla="val 2555046"/>
              <a:gd name="f103" fmla="val 297781"/>
              <a:gd name="f104" fmla="val 285923"/>
              <a:gd name="f105" fmla="val 278018"/>
              <a:gd name="f106" fmla="val 268795"/>
              <a:gd name="f107" fmla="val 263525"/>
              <a:gd name="f108" fmla="val 3359213"/>
              <a:gd name="f109" fmla="val 3664991"/>
              <a:gd name="f110" fmla="val 3684762"/>
              <a:gd name="f111" fmla="val 3696624"/>
              <a:gd name="f112" fmla="val 5272"/>
              <a:gd name="f113" fmla="val 3705850"/>
              <a:gd name="f114" fmla="val 14497"/>
              <a:gd name="f115" fmla="val 3715076"/>
              <a:gd name="f116" fmla="val 22405"/>
              <a:gd name="f117" fmla="val 3720348"/>
              <a:gd name="f118" fmla="val 34266"/>
              <a:gd name="f119" fmla="val 54035"/>
              <a:gd name="f120" fmla="val 1903062"/>
              <a:gd name="f121" fmla="val 2103384"/>
              <a:gd name="f122" fmla="val 3738800"/>
              <a:gd name="f123" fmla="val 2214089"/>
              <a:gd name="f124" fmla="val 3798111"/>
              <a:gd name="f125" fmla="val 2279984"/>
              <a:gd name="f126" fmla="val 3841605"/>
              <a:gd name="f127" fmla="val 2328747"/>
              <a:gd name="f128" fmla="val 3899597"/>
              <a:gd name="f129" fmla="val 2349833"/>
              <a:gd name="f130" fmla="val 3976042"/>
              <a:gd name="f131" fmla="val 4060395"/>
              <a:gd name="f132" fmla="val 4121023"/>
              <a:gd name="f133" fmla="val 2326111"/>
              <a:gd name="f134" fmla="val 4163200"/>
              <a:gd name="f135" fmla="val 4226464"/>
              <a:gd name="f136" fmla="val 2211453"/>
              <a:gd name="f137" fmla="val 4240963"/>
              <a:gd name="f138" fmla="val 2096795"/>
              <a:gd name="f139" fmla="val 4246235"/>
              <a:gd name="f140" fmla="val 4255461"/>
              <a:gd name="f141" fmla="val 4263369"/>
              <a:gd name="f142" fmla="val 4276549"/>
              <a:gd name="f143" fmla="val 4295001"/>
              <a:gd name="f144" fmla="val 4602098"/>
              <a:gd name="f145" fmla="val 4621868"/>
              <a:gd name="f146" fmla="val 4633730"/>
              <a:gd name="f147" fmla="val 4641638"/>
              <a:gd name="f148" fmla="val 4650864"/>
              <a:gd name="f149" fmla="val 4656136"/>
              <a:gd name="f150" fmla="val 1904380"/>
              <a:gd name="f151" fmla="val 2153465"/>
              <a:gd name="f152" fmla="val 4627140"/>
              <a:gd name="f153" fmla="val 2319521"/>
              <a:gd name="f154" fmla="val 4507201"/>
              <a:gd name="f155" fmla="val 2459220"/>
              <a:gd name="f156" fmla="val 4405714"/>
              <a:gd name="f157" fmla="val 2577832"/>
              <a:gd name="f158" fmla="val 4239645"/>
              <a:gd name="f159" fmla="val 2646363"/>
              <a:gd name="f160" fmla="val 3981314"/>
              <a:gd name="f161" fmla="val 3726938"/>
              <a:gd name="f162" fmla="val 3559550"/>
              <a:gd name="f163" fmla="val 2581786"/>
              <a:gd name="f164" fmla="val 3447519"/>
              <a:gd name="f165" fmla="val 3340760"/>
              <a:gd name="f166" fmla="val 2341926"/>
              <a:gd name="f167" fmla="val 3305174"/>
              <a:gd name="f168" fmla="val 2173233"/>
              <a:gd name="f169" fmla="val 3310446"/>
              <a:gd name="f170" fmla="val 3318354"/>
              <a:gd name="f171" fmla="val 3327580"/>
              <a:gd name="f172" fmla="val 3339442"/>
              <a:gd name="f173" fmla="+- 0 0 -90"/>
              <a:gd name="f174" fmla="*/ f3 1 4933949"/>
              <a:gd name="f175" fmla="*/ f4 1 7196138"/>
              <a:gd name="f176" fmla="val f5"/>
              <a:gd name="f177" fmla="val f6"/>
              <a:gd name="f178" fmla="val f7"/>
              <a:gd name="f179" fmla="*/ f173 f0 1"/>
              <a:gd name="f180" fmla="+- f178 0 f176"/>
              <a:gd name="f181" fmla="+- f177 0 f176"/>
              <a:gd name="f182" fmla="*/ f179 1 f2"/>
              <a:gd name="f183" fmla="*/ f181 1 4933949"/>
              <a:gd name="f184" fmla="*/ f180 1 7196138"/>
              <a:gd name="f185" fmla="*/ 1050029 f181 1"/>
              <a:gd name="f186" fmla="*/ 6094413 f180 1"/>
              <a:gd name="f187" fmla="*/ 3883920 f181 1"/>
              <a:gd name="f188" fmla="*/ 4933949 f181 1"/>
              <a:gd name="f189" fmla="*/ 6645934 f180 1"/>
              <a:gd name="f190" fmla="*/ 7196138 f180 1"/>
              <a:gd name="f191" fmla="*/ 0 f181 1"/>
              <a:gd name="f192" fmla="*/ 4730750 f180 1"/>
              <a:gd name="f193" fmla="*/ 5283066 f180 1"/>
              <a:gd name="f194" fmla="*/ 5834063 f180 1"/>
              <a:gd name="f195" fmla="*/ 3368675 f180 1"/>
              <a:gd name="f196" fmla="*/ 3920991 f180 1"/>
              <a:gd name="f197" fmla="*/ 4471988 f180 1"/>
              <a:gd name="f198" fmla="*/ 678543 f181 1"/>
              <a:gd name="f199" fmla="*/ 305710 f180 1"/>
              <a:gd name="f200" fmla="*/ 2307316 f180 1"/>
              <a:gd name="f201" fmla="*/ 909109 f181 1"/>
              <a:gd name="f202" fmla="*/ 1119911 f181 1"/>
              <a:gd name="f203" fmla="*/ 2234842 f180 1"/>
              <a:gd name="f204" fmla="*/ 1198962 f181 1"/>
              <a:gd name="f205" fmla="*/ 1615517 f180 1"/>
              <a:gd name="f206" fmla="*/ 996191 f180 1"/>
              <a:gd name="f207" fmla="*/ 378184 f180 1"/>
              <a:gd name="f208" fmla="*/ 1842869 f181 1"/>
              <a:gd name="f209" fmla="*/ 0 f180 1"/>
              <a:gd name="f210" fmla="*/ 3073618 f181 1"/>
              <a:gd name="f211" fmla="*/ 3114467 f181 1"/>
              <a:gd name="f212" fmla="*/ 14495 f180 1"/>
              <a:gd name="f213" fmla="*/ 3128962 f181 1"/>
              <a:gd name="f214" fmla="*/ 54027 f180 1"/>
              <a:gd name="f215" fmla="*/ 275402 f180 1"/>
              <a:gd name="f216" fmla="*/ 314934 f180 1"/>
              <a:gd name="f217" fmla="*/ 329429 f180 1"/>
              <a:gd name="f218" fmla="*/ 2679620 f181 1"/>
              <a:gd name="f219" fmla="*/ 2558999 f180 1"/>
              <a:gd name="f220" fmla="*/ 2665125 f181 1"/>
              <a:gd name="f221" fmla="*/ 2598530 f180 1"/>
              <a:gd name="f222" fmla="*/ 2625594 f181 1"/>
              <a:gd name="f223" fmla="*/ 2613025 f180 1"/>
              <a:gd name="f224" fmla="*/ 2290893 f181 1"/>
              <a:gd name="f225" fmla="*/ 2250044 f181 1"/>
              <a:gd name="f226" fmla="*/ 2235549 f181 1"/>
              <a:gd name="f227" fmla="*/ 1802020 f181 1"/>
              <a:gd name="f228" fmla="*/ 1787525 f181 1"/>
              <a:gd name="f229" fmla="*/ 317544 f181 1"/>
              <a:gd name="f230" fmla="*/ 972349 f181 1"/>
              <a:gd name="f231" fmla="*/ 1476958 f181 1"/>
              <a:gd name="f232" fmla="*/ 179209 f180 1"/>
              <a:gd name="f233" fmla="*/ 1619250 f181 1"/>
              <a:gd name="f234" fmla="*/ 1025181 f180 1"/>
              <a:gd name="f235" fmla="*/ 1587845 f180 1"/>
              <a:gd name="f236" fmla="*/ 2433816 f180 1"/>
              <a:gd name="f237" fmla="*/ 278018 f181 1"/>
              <a:gd name="f238" fmla="*/ 263525 f181 1"/>
              <a:gd name="f239" fmla="*/ 3359213 f181 1"/>
              <a:gd name="f240" fmla="*/ 3664991 f181 1"/>
              <a:gd name="f241" fmla="*/ 3705850 f181 1"/>
              <a:gd name="f242" fmla="*/ 14497 f180 1"/>
              <a:gd name="f243" fmla="*/ 3720348 f181 1"/>
              <a:gd name="f244" fmla="*/ 54035 f180 1"/>
              <a:gd name="f245" fmla="*/ 1903062 f180 1"/>
              <a:gd name="f246" fmla="*/ 3798111 f181 1"/>
              <a:gd name="f247" fmla="*/ 2279984 f180 1"/>
              <a:gd name="f248" fmla="*/ 3976042 f181 1"/>
              <a:gd name="f249" fmla="*/ 2349833 f180 1"/>
              <a:gd name="f250" fmla="*/ 4163200 f181 1"/>
              <a:gd name="f251" fmla="*/ 4240963 f181 1"/>
              <a:gd name="f252" fmla="*/ 4255461 f181 1"/>
              <a:gd name="f253" fmla="*/ 4295001 f181 1"/>
              <a:gd name="f254" fmla="*/ 4602098 f181 1"/>
              <a:gd name="f255" fmla="*/ 4641638 f181 1"/>
              <a:gd name="f256" fmla="*/ 4656136 f181 1"/>
              <a:gd name="f257" fmla="*/ 1904380 f180 1"/>
              <a:gd name="f258" fmla="*/ 4507201 f181 1"/>
              <a:gd name="f259" fmla="*/ 2459220 f180 1"/>
              <a:gd name="f260" fmla="*/ 3981314 f181 1"/>
              <a:gd name="f261" fmla="*/ 2646363 f180 1"/>
              <a:gd name="f262" fmla="*/ 3447519 f181 1"/>
              <a:gd name="f263" fmla="*/ 3305174 f181 1"/>
              <a:gd name="f264" fmla="*/ 3318354 f181 1"/>
              <a:gd name="f265" fmla="+- f182 0 f1"/>
              <a:gd name="f266" fmla="*/ f185 1 4933949"/>
              <a:gd name="f267" fmla="*/ f186 1 7196138"/>
              <a:gd name="f268" fmla="*/ f187 1 4933949"/>
              <a:gd name="f269" fmla="*/ f188 1 4933949"/>
              <a:gd name="f270" fmla="*/ f189 1 7196138"/>
              <a:gd name="f271" fmla="*/ f190 1 7196138"/>
              <a:gd name="f272" fmla="*/ f191 1 4933949"/>
              <a:gd name="f273" fmla="*/ f192 1 7196138"/>
              <a:gd name="f274" fmla="*/ f193 1 7196138"/>
              <a:gd name="f275" fmla="*/ f194 1 7196138"/>
              <a:gd name="f276" fmla="*/ f195 1 7196138"/>
              <a:gd name="f277" fmla="*/ f196 1 7196138"/>
              <a:gd name="f278" fmla="*/ f197 1 7196138"/>
              <a:gd name="f279" fmla="*/ f198 1 4933949"/>
              <a:gd name="f280" fmla="*/ f199 1 7196138"/>
              <a:gd name="f281" fmla="*/ f200 1 7196138"/>
              <a:gd name="f282" fmla="*/ f201 1 4933949"/>
              <a:gd name="f283" fmla="*/ f202 1 4933949"/>
              <a:gd name="f284" fmla="*/ f203 1 7196138"/>
              <a:gd name="f285" fmla="*/ f204 1 4933949"/>
              <a:gd name="f286" fmla="*/ f205 1 7196138"/>
              <a:gd name="f287" fmla="*/ f206 1 7196138"/>
              <a:gd name="f288" fmla="*/ f207 1 7196138"/>
              <a:gd name="f289" fmla="*/ f208 1 4933949"/>
              <a:gd name="f290" fmla="*/ f209 1 7196138"/>
              <a:gd name="f291" fmla="*/ f210 1 4933949"/>
              <a:gd name="f292" fmla="*/ f211 1 4933949"/>
              <a:gd name="f293" fmla="*/ f212 1 7196138"/>
              <a:gd name="f294" fmla="*/ f213 1 4933949"/>
              <a:gd name="f295" fmla="*/ f214 1 7196138"/>
              <a:gd name="f296" fmla="*/ f215 1 7196138"/>
              <a:gd name="f297" fmla="*/ f216 1 7196138"/>
              <a:gd name="f298" fmla="*/ f217 1 7196138"/>
              <a:gd name="f299" fmla="*/ f218 1 4933949"/>
              <a:gd name="f300" fmla="*/ f219 1 7196138"/>
              <a:gd name="f301" fmla="*/ f220 1 4933949"/>
              <a:gd name="f302" fmla="*/ f221 1 7196138"/>
              <a:gd name="f303" fmla="*/ f222 1 4933949"/>
              <a:gd name="f304" fmla="*/ f223 1 7196138"/>
              <a:gd name="f305" fmla="*/ f224 1 4933949"/>
              <a:gd name="f306" fmla="*/ f225 1 4933949"/>
              <a:gd name="f307" fmla="*/ f226 1 4933949"/>
              <a:gd name="f308" fmla="*/ f227 1 4933949"/>
              <a:gd name="f309" fmla="*/ f228 1 4933949"/>
              <a:gd name="f310" fmla="*/ f229 1 4933949"/>
              <a:gd name="f311" fmla="*/ f230 1 4933949"/>
              <a:gd name="f312" fmla="*/ f231 1 4933949"/>
              <a:gd name="f313" fmla="*/ f232 1 7196138"/>
              <a:gd name="f314" fmla="*/ f233 1 4933949"/>
              <a:gd name="f315" fmla="*/ f234 1 7196138"/>
              <a:gd name="f316" fmla="*/ f235 1 7196138"/>
              <a:gd name="f317" fmla="*/ f236 1 7196138"/>
              <a:gd name="f318" fmla="*/ f237 1 4933949"/>
              <a:gd name="f319" fmla="*/ f238 1 4933949"/>
              <a:gd name="f320" fmla="*/ f239 1 4933949"/>
              <a:gd name="f321" fmla="*/ f240 1 4933949"/>
              <a:gd name="f322" fmla="*/ f241 1 4933949"/>
              <a:gd name="f323" fmla="*/ f242 1 7196138"/>
              <a:gd name="f324" fmla="*/ f243 1 4933949"/>
              <a:gd name="f325" fmla="*/ f244 1 7196138"/>
              <a:gd name="f326" fmla="*/ f245 1 7196138"/>
              <a:gd name="f327" fmla="*/ f246 1 4933949"/>
              <a:gd name="f328" fmla="*/ f247 1 7196138"/>
              <a:gd name="f329" fmla="*/ f248 1 4933949"/>
              <a:gd name="f330" fmla="*/ f249 1 7196138"/>
              <a:gd name="f331" fmla="*/ f250 1 4933949"/>
              <a:gd name="f332" fmla="*/ f251 1 4933949"/>
              <a:gd name="f333" fmla="*/ f252 1 4933949"/>
              <a:gd name="f334" fmla="*/ f253 1 4933949"/>
              <a:gd name="f335" fmla="*/ f254 1 4933949"/>
              <a:gd name="f336" fmla="*/ f255 1 4933949"/>
              <a:gd name="f337" fmla="*/ f256 1 4933949"/>
              <a:gd name="f338" fmla="*/ f257 1 7196138"/>
              <a:gd name="f339" fmla="*/ f258 1 4933949"/>
              <a:gd name="f340" fmla="*/ f259 1 7196138"/>
              <a:gd name="f341" fmla="*/ f260 1 4933949"/>
              <a:gd name="f342" fmla="*/ f261 1 7196138"/>
              <a:gd name="f343" fmla="*/ f262 1 4933949"/>
              <a:gd name="f344" fmla="*/ f263 1 4933949"/>
              <a:gd name="f345" fmla="*/ f264 1 4933949"/>
              <a:gd name="f346" fmla="*/ f176 1 f183"/>
              <a:gd name="f347" fmla="*/ f177 1 f183"/>
              <a:gd name="f348" fmla="*/ f176 1 f184"/>
              <a:gd name="f349" fmla="*/ f178 1 f184"/>
              <a:gd name="f350" fmla="*/ f266 1 f183"/>
              <a:gd name="f351" fmla="*/ f267 1 f184"/>
              <a:gd name="f352" fmla="*/ f268 1 f183"/>
              <a:gd name="f353" fmla="*/ f269 1 f183"/>
              <a:gd name="f354" fmla="*/ f270 1 f184"/>
              <a:gd name="f355" fmla="*/ f271 1 f184"/>
              <a:gd name="f356" fmla="*/ f272 1 f183"/>
              <a:gd name="f357" fmla="*/ f273 1 f184"/>
              <a:gd name="f358" fmla="*/ f274 1 f184"/>
              <a:gd name="f359" fmla="*/ f275 1 f184"/>
              <a:gd name="f360" fmla="*/ f276 1 f184"/>
              <a:gd name="f361" fmla="*/ f277 1 f184"/>
              <a:gd name="f362" fmla="*/ f278 1 f184"/>
              <a:gd name="f363" fmla="*/ f279 1 f183"/>
              <a:gd name="f364" fmla="*/ f280 1 f184"/>
              <a:gd name="f365" fmla="*/ f281 1 f184"/>
              <a:gd name="f366" fmla="*/ f282 1 f183"/>
              <a:gd name="f367" fmla="*/ f283 1 f183"/>
              <a:gd name="f368" fmla="*/ f284 1 f184"/>
              <a:gd name="f369" fmla="*/ f285 1 f183"/>
              <a:gd name="f370" fmla="*/ f286 1 f184"/>
              <a:gd name="f371" fmla="*/ f287 1 f184"/>
              <a:gd name="f372" fmla="*/ f288 1 f184"/>
              <a:gd name="f373" fmla="*/ f289 1 f183"/>
              <a:gd name="f374" fmla="*/ f290 1 f184"/>
              <a:gd name="f375" fmla="*/ f291 1 f183"/>
              <a:gd name="f376" fmla="*/ f292 1 f183"/>
              <a:gd name="f377" fmla="*/ f293 1 f184"/>
              <a:gd name="f378" fmla="*/ f294 1 f183"/>
              <a:gd name="f379" fmla="*/ f295 1 f184"/>
              <a:gd name="f380" fmla="*/ f296 1 f184"/>
              <a:gd name="f381" fmla="*/ f297 1 f184"/>
              <a:gd name="f382" fmla="*/ f298 1 f184"/>
              <a:gd name="f383" fmla="*/ f299 1 f183"/>
              <a:gd name="f384" fmla="*/ f300 1 f184"/>
              <a:gd name="f385" fmla="*/ f301 1 f183"/>
              <a:gd name="f386" fmla="*/ f302 1 f184"/>
              <a:gd name="f387" fmla="*/ f303 1 f183"/>
              <a:gd name="f388" fmla="*/ f304 1 f184"/>
              <a:gd name="f389" fmla="*/ f305 1 f183"/>
              <a:gd name="f390" fmla="*/ f306 1 f183"/>
              <a:gd name="f391" fmla="*/ f307 1 f183"/>
              <a:gd name="f392" fmla="*/ f308 1 f183"/>
              <a:gd name="f393" fmla="*/ f309 1 f183"/>
              <a:gd name="f394" fmla="*/ f310 1 f183"/>
              <a:gd name="f395" fmla="*/ f311 1 f183"/>
              <a:gd name="f396" fmla="*/ f312 1 f183"/>
              <a:gd name="f397" fmla="*/ f313 1 f184"/>
              <a:gd name="f398" fmla="*/ f314 1 f183"/>
              <a:gd name="f399" fmla="*/ f315 1 f184"/>
              <a:gd name="f400" fmla="*/ f316 1 f184"/>
              <a:gd name="f401" fmla="*/ f317 1 f184"/>
              <a:gd name="f402" fmla="*/ f318 1 f183"/>
              <a:gd name="f403" fmla="*/ f319 1 f183"/>
              <a:gd name="f404" fmla="*/ f320 1 f183"/>
              <a:gd name="f405" fmla="*/ f321 1 f183"/>
              <a:gd name="f406" fmla="*/ f322 1 f183"/>
              <a:gd name="f407" fmla="*/ f323 1 f184"/>
              <a:gd name="f408" fmla="*/ f324 1 f183"/>
              <a:gd name="f409" fmla="*/ f325 1 f184"/>
              <a:gd name="f410" fmla="*/ f326 1 f184"/>
              <a:gd name="f411" fmla="*/ f327 1 f183"/>
              <a:gd name="f412" fmla="*/ f328 1 f184"/>
              <a:gd name="f413" fmla="*/ f329 1 f183"/>
              <a:gd name="f414" fmla="*/ f330 1 f184"/>
              <a:gd name="f415" fmla="*/ f331 1 f183"/>
              <a:gd name="f416" fmla="*/ f332 1 f183"/>
              <a:gd name="f417" fmla="*/ f333 1 f183"/>
              <a:gd name="f418" fmla="*/ f334 1 f183"/>
              <a:gd name="f419" fmla="*/ f335 1 f183"/>
              <a:gd name="f420" fmla="*/ f336 1 f183"/>
              <a:gd name="f421" fmla="*/ f337 1 f183"/>
              <a:gd name="f422" fmla="*/ f338 1 f184"/>
              <a:gd name="f423" fmla="*/ f339 1 f183"/>
              <a:gd name="f424" fmla="*/ f340 1 f184"/>
              <a:gd name="f425" fmla="*/ f341 1 f183"/>
              <a:gd name="f426" fmla="*/ f342 1 f184"/>
              <a:gd name="f427" fmla="*/ f343 1 f183"/>
              <a:gd name="f428" fmla="*/ f344 1 f183"/>
              <a:gd name="f429" fmla="*/ f345 1 f183"/>
              <a:gd name="f430" fmla="*/ f346 f174 1"/>
              <a:gd name="f431" fmla="*/ f347 f174 1"/>
              <a:gd name="f432" fmla="*/ f349 f175 1"/>
              <a:gd name="f433" fmla="*/ f348 f175 1"/>
              <a:gd name="f434" fmla="*/ f350 f174 1"/>
              <a:gd name="f435" fmla="*/ f351 f175 1"/>
              <a:gd name="f436" fmla="*/ f352 f174 1"/>
              <a:gd name="f437" fmla="*/ f353 f174 1"/>
              <a:gd name="f438" fmla="*/ f354 f175 1"/>
              <a:gd name="f439" fmla="*/ f355 f175 1"/>
              <a:gd name="f440" fmla="*/ f356 f174 1"/>
              <a:gd name="f441" fmla="*/ f357 f175 1"/>
              <a:gd name="f442" fmla="*/ f358 f175 1"/>
              <a:gd name="f443" fmla="*/ f359 f175 1"/>
              <a:gd name="f444" fmla="*/ f360 f175 1"/>
              <a:gd name="f445" fmla="*/ f361 f175 1"/>
              <a:gd name="f446" fmla="*/ f362 f175 1"/>
              <a:gd name="f447" fmla="*/ f363 f174 1"/>
              <a:gd name="f448" fmla="*/ f364 f175 1"/>
              <a:gd name="f449" fmla="*/ f365 f175 1"/>
              <a:gd name="f450" fmla="*/ f366 f174 1"/>
              <a:gd name="f451" fmla="*/ f367 f174 1"/>
              <a:gd name="f452" fmla="*/ f368 f175 1"/>
              <a:gd name="f453" fmla="*/ f369 f174 1"/>
              <a:gd name="f454" fmla="*/ f370 f175 1"/>
              <a:gd name="f455" fmla="*/ f371 f175 1"/>
              <a:gd name="f456" fmla="*/ f372 f175 1"/>
              <a:gd name="f457" fmla="*/ f373 f174 1"/>
              <a:gd name="f458" fmla="*/ f374 f175 1"/>
              <a:gd name="f459" fmla="*/ f375 f174 1"/>
              <a:gd name="f460" fmla="*/ f376 f174 1"/>
              <a:gd name="f461" fmla="*/ f377 f175 1"/>
              <a:gd name="f462" fmla="*/ f378 f174 1"/>
              <a:gd name="f463" fmla="*/ f379 f175 1"/>
              <a:gd name="f464" fmla="*/ f380 f175 1"/>
              <a:gd name="f465" fmla="*/ f381 f175 1"/>
              <a:gd name="f466" fmla="*/ f382 f175 1"/>
              <a:gd name="f467" fmla="*/ f383 f174 1"/>
              <a:gd name="f468" fmla="*/ f384 f175 1"/>
              <a:gd name="f469" fmla="*/ f385 f174 1"/>
              <a:gd name="f470" fmla="*/ f386 f175 1"/>
              <a:gd name="f471" fmla="*/ f387 f174 1"/>
              <a:gd name="f472" fmla="*/ f388 f175 1"/>
              <a:gd name="f473" fmla="*/ f389 f174 1"/>
              <a:gd name="f474" fmla="*/ f390 f174 1"/>
              <a:gd name="f475" fmla="*/ f391 f174 1"/>
              <a:gd name="f476" fmla="*/ f392 f174 1"/>
              <a:gd name="f477" fmla="*/ f393 f174 1"/>
              <a:gd name="f478" fmla="*/ f394 f174 1"/>
              <a:gd name="f479" fmla="*/ f395 f174 1"/>
              <a:gd name="f480" fmla="*/ f396 f174 1"/>
              <a:gd name="f481" fmla="*/ f397 f175 1"/>
              <a:gd name="f482" fmla="*/ f398 f174 1"/>
              <a:gd name="f483" fmla="*/ f399 f175 1"/>
              <a:gd name="f484" fmla="*/ f400 f175 1"/>
              <a:gd name="f485" fmla="*/ f401 f175 1"/>
              <a:gd name="f486" fmla="*/ f402 f174 1"/>
              <a:gd name="f487" fmla="*/ f403 f174 1"/>
              <a:gd name="f488" fmla="*/ f404 f174 1"/>
              <a:gd name="f489" fmla="*/ f405 f174 1"/>
              <a:gd name="f490" fmla="*/ f406 f174 1"/>
              <a:gd name="f491" fmla="*/ f407 f175 1"/>
              <a:gd name="f492" fmla="*/ f408 f174 1"/>
              <a:gd name="f493" fmla="*/ f409 f175 1"/>
              <a:gd name="f494" fmla="*/ f410 f175 1"/>
              <a:gd name="f495" fmla="*/ f411 f174 1"/>
              <a:gd name="f496" fmla="*/ f412 f175 1"/>
              <a:gd name="f497" fmla="*/ f413 f174 1"/>
              <a:gd name="f498" fmla="*/ f414 f175 1"/>
              <a:gd name="f499" fmla="*/ f415 f174 1"/>
              <a:gd name="f500" fmla="*/ f416 f174 1"/>
              <a:gd name="f501" fmla="*/ f417 f174 1"/>
              <a:gd name="f502" fmla="*/ f418 f174 1"/>
              <a:gd name="f503" fmla="*/ f419 f174 1"/>
              <a:gd name="f504" fmla="*/ f420 f174 1"/>
              <a:gd name="f505" fmla="*/ f421 f174 1"/>
              <a:gd name="f506" fmla="*/ f422 f175 1"/>
              <a:gd name="f507" fmla="*/ f423 f174 1"/>
              <a:gd name="f508" fmla="*/ f424 f175 1"/>
              <a:gd name="f509" fmla="*/ f425 f174 1"/>
              <a:gd name="f510" fmla="*/ f426 f175 1"/>
              <a:gd name="f511" fmla="*/ f427 f174 1"/>
              <a:gd name="f512" fmla="*/ f428 f174 1"/>
              <a:gd name="f513" fmla="*/ f429 f1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5">
                <a:pos x="f434" y="f435"/>
              </a:cxn>
              <a:cxn ang="f265">
                <a:pos x="f436" y="f435"/>
              </a:cxn>
              <a:cxn ang="f265">
                <a:pos x="f437" y="f438"/>
              </a:cxn>
              <a:cxn ang="f265">
                <a:pos x="f436" y="f439"/>
              </a:cxn>
              <a:cxn ang="f265">
                <a:pos x="f434" y="f439"/>
              </a:cxn>
              <a:cxn ang="f265">
                <a:pos x="f440" y="f438"/>
              </a:cxn>
              <a:cxn ang="f265">
                <a:pos x="f434" y="f435"/>
              </a:cxn>
              <a:cxn ang="f265">
                <a:pos x="f434" y="f441"/>
              </a:cxn>
              <a:cxn ang="f265">
                <a:pos x="f436" y="f441"/>
              </a:cxn>
              <a:cxn ang="f265">
                <a:pos x="f437" y="f442"/>
              </a:cxn>
              <a:cxn ang="f265">
                <a:pos x="f436" y="f443"/>
              </a:cxn>
              <a:cxn ang="f265">
                <a:pos x="f434" y="f443"/>
              </a:cxn>
              <a:cxn ang="f265">
                <a:pos x="f440" y="f442"/>
              </a:cxn>
              <a:cxn ang="f265">
                <a:pos x="f434" y="f441"/>
              </a:cxn>
              <a:cxn ang="f265">
                <a:pos x="f434" y="f444"/>
              </a:cxn>
              <a:cxn ang="f265">
                <a:pos x="f436" y="f444"/>
              </a:cxn>
              <a:cxn ang="f265">
                <a:pos x="f437" y="f445"/>
              </a:cxn>
              <a:cxn ang="f265">
                <a:pos x="f436" y="f446"/>
              </a:cxn>
              <a:cxn ang="f265">
                <a:pos x="f434" y="f446"/>
              </a:cxn>
              <a:cxn ang="f265">
                <a:pos x="f440" y="f445"/>
              </a:cxn>
              <a:cxn ang="f265">
                <a:pos x="f434" y="f444"/>
              </a:cxn>
              <a:cxn ang="f265">
                <a:pos x="f447" y="f448"/>
              </a:cxn>
              <a:cxn ang="f265">
                <a:pos x="f447" y="f449"/>
              </a:cxn>
              <a:cxn ang="f265">
                <a:pos x="f450" y="f449"/>
              </a:cxn>
              <a:cxn ang="f265">
                <a:pos x="f451" y="f452"/>
              </a:cxn>
              <a:cxn ang="f265">
                <a:pos x="f453" y="f454"/>
              </a:cxn>
              <a:cxn ang="f265">
                <a:pos x="f453" y="f455"/>
              </a:cxn>
              <a:cxn ang="f265">
                <a:pos x="f451" y="f456"/>
              </a:cxn>
              <a:cxn ang="f265">
                <a:pos x="f450" y="f448"/>
              </a:cxn>
              <a:cxn ang="f265">
                <a:pos x="f447" y="f448"/>
              </a:cxn>
              <a:cxn ang="f265">
                <a:pos x="f457" y="f458"/>
              </a:cxn>
              <a:cxn ang="f265">
                <a:pos x="f459" y="f458"/>
              </a:cxn>
              <a:cxn ang="f265">
                <a:pos x="f460" y="f461"/>
              </a:cxn>
              <a:cxn ang="f265">
                <a:pos x="f462" y="f463"/>
              </a:cxn>
              <a:cxn ang="f265">
                <a:pos x="f462" y="f464"/>
              </a:cxn>
              <a:cxn ang="f265">
                <a:pos x="f460" y="f465"/>
              </a:cxn>
              <a:cxn ang="f265">
                <a:pos x="f459" y="f466"/>
              </a:cxn>
              <a:cxn ang="f265">
                <a:pos x="f467" y="f466"/>
              </a:cxn>
              <a:cxn ang="f265">
                <a:pos x="f467" y="f468"/>
              </a:cxn>
              <a:cxn ang="f265">
                <a:pos x="f469" y="f470"/>
              </a:cxn>
              <a:cxn ang="f265">
                <a:pos x="f471" y="f472"/>
              </a:cxn>
              <a:cxn ang="f265">
                <a:pos x="f473" y="f472"/>
              </a:cxn>
              <a:cxn ang="f265">
                <a:pos x="f474" y="f470"/>
              </a:cxn>
              <a:cxn ang="f265">
                <a:pos x="f475" y="f468"/>
              </a:cxn>
              <a:cxn ang="f265">
                <a:pos x="f475" y="f466"/>
              </a:cxn>
              <a:cxn ang="f265">
                <a:pos x="f457" y="f466"/>
              </a:cxn>
              <a:cxn ang="f265">
                <a:pos x="f476" y="f465"/>
              </a:cxn>
              <a:cxn ang="f265">
                <a:pos x="f477" y="f464"/>
              </a:cxn>
              <a:cxn ang="f265">
                <a:pos x="f477" y="f463"/>
              </a:cxn>
              <a:cxn ang="f265">
                <a:pos x="f476" y="f461"/>
              </a:cxn>
              <a:cxn ang="f265">
                <a:pos x="f457" y="f458"/>
              </a:cxn>
              <a:cxn ang="f265">
                <a:pos x="f478" y="f458"/>
              </a:cxn>
              <a:cxn ang="f265">
                <a:pos x="f479" y="f458"/>
              </a:cxn>
              <a:cxn ang="f265">
                <a:pos x="f480" y="f481"/>
              </a:cxn>
              <a:cxn ang="f265">
                <a:pos x="f482" y="f483"/>
              </a:cxn>
              <a:cxn ang="f265">
                <a:pos x="f482" y="f484"/>
              </a:cxn>
              <a:cxn ang="f265">
                <a:pos x="f480" y="f485"/>
              </a:cxn>
              <a:cxn ang="f265">
                <a:pos x="f479" y="f472"/>
              </a:cxn>
              <a:cxn ang="f265">
                <a:pos x="f478" y="f472"/>
              </a:cxn>
              <a:cxn ang="f265">
                <a:pos x="f486" y="f470"/>
              </a:cxn>
              <a:cxn ang="f265">
                <a:pos x="f487" y="f468"/>
              </a:cxn>
              <a:cxn ang="f265">
                <a:pos x="f487" y="f463"/>
              </a:cxn>
              <a:cxn ang="f265">
                <a:pos x="f486" y="f461"/>
              </a:cxn>
              <a:cxn ang="f265">
                <a:pos x="f478" y="f458"/>
              </a:cxn>
              <a:cxn ang="f265">
                <a:pos x="f488" y="f458"/>
              </a:cxn>
              <a:cxn ang="f265">
                <a:pos x="f489" y="f458"/>
              </a:cxn>
              <a:cxn ang="f265">
                <a:pos x="f490" y="f491"/>
              </a:cxn>
              <a:cxn ang="f265">
                <a:pos x="f492" y="f493"/>
              </a:cxn>
              <a:cxn ang="f265">
                <a:pos x="f492" y="f494"/>
              </a:cxn>
              <a:cxn ang="f265">
                <a:pos x="f495" y="f496"/>
              </a:cxn>
              <a:cxn ang="f265">
                <a:pos x="f497" y="f498"/>
              </a:cxn>
              <a:cxn ang="f265">
                <a:pos x="f499" y="f496"/>
              </a:cxn>
              <a:cxn ang="f265">
                <a:pos x="f500" y="f494"/>
              </a:cxn>
              <a:cxn ang="f265">
                <a:pos x="f500" y="f493"/>
              </a:cxn>
              <a:cxn ang="f265">
                <a:pos x="f501" y="f491"/>
              </a:cxn>
              <a:cxn ang="f265">
                <a:pos x="f502" y="f458"/>
              </a:cxn>
              <a:cxn ang="f265">
                <a:pos x="f503" y="f458"/>
              </a:cxn>
              <a:cxn ang="f265">
                <a:pos x="f504" y="f491"/>
              </a:cxn>
              <a:cxn ang="f265">
                <a:pos x="f505" y="f493"/>
              </a:cxn>
              <a:cxn ang="f265">
                <a:pos x="f505" y="f506"/>
              </a:cxn>
              <a:cxn ang="f265">
                <a:pos x="f507" y="f508"/>
              </a:cxn>
              <a:cxn ang="f265">
                <a:pos x="f509" y="f510"/>
              </a:cxn>
              <a:cxn ang="f265">
                <a:pos x="f511" y="f508"/>
              </a:cxn>
              <a:cxn ang="f265">
                <a:pos x="f512" y="f506"/>
              </a:cxn>
              <a:cxn ang="f265">
                <a:pos x="f512" y="f493"/>
              </a:cxn>
              <a:cxn ang="f265">
                <a:pos x="f513" y="f491"/>
              </a:cxn>
              <a:cxn ang="f265">
                <a:pos x="f488" y="f458"/>
              </a:cxn>
            </a:cxnLst>
            <a:rect l="f430" t="f433" r="f431" b="f432"/>
            <a:pathLst>
              <a:path w="4933949" h="7196138">
                <a:moveTo>
                  <a:pt x="f8" y="f9"/>
                </a:moveTo>
                <a:cubicBezTo>
                  <a:pt x="f10" y="f11"/>
                  <a:pt x="f12" y="f11"/>
                  <a:pt x="f13" y="f9"/>
                </a:cubicBezTo>
                <a:cubicBezTo>
                  <a:pt x="f13" y="f9"/>
                  <a:pt x="f13" y="f9"/>
                  <a:pt x="f6" y="f14"/>
                </a:cubicBezTo>
                <a:cubicBezTo>
                  <a:pt x="f6" y="f14"/>
                  <a:pt x="f6" y="f14"/>
                  <a:pt x="f13" y="f7"/>
                </a:cubicBezTo>
                <a:cubicBezTo>
                  <a:pt x="f12" y="f15"/>
                  <a:pt x="f10" y="f15"/>
                  <a:pt x="f8" y="f7"/>
                </a:cubicBezTo>
                <a:cubicBezTo>
                  <a:pt x="f8" y="f7"/>
                  <a:pt x="f8" y="f7"/>
                  <a:pt x="f5" y="f14"/>
                </a:cubicBezTo>
                <a:cubicBezTo>
                  <a:pt x="f5" y="f14"/>
                  <a:pt x="f5" y="f14"/>
                  <a:pt x="f8" y="f9"/>
                </a:cubicBezTo>
                <a:close/>
                <a:moveTo>
                  <a:pt x="f8" y="f16"/>
                </a:moveTo>
                <a:cubicBezTo>
                  <a:pt x="f10" y="f17"/>
                  <a:pt x="f12" y="f17"/>
                  <a:pt x="f13" y="f16"/>
                </a:cubicBezTo>
                <a:cubicBezTo>
                  <a:pt x="f13" y="f16"/>
                  <a:pt x="f13" y="f16"/>
                  <a:pt x="f6" y="f18"/>
                </a:cubicBezTo>
                <a:cubicBezTo>
                  <a:pt x="f6" y="f18"/>
                  <a:pt x="f6" y="f18"/>
                  <a:pt x="f13" y="f19"/>
                </a:cubicBezTo>
                <a:cubicBezTo>
                  <a:pt x="f12" y="f20"/>
                  <a:pt x="f10" y="f20"/>
                  <a:pt x="f8" y="f19"/>
                </a:cubicBezTo>
                <a:cubicBezTo>
                  <a:pt x="f8" y="f19"/>
                  <a:pt x="f8" y="f19"/>
                  <a:pt x="f5" y="f18"/>
                </a:cubicBezTo>
                <a:cubicBezTo>
                  <a:pt x="f5" y="f18"/>
                  <a:pt x="f5" y="f18"/>
                  <a:pt x="f8" y="f16"/>
                </a:cubicBezTo>
                <a:close/>
                <a:moveTo>
                  <a:pt x="f8" y="f21"/>
                </a:moveTo>
                <a:cubicBezTo>
                  <a:pt x="f10" y="f22"/>
                  <a:pt x="f12" y="f22"/>
                  <a:pt x="f13" y="f21"/>
                </a:cubicBezTo>
                <a:cubicBezTo>
                  <a:pt x="f13" y="f21"/>
                  <a:pt x="f13" y="f21"/>
                  <a:pt x="f6" y="f23"/>
                </a:cubicBezTo>
                <a:cubicBezTo>
                  <a:pt x="f6" y="f23"/>
                  <a:pt x="f6" y="f23"/>
                  <a:pt x="f13" y="f24"/>
                </a:cubicBezTo>
                <a:cubicBezTo>
                  <a:pt x="f12" y="f25"/>
                  <a:pt x="f10" y="f25"/>
                  <a:pt x="f8" y="f24"/>
                </a:cubicBezTo>
                <a:cubicBezTo>
                  <a:pt x="f8" y="f24"/>
                  <a:pt x="f8" y="f24"/>
                  <a:pt x="f5" y="f23"/>
                </a:cubicBezTo>
                <a:cubicBezTo>
                  <a:pt x="f5" y="f23"/>
                  <a:pt x="f5" y="f23"/>
                  <a:pt x="f8" y="f21"/>
                </a:cubicBezTo>
                <a:close/>
                <a:moveTo>
                  <a:pt x="f26" y="f27"/>
                </a:moveTo>
                <a:lnTo>
                  <a:pt x="f26" y="f28"/>
                </a:lnTo>
                <a:cubicBezTo>
                  <a:pt x="f26" y="f28"/>
                  <a:pt x="f26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cubicBezTo>
                  <a:pt x="f35" y="f36"/>
                  <a:pt x="f37" y="f38"/>
                  <a:pt x="f37" y="f39"/>
                </a:cubicBezTo>
                <a:cubicBezTo>
                  <a:pt x="f37" y="f39"/>
                  <a:pt x="f37" y="f39"/>
                  <a:pt x="f37" y="f40"/>
                </a:cubicBezTo>
                <a:cubicBezTo>
                  <a:pt x="f37" y="f41"/>
                  <a:pt x="f35" y="f42"/>
                  <a:pt x="f33" y="f43"/>
                </a:cubicBezTo>
                <a:cubicBezTo>
                  <a:pt x="f31" y="f44"/>
                  <a:pt x="f30" y="f27"/>
                  <a:pt x="f29" y="f27"/>
                </a:cubicBezTo>
                <a:cubicBezTo>
                  <a:pt x="f29" y="f27"/>
                  <a:pt x="f29" y="f27"/>
                  <a:pt x="f26" y="f27"/>
                </a:cubicBezTo>
                <a:close/>
                <a:moveTo>
                  <a:pt x="f45" y="f5"/>
                </a:moveTo>
                <a:cubicBezTo>
                  <a:pt x="f45" y="f5"/>
                  <a:pt x="f45" y="f5"/>
                  <a:pt x="f46" y="f5"/>
                </a:cubicBezTo>
                <a:cubicBezTo>
                  <a:pt x="f47" y="f5"/>
                  <a:pt x="f48" y="f49"/>
                  <a:pt x="f50" y="f51"/>
                </a:cubicBezTo>
                <a:cubicBezTo>
                  <a:pt x="f52" y="f53"/>
                  <a:pt x="f54" y="f55"/>
                  <a:pt x="f54" y="f56"/>
                </a:cubicBezTo>
                <a:cubicBezTo>
                  <a:pt x="f54" y="f56"/>
                  <a:pt x="f54" y="f56"/>
                  <a:pt x="f54" y="f57"/>
                </a:cubicBezTo>
                <a:cubicBezTo>
                  <a:pt x="f54" y="f58"/>
                  <a:pt x="f52" y="f59"/>
                  <a:pt x="f50" y="f60"/>
                </a:cubicBezTo>
                <a:cubicBezTo>
                  <a:pt x="f48" y="f61"/>
                  <a:pt x="f47" y="f62"/>
                  <a:pt x="f46" y="f62"/>
                </a:cubicBezTo>
                <a:cubicBezTo>
                  <a:pt x="f46" y="f62"/>
                  <a:pt x="f46" y="f62"/>
                  <a:pt x="f63" y="f62"/>
                </a:cubicBezTo>
                <a:cubicBezTo>
                  <a:pt x="f63" y="f62"/>
                  <a:pt x="f63" y="f62"/>
                  <a:pt x="f63" y="f64"/>
                </a:cubicBezTo>
                <a:cubicBezTo>
                  <a:pt x="f63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4" y="f73"/>
                  <a:pt x="f74" y="f73"/>
                  <a:pt x="f75" y="f73"/>
                </a:cubicBezTo>
                <a:cubicBezTo>
                  <a:pt x="f76" y="f73"/>
                  <a:pt x="f77" y="f71"/>
                  <a:pt x="f78" y="f69"/>
                </a:cubicBezTo>
                <a:cubicBezTo>
                  <a:pt x="f79" y="f67"/>
                  <a:pt x="f80" y="f65"/>
                  <a:pt x="f80" y="f64"/>
                </a:cubicBezTo>
                <a:cubicBezTo>
                  <a:pt x="f80" y="f64"/>
                  <a:pt x="f80" y="f64"/>
                  <a:pt x="f80" y="f62"/>
                </a:cubicBezTo>
                <a:cubicBezTo>
                  <a:pt x="f80" y="f62"/>
                  <a:pt x="f80" y="f62"/>
                  <a:pt x="f45" y="f62"/>
                </a:cubicBezTo>
                <a:cubicBezTo>
                  <a:pt x="f81" y="f62"/>
                  <a:pt x="f82" y="f61"/>
                  <a:pt x="f83" y="f60"/>
                </a:cubicBezTo>
                <a:cubicBezTo>
                  <a:pt x="f84" y="f59"/>
                  <a:pt x="f85" y="f58"/>
                  <a:pt x="f85" y="f57"/>
                </a:cubicBezTo>
                <a:cubicBezTo>
                  <a:pt x="f85" y="f57"/>
                  <a:pt x="f85" y="f57"/>
                  <a:pt x="f85" y="f56"/>
                </a:cubicBezTo>
                <a:cubicBezTo>
                  <a:pt x="f85" y="f55"/>
                  <a:pt x="f84" y="f53"/>
                  <a:pt x="f83" y="f51"/>
                </a:cubicBezTo>
                <a:cubicBezTo>
                  <a:pt x="f82" y="f49"/>
                  <a:pt x="f81" y="f5"/>
                  <a:pt x="f45" y="f5"/>
                </a:cubicBezTo>
                <a:close/>
                <a:moveTo>
                  <a:pt x="f86" y="f5"/>
                </a:moveTo>
                <a:cubicBezTo>
                  <a:pt x="f86" y="f5"/>
                  <a:pt x="f86" y="f5"/>
                  <a:pt x="f87" y="f5"/>
                </a:cubicBezTo>
                <a:cubicBezTo>
                  <a:pt x="f88" y="f5"/>
                  <a:pt x="f89" y="f90"/>
                  <a:pt x="f91" y="f92"/>
                </a:cubicBezTo>
                <a:cubicBezTo>
                  <a:pt x="f93" y="f94"/>
                  <a:pt x="f95" y="f96"/>
                  <a:pt x="f95" y="f97"/>
                </a:cubicBezTo>
                <a:cubicBezTo>
                  <a:pt x="f95" y="f97"/>
                  <a:pt x="f95" y="f97"/>
                  <a:pt x="f95" y="f98"/>
                </a:cubicBezTo>
                <a:cubicBezTo>
                  <a:pt x="f95" y="f99"/>
                  <a:pt x="f93" y="f100"/>
                  <a:pt x="f91" y="f101"/>
                </a:cubicBezTo>
                <a:cubicBezTo>
                  <a:pt x="f89" y="f102"/>
                  <a:pt x="f88" y="f73"/>
                  <a:pt x="f87" y="f73"/>
                </a:cubicBezTo>
                <a:cubicBezTo>
                  <a:pt x="f87" y="f73"/>
                  <a:pt x="f87" y="f73"/>
                  <a:pt x="f86" y="f73"/>
                </a:cubicBezTo>
                <a:cubicBezTo>
                  <a:pt x="f103" y="f73"/>
                  <a:pt x="f104" y="f71"/>
                  <a:pt x="f105" y="f69"/>
                </a:cubicBezTo>
                <a:cubicBezTo>
                  <a:pt x="f106" y="f67"/>
                  <a:pt x="f107" y="f65"/>
                  <a:pt x="f107" y="f64"/>
                </a:cubicBezTo>
                <a:cubicBezTo>
                  <a:pt x="f107" y="f64"/>
                  <a:pt x="f107" y="f64"/>
                  <a:pt x="f107" y="f56"/>
                </a:cubicBezTo>
                <a:cubicBezTo>
                  <a:pt x="f107" y="f55"/>
                  <a:pt x="f106" y="f53"/>
                  <a:pt x="f105" y="f51"/>
                </a:cubicBezTo>
                <a:cubicBezTo>
                  <a:pt x="f104" y="f49"/>
                  <a:pt x="f103" y="f5"/>
                  <a:pt x="f86" y="f5"/>
                </a:cubicBezTo>
                <a:close/>
                <a:moveTo>
                  <a:pt x="f108" y="f5"/>
                </a:moveTo>
                <a:cubicBezTo>
                  <a:pt x="f108" y="f5"/>
                  <a:pt x="f108" y="f5"/>
                  <a:pt x="f109" y="f5"/>
                </a:cubicBezTo>
                <a:cubicBezTo>
                  <a:pt x="f110" y="f5"/>
                  <a:pt x="f111" y="f112"/>
                  <a:pt x="f113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7" y="f119"/>
                  <a:pt x="f117" y="f119"/>
                  <a:pt x="f117" y="f120"/>
                </a:cubicBezTo>
                <a:cubicBezTo>
                  <a:pt x="f117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29"/>
                </a:cubicBezTo>
                <a:cubicBezTo>
                  <a:pt x="f131" y="f129"/>
                  <a:pt x="f132" y="f133"/>
                  <a:pt x="f134" y="f125"/>
                </a:cubicBezTo>
                <a:cubicBezTo>
                  <a:pt x="f135" y="f136"/>
                  <a:pt x="f137" y="f138"/>
                  <a:pt x="f137" y="f120"/>
                </a:cubicBezTo>
                <a:cubicBezTo>
                  <a:pt x="f137" y="f120"/>
                  <a:pt x="f137" y="f120"/>
                  <a:pt x="f137" y="f119"/>
                </a:cubicBezTo>
                <a:cubicBezTo>
                  <a:pt x="f137" y="f118"/>
                  <a:pt x="f139" y="f116"/>
                  <a:pt x="f140" y="f114"/>
                </a:cubicBezTo>
                <a:cubicBezTo>
                  <a:pt x="f141" y="f112"/>
                  <a:pt x="f142" y="f5"/>
                  <a:pt x="f143" y="f5"/>
                </a:cubicBezTo>
                <a:cubicBezTo>
                  <a:pt x="f143" y="f5"/>
                  <a:pt x="f143" y="f5"/>
                  <a:pt x="f144" y="f5"/>
                </a:cubicBezTo>
                <a:cubicBezTo>
                  <a:pt x="f145" y="f5"/>
                  <a:pt x="f146" y="f112"/>
                  <a:pt x="f147" y="f114"/>
                </a:cubicBezTo>
                <a:cubicBezTo>
                  <a:pt x="f148" y="f116"/>
                  <a:pt x="f149" y="f118"/>
                  <a:pt x="f149" y="f119"/>
                </a:cubicBezTo>
                <a:cubicBezTo>
                  <a:pt x="f149" y="f119"/>
                  <a:pt x="f149" y="f119"/>
                  <a:pt x="f149" y="f150"/>
                </a:cubicBezTo>
                <a:cubicBezTo>
                  <a:pt x="f149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59"/>
                </a:cubicBezTo>
                <a:cubicBezTo>
                  <a:pt x="f161" y="f159"/>
                  <a:pt x="f162" y="f163"/>
                  <a:pt x="f164" y="f155"/>
                </a:cubicBezTo>
                <a:cubicBezTo>
                  <a:pt x="f165" y="f166"/>
                  <a:pt x="f167" y="f168"/>
                  <a:pt x="f167" y="f150"/>
                </a:cubicBezTo>
                <a:cubicBezTo>
                  <a:pt x="f167" y="f150"/>
                  <a:pt x="f167" y="f150"/>
                  <a:pt x="f167" y="f119"/>
                </a:cubicBezTo>
                <a:cubicBezTo>
                  <a:pt x="f167" y="f118"/>
                  <a:pt x="f169" y="f116"/>
                  <a:pt x="f170" y="f114"/>
                </a:cubicBezTo>
                <a:cubicBezTo>
                  <a:pt x="f171" y="f112"/>
                  <a:pt x="f172" y="f5"/>
                  <a:pt x="f108" y="f5"/>
                </a:cubicBezTo>
                <a:close/>
              </a:path>
            </a:pathLst>
          </a:custGeom>
          <a:solidFill>
            <a:srgbClr val="17174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2CC59C7E-E432-750C-6ACE-AF91DFF3A9F6}"/>
              </a:ext>
            </a:extLst>
          </p:cNvPr>
          <p:cNvSpPr/>
          <p:nvPr/>
        </p:nvSpPr>
        <p:spPr>
          <a:xfrm>
            <a:off x="0" y="0"/>
            <a:ext cx="12193203" cy="50401"/>
          </a:xfrm>
          <a:prstGeom prst="rect">
            <a:avLst/>
          </a:prstGeom>
          <a:solidFill>
            <a:srgbClr val="171748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3000" b="1" i="0" u="none" strike="noStrike" kern="0" cap="none" spc="0" baseline="0">
          <a:solidFill>
            <a:srgbClr val="000000"/>
          </a:solidFill>
          <a:uFillTx/>
          <a:latin typeface="Bahnschrift SemiCondensed" pitchFamily="34"/>
        </a:defRPr>
      </a:lvl1pPr>
    </p:titleStyle>
    <p:bodyStyle>
      <a:lvl1pPr marL="198004" marR="0" lvl="0" indent="-198004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en-GB" sz="1800" b="0" i="0" u="none" strike="noStrike" kern="0" cap="none" spc="0" baseline="0">
          <a:solidFill>
            <a:srgbClr val="000000"/>
          </a:solidFill>
          <a:uFillTx/>
          <a:latin typeface="Helvetica" pitchFamily="2"/>
        </a:defRPr>
      </a:lvl1pPr>
      <a:lvl2pPr marL="414003" marR="0" lvl="1" indent="-198004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en-GB" sz="1800" b="0" i="0" u="none" strike="noStrike" kern="0" cap="none" spc="0" baseline="0">
          <a:solidFill>
            <a:srgbClr val="000000"/>
          </a:solidFill>
          <a:uFillTx/>
          <a:latin typeface="Helvetica" pitchFamily="2"/>
        </a:defRPr>
      </a:lvl2pPr>
      <a:lvl3pPr marL="615601" marR="0" lvl="2" indent="-198004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en-GB" sz="1800" b="0" i="0" u="none" strike="noStrike" kern="0" cap="none" spc="0" baseline="0">
          <a:solidFill>
            <a:srgbClr val="000000"/>
          </a:solidFill>
          <a:uFillTx/>
          <a:latin typeface="Helvetica" pitchFamily="2"/>
        </a:defRPr>
      </a:lvl3pPr>
      <a:lvl4pPr marL="827998" marR="0" lvl="3" indent="-198004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en-GB" sz="1800" b="0" i="0" u="none" strike="noStrike" kern="0" cap="none" spc="0" baseline="0">
          <a:solidFill>
            <a:srgbClr val="000000"/>
          </a:solidFill>
          <a:uFillTx/>
          <a:latin typeface="Helvetica" pitchFamily="2"/>
        </a:defRPr>
      </a:lvl4pPr>
      <a:lvl5pPr marL="1026002" marR="0" lvl="4" indent="-198004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en-GB" sz="1800" b="0" i="0" u="none" strike="noStrike" kern="0" cap="none" spc="0" baseline="0">
          <a:solidFill>
            <a:srgbClr val="000000"/>
          </a:solidFill>
          <a:uFillTx/>
          <a:latin typeface="Helvetic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matrixmultiplication.xyz/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64C9-FFC5-ACE9-BAD1-35DBC5A43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999" y="1506711"/>
            <a:ext cx="11531836" cy="27064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>
              <a:lnSpc>
                <a:spcPct val="93000"/>
              </a:lnSpc>
            </a:pPr>
            <a:r>
              <a:rPr lang="en-GB" sz="6000">
                <a:solidFill>
                  <a:srgbClr val="FFFFFF"/>
                </a:solidFill>
                <a:latin typeface="Bahnschrift" pitchFamily="34"/>
              </a:rPr>
              <a:t>Deep learning:</a:t>
            </a:r>
            <a:br>
              <a:rPr lang="en-GB" sz="6000">
                <a:solidFill>
                  <a:srgbClr val="FFFFFF"/>
                </a:solidFill>
                <a:latin typeface="Bahnschrift" pitchFamily="34"/>
              </a:rPr>
            </a:br>
            <a:r>
              <a:rPr lang="en-GB" sz="4000" i="1">
                <a:solidFill>
                  <a:srgbClr val="FFFFFF"/>
                </a:solidFill>
                <a:latin typeface="Bahnschrift" pitchFamily="34"/>
              </a:rPr>
              <a:t>Feed-forward (continued) &amp; NNAlign </a:t>
            </a:r>
            <a:r>
              <a:rPr lang="en-GB" sz="6000">
                <a:solidFill>
                  <a:srgbClr val="FFFFFF"/>
                </a:solidFill>
                <a:latin typeface="Bahnschrift" pitchFamily="34"/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C789B-60B9-6EC5-E260-9D6471AA10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1999" y="4293098"/>
            <a:ext cx="10840029" cy="1660650"/>
          </a:xfrm>
        </p:spPr>
        <p:txBody>
          <a:bodyPr/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400">
                <a:solidFill>
                  <a:srgbClr val="FFFFFF"/>
                </a:solidFill>
                <a:latin typeface="Bahnschrift SemiBold Condensed"/>
              </a:rPr>
              <a:t>Eric Bautista Farrerons and Pablo Vivero Fernandez</a:t>
            </a:r>
            <a:endParaRPr lang="en-US" sz="4400" b="1">
              <a:solidFill>
                <a:srgbClr val="FFFFFF"/>
              </a:solidFill>
              <a:latin typeface="Bahnschrift SemiBold Condensed" pitchFamily="34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4000" b="1">
                <a:solidFill>
                  <a:srgbClr val="FFFFFF"/>
                </a:solidFill>
                <a:latin typeface="Bahnschrift SemiBold Condensed"/>
              </a:rPr>
              <a:t>Immunoinformatics and Machine Learning (IML)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C2AE-D126-0DFF-AB25-9562A9FD84D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41196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4B8D7B15-B3FD-3147-A5E3-C25CAE315551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0E704AC-3CB5-44DA-DD50-2E50000E10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Batching data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780D7F8-48DC-5ED2-4E0E-F10A58C590D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8421C57D-1770-F84B-9E10-B5F7193DA0B8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955977-B362-8931-8E42-09DDD66A54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4CA3136C-B0BF-9C47-A8FA-1932BAF9EC6B}" type="slidenum">
              <a:t>10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12DA68B-584D-2822-53C7-2A22827C3D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GB" sz="2000"/>
              <a:t>Last time</a:t>
            </a:r>
            <a:r>
              <a:rPr lang="en-DK" sz="2000"/>
              <a:t>:</a:t>
            </a:r>
            <a:endParaRPr lang="en-US"/>
          </a:p>
          <a:p>
            <a:pPr marL="0" lvl="0" indent="0">
              <a:spcBef>
                <a:spcPts val="500"/>
              </a:spcBef>
              <a:buNone/>
            </a:pPr>
            <a:endParaRPr lang="en-DK" sz="2000"/>
          </a:p>
          <a:p>
            <a:pPr marL="0" lvl="0" indent="0">
              <a:spcBef>
                <a:spcPts val="500"/>
              </a:spcBef>
              <a:buNone/>
            </a:pPr>
            <a:r>
              <a:rPr lang="en-GB" sz="2000">
                <a:latin typeface="Andale Mono"/>
              </a:rPr>
              <a:t>p</a:t>
            </a:r>
            <a:r>
              <a:rPr lang="en-DK" sz="2000">
                <a:latin typeface="Andale Mono"/>
              </a:rPr>
              <a:t>redictions = []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DK" sz="2000">
                <a:latin typeface="Andale Mono"/>
              </a:rPr>
              <a:t>for peptide_sequence in dataset: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DK" sz="2000">
                <a:latin typeface="Andale Mono"/>
              </a:rPr>
              <a:t>   y_pred = forward(peptide_sequence)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DK" sz="2000">
                <a:latin typeface="Andale Mono"/>
              </a:rPr>
              <a:t>   predictions.append(y_pred)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0D97B49-417C-D153-2FE1-5D1519DC3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Batching data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1BC5FE1-87A3-2498-369D-62F6FD6E045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AB81A41D-9FB5-644B-B109-0245627BEF4B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B38057-5DD1-F385-541A-1D34CCE584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93365647-1C76-FC40-ADBF-3312046D899F}" type="slidenum">
              <a:t>11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B79DD0D-FA7E-B980-E947-C807653ABD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US" sz="2000"/>
              <a:t>Last time</a:t>
            </a:r>
            <a:r>
              <a:rPr lang="en-DK" sz="2000"/>
              <a:t>:</a:t>
            </a:r>
            <a:endParaRPr lang="en-US"/>
          </a:p>
          <a:p>
            <a:pPr marL="0" lvl="0" indent="0">
              <a:spcBef>
                <a:spcPts val="500"/>
              </a:spcBef>
              <a:buNone/>
            </a:pPr>
            <a:endParaRPr lang="en-DK" sz="2000"/>
          </a:p>
          <a:p>
            <a:pPr marL="0" lvl="0" indent="0">
              <a:spcBef>
                <a:spcPts val="500"/>
              </a:spcBef>
              <a:buNone/>
            </a:pPr>
            <a:r>
              <a:rPr lang="en-GB" sz="2000">
                <a:latin typeface="Andale Mono"/>
              </a:rPr>
              <a:t>p</a:t>
            </a:r>
            <a:r>
              <a:rPr lang="en-DK" sz="2000">
                <a:latin typeface="Andale Mono"/>
              </a:rPr>
              <a:t>redictions = []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DK" sz="2000">
                <a:latin typeface="Andale Mono"/>
              </a:rPr>
              <a:t>for peptide_sequence in dataset: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DK" sz="2000">
                <a:latin typeface="Andale Mono"/>
              </a:rPr>
              <a:t>   y_pred = forward(peptide_sequence)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en-DK" sz="2000">
                <a:latin typeface="Andale Mono"/>
              </a:rPr>
              <a:t>   predictions.append(y_pred)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2D84EA9-3DA9-29FE-D92C-CA58090F5046}"/>
              </a:ext>
            </a:extLst>
          </p:cNvPr>
          <p:cNvGrpSpPr/>
          <p:nvPr/>
        </p:nvGrpSpPr>
        <p:grpSpPr>
          <a:xfrm>
            <a:off x="834993" y="1170102"/>
            <a:ext cx="5066278" cy="2040117"/>
            <a:chOff x="834993" y="1170102"/>
            <a:chExt cx="5066278" cy="2040117"/>
          </a:xfrm>
        </p:grpSpPr>
        <p:pic>
          <p:nvPicPr>
            <p:cNvPr id="8" name="Ink 1">
              <a:extLst>
                <a:ext uri="{FF2B5EF4-FFF2-40B4-BE49-F238E27FC236}">
                  <a16:creationId xmlns:a16="http://schemas.microsoft.com/office/drawing/2014/main" id="{3B233420-D1F0-406A-5973-CA2C7E8C5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993" y="1332463"/>
              <a:ext cx="5066278" cy="183924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Ink 6">
              <a:extLst>
                <a:ext uri="{FF2B5EF4-FFF2-40B4-BE49-F238E27FC236}">
                  <a16:creationId xmlns:a16="http://schemas.microsoft.com/office/drawing/2014/main" id="{EA855E69-1BB3-483A-121D-FDB3DBA0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5033" y="1170102"/>
              <a:ext cx="3841558" cy="2040117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1EAE7C1-F7B7-0D96-2746-895FB25EBD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Batching data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0F4BF8D-29C6-16FC-2BE5-AB7836B8AC8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C9AF2631-77D0-7B46-9BA7-BA7B607A7781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9CED-A543-8164-09A6-EA0715B411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09DE090B-5E0F-E147-A7BA-49F8DE78912F}" type="slidenum">
              <a:t>12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A5B678B-4261-4E55-B8D8-7627DFC12B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DK" sz="2000"/>
              <a:t>We can process batches of data at the same time.</a:t>
            </a:r>
            <a:br>
              <a:rPr lang="en-DK" sz="2000"/>
            </a:br>
            <a:endParaRPr lang="en-DK" sz="2000"/>
          </a:p>
          <a:p>
            <a:pPr lvl="0">
              <a:spcBef>
                <a:spcPts val="500"/>
              </a:spcBef>
            </a:pPr>
            <a:r>
              <a:rPr lang="en-DK" sz="2000"/>
              <a:t>Today:</a:t>
            </a:r>
          </a:p>
          <a:p>
            <a:pPr marL="0" lvl="0" indent="0">
              <a:spcBef>
                <a:spcPts val="500"/>
              </a:spcBef>
              <a:buNone/>
            </a:pPr>
            <a:endParaRPr lang="en-DK" sz="2000"/>
          </a:p>
          <a:p>
            <a:pPr marL="0" lvl="0" indent="0">
              <a:spcBef>
                <a:spcPts val="500"/>
              </a:spcBef>
              <a:buNone/>
            </a:pPr>
            <a:r>
              <a:rPr lang="da-DK" sz="2000">
                <a:latin typeface="Andale Mono" pitchFamily="49"/>
              </a:rPr>
              <a:t>predictions = net(dataset)</a:t>
            </a:r>
          </a:p>
          <a:p>
            <a:pPr marL="0" lvl="0" indent="0">
              <a:spcBef>
                <a:spcPts val="500"/>
              </a:spcBef>
              <a:buNone/>
            </a:pPr>
            <a:endParaRPr lang="da-DK" sz="2000">
              <a:latin typeface="Andale Mono" pitchFamily="49"/>
            </a:endParaRPr>
          </a:p>
          <a:p>
            <a:pPr marL="0" lvl="0" indent="0">
              <a:spcBef>
                <a:spcPts val="500"/>
              </a:spcBef>
              <a:buNone/>
            </a:pPr>
            <a:endParaRPr lang="en-DK" sz="2000">
              <a:latin typeface="Andale Mono" pitchFamily="49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FFD5F88-179C-F258-A8E2-024D85DDA7E5}"/>
              </a:ext>
            </a:extLst>
          </p:cNvPr>
          <p:cNvGraphicFramePr>
            <a:graphicFrameLocks noGrp="1"/>
          </p:cNvGraphicFramePr>
          <p:nvPr/>
        </p:nvGraphicFramePr>
        <p:xfrm>
          <a:off x="5675753" y="3429000"/>
          <a:ext cx="2723714" cy="178405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4744">
                  <a:extLst>
                    <a:ext uri="{9D8B030D-6E8A-4147-A177-3AD203B41FA5}">
                      <a16:colId xmlns:a16="http://schemas.microsoft.com/office/drawing/2014/main" val="2394108949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3783774352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1942393413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2839101074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1853063054"/>
                    </a:ext>
                  </a:extLst>
                </a:gridCol>
              </a:tblGrid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1_5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63957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2_5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6647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02818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xn_2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n_5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4139"/>
                  </a:ext>
                </a:extLst>
              </a:tr>
            </a:tbl>
          </a:graphicData>
        </a:graphic>
      </p:graphicFrame>
      <p:sp>
        <p:nvSpPr>
          <p:cNvPr id="8" name="TextBox 14">
            <a:extLst>
              <a:ext uri="{FF2B5EF4-FFF2-40B4-BE49-F238E27FC236}">
                <a16:creationId xmlns:a16="http://schemas.microsoft.com/office/drawing/2014/main" id="{97950F9B-2014-A627-C23C-22A1A9E29148}"/>
              </a:ext>
            </a:extLst>
          </p:cNvPr>
          <p:cNvSpPr txBox="1"/>
          <p:nvPr/>
        </p:nvSpPr>
        <p:spPr>
          <a:xfrm>
            <a:off x="1440536" y="3068964"/>
            <a:ext cx="301044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Encoding of input data (peptides)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53DB18B-5579-8B1C-07A7-7F90E2DDF773}"/>
              </a:ext>
            </a:extLst>
          </p:cNvPr>
          <p:cNvSpPr txBox="1"/>
          <p:nvPr/>
        </p:nvSpPr>
        <p:spPr>
          <a:xfrm>
            <a:off x="190551" y="3385904"/>
            <a:ext cx="1447796" cy="256338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ALAKAAAAM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ALAKAAAAN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ALAKAAAAR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ALAKAAAAT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ALAKAAAAV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GMNERPILT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GILGFVFTM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TLNAWVKVV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KLNEPVLLL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0000"/>
                </a:solidFill>
                <a:uFillTx/>
                <a:latin typeface="Courier New"/>
                <a:ea typeface="ＭＳ Ｐゴシック" pitchFamily="48"/>
              </a:rPr>
              <a:t>AVVPFIVSV</a:t>
            </a:r>
            <a:endParaRPr lang="en-US" sz="1600" b="1" i="0" u="none" strike="noStrike" kern="1200" cap="none" spc="0" baseline="0">
              <a:solidFill>
                <a:srgbClr val="FFFCFB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7F442F-5635-29B2-30D6-9CC33D0BB5E8}"/>
              </a:ext>
            </a:extLst>
          </p:cNvPr>
          <p:cNvSpPr txBox="1"/>
          <p:nvPr/>
        </p:nvSpPr>
        <p:spPr>
          <a:xfrm>
            <a:off x="2055114" y="3385904"/>
            <a:ext cx="3188585" cy="2563383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0.9 0.05 0.05 …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0.9 0.05 0.05 ..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A459B2EE-2FFF-B705-FB5C-5F7D4090169E}"/>
              </a:ext>
            </a:extLst>
          </p:cNvPr>
          <p:cNvSpPr txBox="1"/>
          <p:nvPr/>
        </p:nvSpPr>
        <p:spPr>
          <a:xfrm>
            <a:off x="6887297" y="3068964"/>
            <a:ext cx="70532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N_input</a:t>
            </a: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595E0CBD-4470-8A7F-57F4-66BA43DCC8D1}"/>
              </a:ext>
            </a:extLst>
          </p:cNvPr>
          <p:cNvSpPr txBox="1"/>
          <p:nvPr/>
        </p:nvSpPr>
        <p:spPr>
          <a:xfrm>
            <a:off x="8486226" y="4118887"/>
            <a:ext cx="158376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N_datasize/batch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98FEB40-718D-E0EA-6D20-310A4D3150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Batching data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453688E-A86D-67EE-1CE1-851D67AEFA4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81550F48-375B-7F4A-A09A-74DBE66D5C1A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73E7909-2440-3363-A8EC-CD74CFCD91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68FC3C22-ED54-6049-81EC-FC8540767F62}" type="slidenum">
              <a:rPr lang="fr-CH" sz="800" b="1">
                <a:solidFill>
                  <a:srgbClr val="FFFFFF"/>
                </a:solidFill>
                <a:latin typeface="Arial"/>
                <a:ea typeface="ＭＳ Ｐゴシック" pitchFamily="48"/>
              </a:rPr>
              <a:t>13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F659448-BEF3-DFB0-4AE2-FCF7B7384A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3557" y="748482"/>
            <a:ext cx="10585176" cy="5472610"/>
          </a:xfrm>
        </p:spPr>
        <p:txBody>
          <a:bodyPr/>
          <a:lstStyle/>
          <a:p>
            <a:pPr lvl="0">
              <a:spcBef>
                <a:spcPts val="500"/>
              </a:spcBef>
            </a:pPr>
            <a:r>
              <a:rPr lang="en-DK" sz="2000"/>
              <a:t>We can process batches of data at the same time.</a:t>
            </a:r>
          </a:p>
          <a:p>
            <a:pPr lvl="0">
              <a:spcBef>
                <a:spcPts val="500"/>
              </a:spcBef>
            </a:pPr>
            <a:r>
              <a:rPr lang="en-DK" sz="2000"/>
              <a:t>We can apply the weights of all hidden neurons to the input </a:t>
            </a:r>
            <a:r>
              <a:rPr lang="en-GB" sz="2000"/>
              <a:t>in fewer operations.</a:t>
            </a:r>
            <a:endParaRPr lang="en-DK" sz="200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A09C905-3697-D333-B59A-25391B09B91C}"/>
              </a:ext>
            </a:extLst>
          </p:cNvPr>
          <p:cNvGraphicFramePr>
            <a:graphicFrameLocks noGrp="1"/>
          </p:cNvGraphicFramePr>
          <p:nvPr/>
        </p:nvGraphicFramePr>
        <p:xfrm>
          <a:off x="1002840" y="3302044"/>
          <a:ext cx="2723720" cy="178406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44744">
                  <a:extLst>
                    <a:ext uri="{9D8B030D-6E8A-4147-A177-3AD203B41FA5}">
                      <a16:colId xmlns:a16="http://schemas.microsoft.com/office/drawing/2014/main" val="811358301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13728453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2875829530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2089275613"/>
                    </a:ext>
                  </a:extLst>
                </a:gridCol>
                <a:gridCol w="544744">
                  <a:extLst>
                    <a:ext uri="{9D8B030D-6E8A-4147-A177-3AD203B41FA5}">
                      <a16:colId xmlns:a16="http://schemas.microsoft.com/office/drawing/2014/main" val="116930220"/>
                    </a:ext>
                  </a:extLst>
                </a:gridCol>
              </a:tblGrid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1_5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36927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2_5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88185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DK" sz="12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20091"/>
                  </a:ext>
                </a:extLst>
              </a:tr>
              <a:tr h="446016">
                <a:tc>
                  <a:txBody>
                    <a:bodyPr/>
                    <a:lstStyle/>
                    <a:p>
                      <a:pPr lvl="0"/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xn_2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n_4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20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en-DK" sz="1200">
                          <a:solidFill>
                            <a:srgbClr val="000000"/>
                          </a:solidFill>
                        </a:rPr>
                        <a:t>n_5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19964"/>
                  </a:ext>
                </a:extLst>
              </a:tr>
            </a:tbl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720741A7-098C-9482-738A-75A409B774D5}"/>
              </a:ext>
            </a:extLst>
          </p:cNvPr>
          <p:cNvSpPr txBox="1"/>
          <p:nvPr/>
        </p:nvSpPr>
        <p:spPr>
          <a:xfrm>
            <a:off x="4474150" y="3781245"/>
            <a:ext cx="376705" cy="6771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X</a:t>
            </a:r>
            <a:endParaRPr lang="en-DK" sz="44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85A8525-9EA5-6BE2-782B-0179B4DEBFF8}"/>
              </a:ext>
            </a:extLst>
          </p:cNvPr>
          <p:cNvGraphicFramePr>
            <a:graphicFrameLocks noGrp="1"/>
          </p:cNvGraphicFramePr>
          <p:nvPr/>
        </p:nvGraphicFramePr>
        <p:xfrm>
          <a:off x="6321923" y="3434001"/>
          <a:ext cx="2149818" cy="13716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16606">
                  <a:extLst>
                    <a:ext uri="{9D8B030D-6E8A-4147-A177-3AD203B41FA5}">
                      <a16:colId xmlns:a16="http://schemas.microsoft.com/office/drawing/2014/main" val="1488820830"/>
                    </a:ext>
                  </a:extLst>
                </a:gridCol>
                <a:gridCol w="716606">
                  <a:extLst>
                    <a:ext uri="{9D8B030D-6E8A-4147-A177-3AD203B41FA5}">
                      <a16:colId xmlns:a16="http://schemas.microsoft.com/office/drawing/2014/main" val="1396851342"/>
                    </a:ext>
                  </a:extLst>
                </a:gridCol>
                <a:gridCol w="716606">
                  <a:extLst>
                    <a:ext uri="{9D8B030D-6E8A-4147-A177-3AD203B41FA5}">
                      <a16:colId xmlns:a16="http://schemas.microsoft.com/office/drawing/2014/main" val="1228080061"/>
                    </a:ext>
                  </a:extLst>
                </a:gridCol>
              </a:tblGrid>
              <a:tr h="266730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1_3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60579"/>
                  </a:ext>
                </a:extLst>
              </a:tr>
              <a:tr h="266730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2_1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FB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2_2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FB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2_3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9757"/>
                  </a:ext>
                </a:extLst>
              </a:tr>
              <a:tr h="266730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3_1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3_2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3_3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86831"/>
                  </a:ext>
                </a:extLst>
              </a:tr>
              <a:tr h="266730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4_1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4_2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4_3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48932"/>
                  </a:ext>
                </a:extLst>
              </a:tr>
              <a:tr h="266730"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5_1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5_2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200" b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DK" sz="1200" b="0">
                          <a:solidFill>
                            <a:srgbClr val="000000"/>
                          </a:solidFill>
                        </a:rPr>
                        <a:t>5_3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43448"/>
                  </a:ext>
                </a:extLst>
              </a:tr>
            </a:tbl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0BCFA528-5A9F-EB95-0A10-16FE7149F66A}"/>
              </a:ext>
            </a:extLst>
          </p:cNvPr>
          <p:cNvSpPr txBox="1"/>
          <p:nvPr/>
        </p:nvSpPr>
        <p:spPr>
          <a:xfrm>
            <a:off x="6230428" y="3125565"/>
            <a:ext cx="2665796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Neuron_1  N2.      N3.      …..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F665F6F-9532-DB43-4066-42F67A660E2B}"/>
              </a:ext>
            </a:extLst>
          </p:cNvPr>
          <p:cNvSpPr txBox="1"/>
          <p:nvPr/>
        </p:nvSpPr>
        <p:spPr>
          <a:xfrm>
            <a:off x="930831" y="3014008"/>
            <a:ext cx="281006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Inp_1. Inp_2                     Inp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2DF45-7C41-BCE5-6B56-BDCD9AA7C4A9}"/>
              </a:ext>
            </a:extLst>
          </p:cNvPr>
          <p:cNvSpPr txBox="1"/>
          <p:nvPr/>
        </p:nvSpPr>
        <p:spPr>
          <a:xfrm rot="16200004">
            <a:off x="5490606" y="3969109"/>
            <a:ext cx="1296829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I1  I2 …. .... I5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D8F323-D0E8-2437-B679-A1D2E4B494DF}"/>
              </a:ext>
            </a:extLst>
          </p:cNvPr>
          <p:cNvSpPr txBox="1"/>
          <p:nvPr/>
        </p:nvSpPr>
        <p:spPr>
          <a:xfrm rot="5400013">
            <a:off x="-96694" y="4121598"/>
            <a:ext cx="168278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x1   x2 …. .... xn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2B8562-02A2-C946-AC1F-CA96F8458EF0}"/>
              </a:ext>
            </a:extLst>
          </p:cNvPr>
          <p:cNvSpPr txBox="1"/>
          <p:nvPr/>
        </p:nvSpPr>
        <p:spPr>
          <a:xfrm>
            <a:off x="8865638" y="3947848"/>
            <a:ext cx="120225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=</a:t>
            </a:r>
          </a:p>
        </p:txBody>
      </p:sp>
      <p:sp>
        <p:nvSpPr>
          <p:cNvPr id="15" name="Left Bracket 17">
            <a:extLst>
              <a:ext uri="{FF2B5EF4-FFF2-40B4-BE49-F238E27FC236}">
                <a16:creationId xmlns:a16="http://schemas.microsoft.com/office/drawing/2014/main" id="{27948A1F-404C-C32D-766A-58D3E3881ADA}"/>
              </a:ext>
            </a:extLst>
          </p:cNvPr>
          <p:cNvSpPr/>
          <p:nvPr/>
        </p:nvSpPr>
        <p:spPr>
          <a:xfrm>
            <a:off x="9616305" y="3125565"/>
            <a:ext cx="72009" cy="2298207"/>
          </a:xfrm>
          <a:custGeom>
            <a:avLst>
              <a:gd name="f9" fmla="val 83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8333"/>
              <a:gd name="f10" fmla="+- 0 0 -180"/>
              <a:gd name="f11" fmla="+- 0 0 -360"/>
              <a:gd name="f12" fmla="abs f4"/>
              <a:gd name="f13" fmla="abs f5"/>
              <a:gd name="f14" fmla="abs f6"/>
              <a:gd name="f15" fmla="val f7"/>
              <a:gd name="f16" fmla="val f9"/>
              <a:gd name="f17" fmla="+- 2700000 f2 0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f8 1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*/ f23 1 f1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+- 0 0 f30"/>
              <a:gd name="f37" fmla="val f34"/>
              <a:gd name="f38" fmla="val f35"/>
              <a:gd name="f39" fmla="+- 0 0 f36"/>
              <a:gd name="f40" fmla="*/ f15 f33 1"/>
              <a:gd name="f41" fmla="+- f38 0 f15"/>
              <a:gd name="f42" fmla="+- f37 0 f15"/>
              <a:gd name="f43" fmla="*/ f39 f1 1"/>
              <a:gd name="f44" fmla="*/ f37 f33 1"/>
              <a:gd name="f45" fmla="*/ f38 f33 1"/>
              <a:gd name="f46" fmla="min f42 f41"/>
              <a:gd name="f47" fmla="*/ f43 1 f8"/>
              <a:gd name="f48" fmla="*/ f42 f33 1"/>
              <a:gd name="f49" fmla="*/ f46 f16 1"/>
              <a:gd name="f50" fmla="+- f47 0 f2"/>
              <a:gd name="f51" fmla="*/ f49 1 100000"/>
              <a:gd name="f52" fmla="cos 1 f50"/>
              <a:gd name="f53" fmla="sin 1 f50"/>
              <a:gd name="f54" fmla="+- 0 0 f52"/>
              <a:gd name="f55" fmla="+- 0 0 f53"/>
              <a:gd name="f56" fmla="*/ f51 f33 1"/>
              <a:gd name="f57" fmla="+- 0 0 f54"/>
              <a:gd name="f58" fmla="+- 0 0 f55"/>
              <a:gd name="f59" fmla="*/ f57 f42 1"/>
              <a:gd name="f60" fmla="*/ f58 f51 1"/>
              <a:gd name="f61" fmla="+- f37 0 f59"/>
              <a:gd name="f62" fmla="+- f51 0 f60"/>
              <a:gd name="f63" fmla="+- f38 f60 0"/>
              <a:gd name="f64" fmla="+- f63 0 f51"/>
              <a:gd name="f65" fmla="*/ f61 f33 1"/>
              <a:gd name="f66" fmla="*/ f62 f33 1"/>
              <a:gd name="f67" fmla="*/ f6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4" y="f40"/>
              </a:cxn>
              <a:cxn ang="f32">
                <a:pos x="f44" y="f45"/>
              </a:cxn>
            </a:cxnLst>
            <a:rect l="f65" t="f66" r="f44" b="f67"/>
            <a:pathLst>
              <a:path stroke="0">
                <a:moveTo>
                  <a:pt x="f44" y="f45"/>
                </a:moveTo>
                <a:arcTo wR="f48" hR="f56" stAng="f2" swAng="f2"/>
                <a:lnTo>
                  <a:pt x="f40" y="f56"/>
                </a:lnTo>
                <a:arcTo wR="f48" hR="f56" stAng="f1" swAng="f2"/>
                <a:close/>
              </a:path>
              <a:path fill="none">
                <a:moveTo>
                  <a:pt x="f44" y="f45"/>
                </a:moveTo>
                <a:arcTo wR="f48" hR="f56" stAng="f2" swAng="f2"/>
                <a:lnTo>
                  <a:pt x="f40" y="f56"/>
                </a:lnTo>
                <a:arcTo wR="f48" hR="f56" stAng="f1" swAng="f2"/>
              </a:path>
            </a:pathLst>
          </a:custGeom>
          <a:noFill/>
          <a:ln w="31747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  <p:sp>
        <p:nvSpPr>
          <p:cNvPr id="16" name="Left Bracket 18">
            <a:extLst>
              <a:ext uri="{FF2B5EF4-FFF2-40B4-BE49-F238E27FC236}">
                <a16:creationId xmlns:a16="http://schemas.microsoft.com/office/drawing/2014/main" id="{08BEA318-FAF0-4D90-193E-807A3A47893C}"/>
              </a:ext>
            </a:extLst>
          </p:cNvPr>
          <p:cNvSpPr/>
          <p:nvPr/>
        </p:nvSpPr>
        <p:spPr>
          <a:xfrm rot="10799991">
            <a:off x="11488511" y="3155759"/>
            <a:ext cx="72009" cy="2298207"/>
          </a:xfrm>
          <a:custGeom>
            <a:avLst>
              <a:gd name="f9" fmla="val 83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8333"/>
              <a:gd name="f10" fmla="+- 0 0 -180"/>
              <a:gd name="f11" fmla="+- 0 0 -360"/>
              <a:gd name="f12" fmla="abs f4"/>
              <a:gd name="f13" fmla="abs f5"/>
              <a:gd name="f14" fmla="abs f6"/>
              <a:gd name="f15" fmla="val f7"/>
              <a:gd name="f16" fmla="val f9"/>
              <a:gd name="f17" fmla="+- 2700000 f2 0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f8 1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*/ f23 1 f1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+- 0 0 f30"/>
              <a:gd name="f37" fmla="val f34"/>
              <a:gd name="f38" fmla="val f35"/>
              <a:gd name="f39" fmla="+- 0 0 f36"/>
              <a:gd name="f40" fmla="*/ f15 f33 1"/>
              <a:gd name="f41" fmla="+- f38 0 f15"/>
              <a:gd name="f42" fmla="+- f37 0 f15"/>
              <a:gd name="f43" fmla="*/ f39 f1 1"/>
              <a:gd name="f44" fmla="*/ f37 f33 1"/>
              <a:gd name="f45" fmla="*/ f38 f33 1"/>
              <a:gd name="f46" fmla="min f42 f41"/>
              <a:gd name="f47" fmla="*/ f43 1 f8"/>
              <a:gd name="f48" fmla="*/ f42 f33 1"/>
              <a:gd name="f49" fmla="*/ f46 f16 1"/>
              <a:gd name="f50" fmla="+- f47 0 f2"/>
              <a:gd name="f51" fmla="*/ f49 1 100000"/>
              <a:gd name="f52" fmla="cos 1 f50"/>
              <a:gd name="f53" fmla="sin 1 f50"/>
              <a:gd name="f54" fmla="+- 0 0 f52"/>
              <a:gd name="f55" fmla="+- 0 0 f53"/>
              <a:gd name="f56" fmla="*/ f51 f33 1"/>
              <a:gd name="f57" fmla="+- 0 0 f54"/>
              <a:gd name="f58" fmla="+- 0 0 f55"/>
              <a:gd name="f59" fmla="*/ f57 f42 1"/>
              <a:gd name="f60" fmla="*/ f58 f51 1"/>
              <a:gd name="f61" fmla="+- f37 0 f59"/>
              <a:gd name="f62" fmla="+- f51 0 f60"/>
              <a:gd name="f63" fmla="+- f38 f60 0"/>
              <a:gd name="f64" fmla="+- f63 0 f51"/>
              <a:gd name="f65" fmla="*/ f61 f33 1"/>
              <a:gd name="f66" fmla="*/ f62 f33 1"/>
              <a:gd name="f67" fmla="*/ f6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4" y="f40"/>
              </a:cxn>
              <a:cxn ang="f32">
                <a:pos x="f44" y="f45"/>
              </a:cxn>
            </a:cxnLst>
            <a:rect l="f65" t="f66" r="f44" b="f67"/>
            <a:pathLst>
              <a:path stroke="0">
                <a:moveTo>
                  <a:pt x="f44" y="f45"/>
                </a:moveTo>
                <a:arcTo wR="f48" hR="f56" stAng="f2" swAng="f2"/>
                <a:lnTo>
                  <a:pt x="f40" y="f56"/>
                </a:lnTo>
                <a:arcTo wR="f48" hR="f56" stAng="f1" swAng="f2"/>
                <a:close/>
              </a:path>
              <a:path fill="none">
                <a:moveTo>
                  <a:pt x="f44" y="f45"/>
                </a:moveTo>
                <a:arcTo wR="f48" hR="f56" stAng="f2" swAng="f2"/>
                <a:lnTo>
                  <a:pt x="f40" y="f56"/>
                </a:lnTo>
                <a:arcTo wR="f48" hR="f56" stAng="f1" swAng="f2"/>
              </a:path>
            </a:pathLst>
          </a:custGeom>
          <a:noFill/>
          <a:ln w="31747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446CAA5-AD95-C5F0-1585-DEEFD3AF6474}"/>
              </a:ext>
            </a:extLst>
          </p:cNvPr>
          <p:cNvSpPr txBox="1"/>
          <p:nvPr/>
        </p:nvSpPr>
        <p:spPr>
          <a:xfrm>
            <a:off x="9676738" y="2795723"/>
            <a:ext cx="1909175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Neu1  N2  N3      …..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D4221E27-78D8-7151-6992-7CCBD7EB4F8F}"/>
              </a:ext>
            </a:extLst>
          </p:cNvPr>
          <p:cNvSpPr txBox="1"/>
          <p:nvPr/>
        </p:nvSpPr>
        <p:spPr>
          <a:xfrm rot="5400013">
            <a:off x="8579792" y="4162079"/>
            <a:ext cx="168278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x1   x2 …. .... xn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82EAA14-710E-3123-0213-4E58B84641AA}"/>
              </a:ext>
            </a:extLst>
          </p:cNvPr>
          <p:cNvSpPr txBox="1"/>
          <p:nvPr/>
        </p:nvSpPr>
        <p:spPr>
          <a:xfrm>
            <a:off x="9760323" y="3371785"/>
            <a:ext cx="98424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H[1][1] …..</a:t>
            </a:r>
          </a:p>
        </p:txBody>
      </p:sp>
      <p:sp>
        <p:nvSpPr>
          <p:cNvPr id="20" name="Right Brace 14">
            <a:extLst>
              <a:ext uri="{FF2B5EF4-FFF2-40B4-BE49-F238E27FC236}">
                <a16:creationId xmlns:a16="http://schemas.microsoft.com/office/drawing/2014/main" id="{8DE80826-79F9-5CB9-88D4-2F27A5780997}"/>
              </a:ext>
            </a:extLst>
          </p:cNvPr>
          <p:cNvSpPr/>
          <p:nvPr/>
        </p:nvSpPr>
        <p:spPr>
          <a:xfrm rot="16200004">
            <a:off x="2131897" y="1466559"/>
            <a:ext cx="273222" cy="2738061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3492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C8602E2D-F77C-0495-E261-34BBD3186CBA}"/>
              </a:ext>
            </a:extLst>
          </p:cNvPr>
          <p:cNvSpPr txBox="1"/>
          <p:nvPr/>
        </p:nvSpPr>
        <p:spPr>
          <a:xfrm>
            <a:off x="1446178" y="2390707"/>
            <a:ext cx="183703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Number of columns</a:t>
            </a: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22" name="Right Brace 16">
            <a:extLst>
              <a:ext uri="{FF2B5EF4-FFF2-40B4-BE49-F238E27FC236}">
                <a16:creationId xmlns:a16="http://schemas.microsoft.com/office/drawing/2014/main" id="{797A65EA-C2F3-9292-299B-973A7B3FCBF2}"/>
              </a:ext>
            </a:extLst>
          </p:cNvPr>
          <p:cNvSpPr/>
          <p:nvPr/>
        </p:nvSpPr>
        <p:spPr>
          <a:xfrm rot="10799991">
            <a:off x="5783451" y="3329037"/>
            <a:ext cx="292736" cy="1465710"/>
          </a:xfrm>
          <a:custGeom>
            <a:avLst>
              <a:gd name="f12" fmla="val 8333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34920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E023F53E-19E9-0CE3-4CF9-9859633D1EC6}"/>
              </a:ext>
            </a:extLst>
          </p:cNvPr>
          <p:cNvSpPr txBox="1"/>
          <p:nvPr/>
        </p:nvSpPr>
        <p:spPr>
          <a:xfrm rot="16200004">
            <a:off x="4730118" y="3858676"/>
            <a:ext cx="1667124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Number of rows   </a:t>
            </a: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cxnSp>
        <p:nvCxnSpPr>
          <p:cNvPr id="24" name="Straight Connector 25">
            <a:extLst>
              <a:ext uri="{FF2B5EF4-FFF2-40B4-BE49-F238E27FC236}">
                <a16:creationId xmlns:a16="http://schemas.microsoft.com/office/drawing/2014/main" id="{27D1388A-F1EB-1BFE-985D-A43C7E300FF3}"/>
              </a:ext>
            </a:extLst>
          </p:cNvPr>
          <p:cNvCxnSpPr/>
          <p:nvPr/>
        </p:nvCxnSpPr>
        <p:spPr>
          <a:xfrm flipV="1">
            <a:off x="3637538" y="2556516"/>
            <a:ext cx="1586282" cy="279074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D5F22482-85C2-4EA5-AC59-3CB7C2C52FA9}"/>
              </a:ext>
            </a:extLst>
          </p:cNvPr>
          <p:cNvCxnSpPr/>
          <p:nvPr/>
        </p:nvCxnSpPr>
        <p:spPr>
          <a:xfrm flipH="1" flipV="1">
            <a:off x="5223820" y="2556516"/>
            <a:ext cx="705999" cy="703713"/>
          </a:xfrm>
          <a:prstGeom prst="straightConnector1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cxnSp>
      <p:sp>
        <p:nvSpPr>
          <p:cNvPr id="26" name="TextBox 30">
            <a:extLst>
              <a:ext uri="{FF2B5EF4-FFF2-40B4-BE49-F238E27FC236}">
                <a16:creationId xmlns:a16="http://schemas.microsoft.com/office/drawing/2014/main" id="{13783DF7-4336-D4EA-49B0-A58551D1B3E5}"/>
              </a:ext>
            </a:extLst>
          </p:cNvPr>
          <p:cNvSpPr txBox="1"/>
          <p:nvPr/>
        </p:nvSpPr>
        <p:spPr>
          <a:xfrm>
            <a:off x="5463320" y="2202378"/>
            <a:ext cx="2495873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Columns and rows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must have equal dimension</a:t>
            </a: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076160C-2295-EC86-F863-C4F120E65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>
              <a:spcBef>
                <a:spcPts val="430"/>
              </a:spcBef>
            </a:pPr>
            <a:r>
              <a:rPr lang="en-US" sz="3200"/>
              <a:t>Key takeaways</a:t>
            </a:r>
            <a:endParaRPr lang="en-DK" sz="320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793AA78-13DE-D906-1BFC-FCCF873171BC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3B63DA38-1342-F348-8DE6-8803A11C5E69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373307-B06A-79E7-B58A-57916A4901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146E85E7-04BB-3F4B-AE3D-8649B0D0C227}" type="slidenum">
              <a:rPr lang="fr-CH" sz="800" b="1">
                <a:solidFill>
                  <a:srgbClr val="FFFFFF"/>
                </a:solidFill>
                <a:latin typeface="Arial"/>
                <a:ea typeface="ＭＳ Ｐゴシック" pitchFamily="48"/>
              </a:rPr>
              <a:t>14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pic>
        <p:nvPicPr>
          <p:cNvPr id="6" name="Untitled video - Made with Clipchamp (1)">
            <a:extLst>
              <a:ext uri="{FF2B5EF4-FFF2-40B4-BE49-F238E27FC236}">
                <a16:creationId xmlns:a16="http://schemas.microsoft.com/office/drawing/2014/main" id="{7703E773-23D8-BBB2-2A61-13E4548014DF}"/>
              </a:ext>
            </a:extLst>
          </p:cNvPr>
          <p:cNvPicPr>
            <a:picLocks noGrp="1" noChangeAspect="1"/>
          </p:cNvPicPr>
          <p:nvPr>
            <p:ph type="pic"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9180" y="1484784"/>
            <a:ext cx="6262762" cy="3522332"/>
          </a:xfr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BE78C60A-4E04-C473-964B-F8B2A66B4384}"/>
              </a:ext>
            </a:extLst>
          </p:cNvPr>
          <p:cNvSpPr txBox="1"/>
          <p:nvPr/>
        </p:nvSpPr>
        <p:spPr>
          <a:xfrm>
            <a:off x="478578" y="1901522"/>
            <a:ext cx="6106884" cy="2554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In a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for loop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, each operation is executed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sequentially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, meaning one must finish before the next begins — this is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slow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When you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vectorize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, the operations involved in multiplying two matrices can be executed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in parallel.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 This is especially effective on GPUs.</a:t>
            </a: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Libraries like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NumPy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 and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PyTorch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 use highly optimized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C/C++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 under the hood to perform these operations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much faster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rPr>
              <a:t> than pure Python. </a:t>
            </a: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Verdana" pitchFamily="34"/>
              <a:ea typeface="ＭＳ Ｐゴシック" pitchFamily="48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0304E19-CD7F-99E1-7974-7507B4EB75AA}"/>
              </a:ext>
            </a:extLst>
          </p:cNvPr>
          <p:cNvSpPr txBox="1"/>
          <p:nvPr/>
        </p:nvSpPr>
        <p:spPr>
          <a:xfrm>
            <a:off x="8183441" y="764703"/>
            <a:ext cx="18595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A</a:t>
            </a:r>
            <a:endParaRPr lang="en-DK" sz="20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B19F47E9-3BB4-2EF5-91B3-9D2287E1A10E}"/>
              </a:ext>
            </a:extLst>
          </p:cNvPr>
          <p:cNvSpPr txBox="1"/>
          <p:nvPr/>
        </p:nvSpPr>
        <p:spPr>
          <a:xfrm>
            <a:off x="10085722" y="764703"/>
            <a:ext cx="185952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B</a:t>
            </a:r>
            <a:endParaRPr lang="en-DK" sz="20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E9A3F06-05B7-1AD2-B06B-15FCACAF2DF6}"/>
              </a:ext>
            </a:extLst>
          </p:cNvPr>
          <p:cNvSpPr txBox="1"/>
          <p:nvPr/>
        </p:nvSpPr>
        <p:spPr>
          <a:xfrm>
            <a:off x="6959306" y="5147550"/>
            <a:ext cx="4486805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Nice online matrix multiplication visualization tool: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https://matrixmultiplication.xyz/</a:t>
            </a: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 </a:t>
            </a: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dur="indefinit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childTnLst>
                  <p:par>
                    <p:cTn id="9" fill="hold">
                      <p:stCondLst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59313A98-EB49-3483-1EE4-D815BD187B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s-ES">
                <a:latin typeface="Bahnschrift SemiCondensed"/>
              </a:rPr>
              <a:t>Automatic differentiation - Autograd</a:t>
            </a:r>
            <a:endParaRPr lang="es-ES"/>
          </a:p>
        </p:txBody>
      </p:sp>
      <p:sp>
        <p:nvSpPr>
          <p:cNvPr id="4" name="Marcador de fecha 4">
            <a:extLst>
              <a:ext uri="{FF2B5EF4-FFF2-40B4-BE49-F238E27FC236}">
                <a16:creationId xmlns:a16="http://schemas.microsoft.com/office/drawing/2014/main" id="{720A6347-76EB-79AC-526C-ADB80845BD3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E3089AD9-4AC7-5547-9729-EE2EBAD81732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CEF02AB-75E4-ED12-6E94-86ABBDBFF6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38D0A586-0428-4641-BC8E-A28FCF300390}" type="slidenum">
              <a:rPr lang="fr-CH" sz="800" b="1">
                <a:solidFill>
                  <a:srgbClr val="FFFFFF"/>
                </a:solidFill>
                <a:latin typeface="Arial"/>
                <a:ea typeface="ＭＳ Ｐゴシック" pitchFamily="48"/>
              </a:rPr>
              <a:t>15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pic>
        <p:nvPicPr>
          <p:cNvPr id="6" name="Imagen 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7854B686-272A-2F1A-605F-1A99F304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911" y="2184638"/>
            <a:ext cx="3596444" cy="24831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n 1" descr="004 PyTorch - Computational graph and Autograd with Pytorch">
            <a:extLst>
              <a:ext uri="{FF2B5EF4-FFF2-40B4-BE49-F238E27FC236}">
                <a16:creationId xmlns:a16="http://schemas.microsoft.com/office/drawing/2014/main" id="{9E4E4516-2CA3-B53F-107E-3B57DAC07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64" y="1958004"/>
            <a:ext cx="6116193" cy="29364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408CCCE-55AE-D64E-83CD-84938CD43B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/>
              <a:t>What about peptides which are not 9-mers?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56216A0-4248-CA5A-F907-0B2E2249D39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4821286A-DAF2-A344-80AD-136FAB81C59D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CFD49D-7D97-B3A2-0215-0AEECFA7E3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E7CBEF46-F638-5243-A635-6F6FFC7F957E}" type="slidenum">
              <a:rPr lang="fr-CH" sz="800" b="1">
                <a:solidFill>
                  <a:srgbClr val="FFFFFF"/>
                </a:solidFill>
                <a:latin typeface="Arial"/>
                <a:ea typeface="ＭＳ Ｐゴシック" pitchFamily="48"/>
              </a:rPr>
              <a:t>16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5F143E52-8DC3-0186-90DB-56A87901D392}"/>
              </a:ext>
            </a:extLst>
          </p:cNvPr>
          <p:cNvSpPr txBox="1"/>
          <p:nvPr/>
        </p:nvSpPr>
        <p:spPr>
          <a:xfrm>
            <a:off x="956444" y="1450430"/>
            <a:ext cx="3842619" cy="43704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If all our peptides are 9-mers, FFNN works fine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However, what about a </a:t>
            </a:r>
            <a:r>
              <a: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12-21mers</a:t>
            </a:r>
            <a:r>
              <a:rPr lang="en-DK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?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Need to pad the sequences to the maximum peptide length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06267F1-06D3-08DD-36A8-F3541910A04F}"/>
              </a:ext>
            </a:extLst>
          </p:cNvPr>
          <p:cNvSpPr txBox="1"/>
          <p:nvPr/>
        </p:nvSpPr>
        <p:spPr>
          <a:xfrm>
            <a:off x="5747150" y="2204865"/>
            <a:ext cx="2052233" cy="2708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000" b="0" i="0" u="none" strike="noStrike" kern="1200" cap="none" spc="0" baseline="0">
                <a:solidFill>
                  <a:srgbClr val="000000"/>
                </a:solidFill>
                <a:uFillTx/>
                <a:latin typeface="Menlo"/>
                <a:ea typeface="Menlo" pitchFamily="49"/>
                <a:cs typeface="Menlo" pitchFamily="49"/>
              </a:rPr>
              <a:t>CAHHFWTK</a:t>
            </a:r>
            <a:endParaRPr lang="en-DK" sz="2000" b="0" i="0" u="none" strike="noStrike" kern="1200" cap="none" spc="0" baseline="0">
              <a:solidFill>
                <a:srgbClr val="000000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/>
                <a:ea typeface="Menlo" pitchFamily="49"/>
                <a:cs typeface="Menlo" pitchFamily="49"/>
              </a:rPr>
              <a:t>TINYTIFK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WMNSTGFTK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YIFWIRTPR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TTTIKPVSYK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WLWGFLSRNK</a:t>
            </a:r>
            <a:endParaRPr lang="en-DK" sz="2000" b="0" i="0" u="none" strike="noStrike" kern="1200" cap="none" spc="0" baseline="0">
              <a:solidFill>
                <a:srgbClr val="000000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6C3A4E2-F14B-9078-FE5F-263A36A40398}"/>
              </a:ext>
            </a:extLst>
          </p:cNvPr>
          <p:cNvSpPr txBox="1"/>
          <p:nvPr/>
        </p:nvSpPr>
        <p:spPr>
          <a:xfrm>
            <a:off x="9479584" y="2230514"/>
            <a:ext cx="2304260" cy="2708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000" b="0" i="0" u="none" strike="noStrike" kern="1200" cap="none" spc="0" baseline="0">
                <a:solidFill>
                  <a:srgbClr val="000000"/>
                </a:solidFill>
                <a:uFillTx/>
                <a:latin typeface="Menlo"/>
                <a:ea typeface="Menlo" pitchFamily="49"/>
                <a:cs typeface="Menlo" pitchFamily="49"/>
              </a:rPr>
              <a:t>CAHHFWTK</a:t>
            </a:r>
            <a:r>
              <a:rPr lang="en-DK" sz="2000" b="0" i="0" u="none" strike="noStrike" kern="1200" cap="none" spc="0" baseline="0">
                <a:solidFill>
                  <a:srgbClr val="FF0000"/>
                </a:solidFill>
                <a:uFillTx/>
                <a:latin typeface="Menlo"/>
                <a:ea typeface="Menlo" pitchFamily="49"/>
                <a:cs typeface="Menlo" pitchFamily="49"/>
              </a:rPr>
              <a:t>XX</a:t>
            </a:r>
            <a:endParaRPr lang="en-DK" sz="2000" b="0" i="0" u="none" strike="noStrike" kern="1200" cap="none" spc="0" baseline="0">
              <a:solidFill>
                <a:srgbClr val="FF0000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/>
                <a:ea typeface="Menlo" pitchFamily="49"/>
                <a:cs typeface="Menlo" pitchFamily="49"/>
              </a:rPr>
              <a:t>TINYTIFK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Menlo"/>
                <a:ea typeface="Menlo" pitchFamily="49"/>
                <a:cs typeface="Menlo" pitchFamily="49"/>
              </a:rPr>
              <a:t>XX</a:t>
            </a:r>
            <a:endParaRPr lang="en-GB" sz="2000" b="0" i="0" u="none" strike="noStrike" kern="1200" cap="none" spc="0" baseline="0">
              <a:solidFill>
                <a:srgbClr val="FF0000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WMNSTGFTK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YIFWIRTPR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TTTIKPVSYK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WLWGFLSRNK</a:t>
            </a:r>
            <a:endParaRPr lang="en-DK" sz="2000" b="0" i="0" u="none" strike="noStrike" kern="1200" cap="none" spc="0" baseline="0">
              <a:solidFill>
                <a:srgbClr val="000000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95C24590-D577-6734-B1B0-31083AFFF192}"/>
              </a:ext>
            </a:extLst>
          </p:cNvPr>
          <p:cNvSpPr/>
          <p:nvPr/>
        </p:nvSpPr>
        <p:spPr>
          <a:xfrm>
            <a:off x="7895405" y="3450973"/>
            <a:ext cx="1080116" cy="228508"/>
          </a:xfrm>
          <a:custGeom>
            <a:avLst>
              <a:gd name="f0" fmla="val 193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990000"/>
          </a:solidFill>
          <a:ln w="9528" cap="flat">
            <a:solidFill>
              <a:srgbClr val="990000"/>
            </a:solidFill>
            <a:prstDash val="solid"/>
            <a:miter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6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B1B27C3E-3AFA-B217-4D43-6AD4BE2F1F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/>
              <a:t>What about peptides which are not 9-mers?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D7E8B1F4-8000-565C-1213-40F933B2155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ECF9A016-26F6-994A-AA68-B91FACB407D1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6D3A2D-BC54-CBEB-7B02-05D6294028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6557DCA3-E8AE-C64D-BBC7-D7DD984AFBE7}" type="slidenum">
              <a:t>17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02C74D2-A259-B88E-E00B-96E6EA89969F}"/>
              </a:ext>
            </a:extLst>
          </p:cNvPr>
          <p:cNvSpPr txBox="1"/>
          <p:nvPr/>
        </p:nvSpPr>
        <p:spPr>
          <a:xfrm>
            <a:off x="956444" y="1450430"/>
            <a:ext cx="6290889" cy="11592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However, this padding creates a problem: The anchor residues are no longer aligned!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pic>
        <p:nvPicPr>
          <p:cNvPr id="7" name="Picture 14" descr="A graph with numbers and letters&#10;&#10;AI-generated content may be incorrect.">
            <a:extLst>
              <a:ext uri="{FF2B5EF4-FFF2-40B4-BE49-F238E27FC236}">
                <a16:creationId xmlns:a16="http://schemas.microsoft.com/office/drawing/2014/main" id="{D8A2004D-C3FF-B206-BEAF-00A60973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50"/>
          <a:stretch>
            <a:fillRect/>
          </a:stretch>
        </p:blipFill>
        <p:spPr>
          <a:xfrm>
            <a:off x="2854848" y="2708919"/>
            <a:ext cx="4213966" cy="3143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544D00-CD2F-47B2-CC3A-1E7C08AA981D}"/>
              </a:ext>
            </a:extLst>
          </p:cNvPr>
          <p:cNvSpPr txBox="1"/>
          <p:nvPr/>
        </p:nvSpPr>
        <p:spPr>
          <a:xfrm>
            <a:off x="9479584" y="2230514"/>
            <a:ext cx="2304260" cy="2708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CAHHFWT</a:t>
            </a:r>
            <a:r>
              <a:rPr lang="en-DK" sz="2000" b="0" i="0" u="none" strike="noStrike" kern="1200" cap="none" spc="0" baseline="0">
                <a:solidFill>
                  <a:srgbClr val="2424FF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K</a:t>
            </a:r>
            <a:r>
              <a:rPr lang="en-DK" sz="2000" b="0" i="0" u="none" strike="noStrike" kern="1200" cap="none" spc="0" baseline="0">
                <a:solidFill>
                  <a:srgbClr val="FF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XX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TINYTIF</a:t>
            </a:r>
            <a:r>
              <a:rPr lang="en-GB" sz="2000" b="0" i="0" u="none" strike="noStrike" kern="1200" cap="none" spc="0" baseline="0">
                <a:solidFill>
                  <a:srgbClr val="2424FF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K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XX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WMNSTGFT</a:t>
            </a:r>
            <a:r>
              <a:rPr lang="en-GB" sz="2000" b="0" i="0" u="none" strike="noStrike" kern="1200" cap="none" spc="0" baseline="0">
                <a:solidFill>
                  <a:srgbClr val="2424FF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K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YIFWIRTP</a:t>
            </a:r>
            <a:r>
              <a:rPr lang="en-GB" sz="2000" b="0" i="0" u="none" strike="noStrike" kern="1200" cap="none" spc="0" baseline="0">
                <a:solidFill>
                  <a:srgbClr val="2424FF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R</a:t>
            </a: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X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TTTIKPVSY</a:t>
            </a:r>
            <a:r>
              <a:rPr lang="en-GB" sz="2000" b="0" i="0" u="none" strike="noStrike" kern="1200" cap="none" spc="0" baseline="0">
                <a:solidFill>
                  <a:srgbClr val="2424FF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K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WLWGFLSRN</a:t>
            </a:r>
            <a:r>
              <a:rPr lang="en-GB" sz="2000" b="0" i="0" u="none" strike="noStrike" kern="1200" cap="none" spc="0" baseline="0">
                <a:solidFill>
                  <a:srgbClr val="2424FF"/>
                </a:solidFill>
                <a:uFillTx/>
                <a:latin typeface="Menlo" pitchFamily="49"/>
                <a:ea typeface="Menlo" pitchFamily="49"/>
                <a:cs typeface="Menlo" pitchFamily="49"/>
              </a:rPr>
              <a:t>K</a:t>
            </a:r>
            <a:endParaRPr lang="en-DK" sz="2000" b="0" i="0" u="none" strike="noStrike" kern="1200" cap="none" spc="0" baseline="0">
              <a:solidFill>
                <a:srgbClr val="2424FF"/>
              </a:solidFill>
              <a:uFillTx/>
              <a:latin typeface="Menlo" pitchFamily="49"/>
              <a:ea typeface="Menlo" pitchFamily="49"/>
              <a:cs typeface="Menlo" pitchFamily="4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CE367E2-8D69-68C7-2EF0-8C49CBF3FE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/>
              <a:t>What about peptides which are not 9-mers?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3B71F863-2549-C40E-2A1C-C927890D8BA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DC1E8905-2E87-DD4C-A25F-1DD767F9413F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E56F37-DE85-5EFA-71CD-CCF426CD9E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730D659E-DF4F-FF46-9123-93868F2F1695}" type="slidenum">
              <a:t>18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40106EB-61F4-34D4-FE7B-777EFAA8106F}"/>
              </a:ext>
            </a:extLst>
          </p:cNvPr>
          <p:cNvSpPr txBox="1"/>
          <p:nvPr/>
        </p:nvSpPr>
        <p:spPr>
          <a:xfrm>
            <a:off x="688698" y="1204310"/>
            <a:ext cx="4058646" cy="42678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MHC class II peptides are usually longer than 9 amino acids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Binding is mainly driven by a 9-mer core within the peptide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The 9-mer core can occur at different positions in the peptide</a:t>
            </a: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D2FB7B99-2D54-F749-F4FC-00052C42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781" y="1578775"/>
            <a:ext cx="6472031" cy="37004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9ACDC63-04BC-3144-FBE2-1C206C2E02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/>
              <a:t>What about peptides which are not 9-mers?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7A232AC3-FAD4-E037-7E50-40B55BFE864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A8ED6B38-6903-AE47-810E-3B1631DE6E6C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B8E19D-7E42-4D2B-95EF-719D9181E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41920DEE-5942-D747-8F93-14F8EBEFDFAD}" type="slidenum">
              <a:t>19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78F58B8F-29C6-F473-A671-323E38916717}"/>
              </a:ext>
            </a:extLst>
          </p:cNvPr>
          <p:cNvSpPr txBox="1"/>
          <p:nvPr/>
        </p:nvSpPr>
        <p:spPr>
          <a:xfrm>
            <a:off x="984132" y="1228843"/>
            <a:ext cx="3842619" cy="49039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Arial"/>
              </a:rPr>
              <a:t>NNAlign evaluates all possible 9-mer binding cores within each MHC class II peptide during the forward pass</a:t>
            </a: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  <a:cs typeface="Arial"/>
              </a:rPr>
              <a:t>The peptide score is defined as the highest score among these candidate cores, and backpropagation is performed through the best-scoring 9-mer core.</a:t>
            </a:r>
            <a:endParaRPr lang="en-DK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4CC6BBDC-8364-77D2-AB8D-C3803D127317}"/>
              </a:ext>
            </a:extLst>
          </p:cNvPr>
          <p:cNvSpPr/>
          <p:nvPr/>
        </p:nvSpPr>
        <p:spPr>
          <a:xfrm>
            <a:off x="9335566" y="1124739"/>
            <a:ext cx="432044" cy="1045524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FFFFFF"/>
            </a:solidFill>
            <a:prstDash val="solid"/>
            <a:miter/>
          </a:ln>
        </p:spPr>
        <p:txBody>
          <a:bodyPr vert="horz" wrap="square" lIns="90004" tIns="46798" rIns="90004" bIns="4679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6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ＭＳ Ｐゴシック" pitchFamily="48"/>
            </a:endParaRPr>
          </a:p>
        </p:txBody>
      </p:sp>
      <p:pic>
        <p:nvPicPr>
          <p:cNvPr id="8" name="Imagen 11" descr="Gráfico, Gráfico radial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90DE187F-35C9-BA48-28D8-64FF3492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342" y="1368280"/>
            <a:ext cx="4790468" cy="41214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CAEACD5-BCA0-CAD6-2C38-C5AE6CBC5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Recap: Feed-forward Networks (FFNs)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E9DCEB4F-1AB4-B421-F318-C12082DABD5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56894884-B608-EE4A-83DE-FEA480CEF71C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D7E85B-C897-E118-D800-58C5958DA2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6264A221-1673-4945-8483-EB8C8EB5BD2A}" type="slidenum">
              <a:rPr lang="fr-CH" sz="800" b="1">
                <a:solidFill>
                  <a:srgbClr val="FFFFFF"/>
                </a:solidFill>
                <a:latin typeface="Arial"/>
                <a:ea typeface="ＭＳ Ｐゴシック" pitchFamily="48"/>
              </a:rPr>
              <a:t>2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51EACD3-5B43-4078-468B-B6FAFE5A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28" y="593244"/>
            <a:ext cx="7745434" cy="584275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DC093E37-D4F6-B1B5-9C31-0A68FA99B87C}"/>
              </a:ext>
            </a:extLst>
          </p:cNvPr>
          <p:cNvGrpSpPr/>
          <p:nvPr/>
        </p:nvGrpSpPr>
        <p:grpSpPr>
          <a:xfrm>
            <a:off x="9904881" y="725859"/>
            <a:ext cx="1289139" cy="891119"/>
            <a:chOff x="9904881" y="725859"/>
            <a:chExt cx="1289139" cy="891119"/>
          </a:xfrm>
        </p:grpSpPr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0EB3FC2C-9173-72B0-259F-608555C8F363}"/>
                </a:ext>
              </a:extLst>
            </p:cNvPr>
            <p:cNvCxnSpPr/>
            <p:nvPr/>
          </p:nvCxnSpPr>
          <p:spPr>
            <a:xfrm>
              <a:off x="9906417" y="818195"/>
              <a:ext cx="379632" cy="0"/>
            </a:xfrm>
            <a:prstGeom prst="straightConnector1">
              <a:avLst/>
            </a:prstGeom>
            <a:noFill/>
            <a:ln w="38103" cap="flat">
              <a:solidFill>
                <a:srgbClr val="2424FF"/>
              </a:solidFill>
              <a:prstDash val="solid"/>
              <a:miter/>
            </a:ln>
          </p:spPr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89DD6334-5D46-B607-E7AC-DA765AFECA86}"/>
                </a:ext>
              </a:extLst>
            </p:cNvPr>
            <p:cNvSpPr txBox="1"/>
            <p:nvPr/>
          </p:nvSpPr>
          <p:spPr>
            <a:xfrm>
              <a:off x="10361551" y="725859"/>
              <a:ext cx="832469" cy="184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2424FF"/>
                  </a:solidFill>
                  <a:uFillTx/>
                  <a:latin typeface="Helvetica" pitchFamily="2"/>
                  <a:ea typeface="ＭＳ Ｐゴシック" pitchFamily="48"/>
                </a:rPr>
                <a:t>W</a:t>
              </a:r>
              <a:r>
                <a:rPr lang="en-DK" sz="1200" b="1" i="0" u="none" strike="noStrike" kern="1200" cap="none" spc="0" baseline="0">
                  <a:solidFill>
                    <a:srgbClr val="2424FF"/>
                  </a:solidFill>
                  <a:uFillTx/>
                  <a:latin typeface="Helvetica" pitchFamily="2"/>
                  <a:ea typeface="ＭＳ Ｐゴシック" pitchFamily="48"/>
                </a:rPr>
                <a:t>eights (+)</a:t>
              </a:r>
            </a:p>
          </p:txBody>
        </p: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D85ADB00-AB87-DF08-54E4-FE090A07CD57}"/>
                </a:ext>
              </a:extLst>
            </p:cNvPr>
            <p:cNvCxnSpPr/>
            <p:nvPr/>
          </p:nvCxnSpPr>
          <p:spPr>
            <a:xfrm>
              <a:off x="9906417" y="1082549"/>
              <a:ext cx="379632" cy="0"/>
            </a:xfrm>
            <a:prstGeom prst="straightConnector1">
              <a:avLst/>
            </a:prstGeom>
            <a:noFill/>
            <a:ln w="38103" cap="flat">
              <a:solidFill>
                <a:srgbClr val="FD3636"/>
              </a:solidFill>
              <a:prstDash val="solid"/>
              <a:miter/>
            </a:ln>
          </p:spPr>
        </p:cxn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8849D564-AE81-05D9-0681-B3FD0E25DE6D}"/>
                </a:ext>
              </a:extLst>
            </p:cNvPr>
            <p:cNvSpPr txBox="1"/>
            <p:nvPr/>
          </p:nvSpPr>
          <p:spPr>
            <a:xfrm>
              <a:off x="10380790" y="990816"/>
              <a:ext cx="794000" cy="184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200" b="1" i="0" u="none" strike="noStrike" kern="1200" cap="none" spc="0" baseline="0">
                  <a:solidFill>
                    <a:srgbClr val="FD3636"/>
                  </a:solidFill>
                  <a:uFillTx/>
                  <a:latin typeface="Helvetica" pitchFamily="2"/>
                  <a:ea typeface="ＭＳ Ｐゴシック" pitchFamily="48"/>
                </a:rPr>
                <a:t>Weights (-)</a:t>
              </a:r>
            </a:p>
          </p:txBody>
        </p:sp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299E1249-7759-B8FD-A510-BECD1C537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881" y="1239578"/>
              <a:ext cx="379622" cy="3774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FBBE16D9-BD45-9347-79CF-F4D1384AD540}"/>
                </a:ext>
              </a:extLst>
            </p:cNvPr>
            <p:cNvSpPr txBox="1"/>
            <p:nvPr/>
          </p:nvSpPr>
          <p:spPr>
            <a:xfrm>
              <a:off x="10370621" y="1335947"/>
              <a:ext cx="814328" cy="184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200" b="1" i="0" u="none" strike="noStrike" kern="1200" cap="none" spc="0" baseline="0">
                  <a:solidFill>
                    <a:srgbClr val="000000"/>
                  </a:solidFill>
                  <a:uFillTx/>
                  <a:latin typeface="Helvetica" pitchFamily="2"/>
                  <a:ea typeface="ＭＳ Ｐゴシック" pitchFamily="48"/>
                </a:rPr>
                <a:t>Node / Unit</a:t>
              </a:r>
            </a:p>
          </p:txBody>
        </p:sp>
      </p:grpSp>
      <p:sp>
        <p:nvSpPr>
          <p:cNvPr id="14" name="TextBox 8">
            <a:extLst>
              <a:ext uri="{FF2B5EF4-FFF2-40B4-BE49-F238E27FC236}">
                <a16:creationId xmlns:a16="http://schemas.microsoft.com/office/drawing/2014/main" id="{4B3F572B-3731-6BFE-03AE-45FD9EC6DD6A}"/>
              </a:ext>
            </a:extLst>
          </p:cNvPr>
          <p:cNvSpPr txBox="1"/>
          <p:nvPr/>
        </p:nvSpPr>
        <p:spPr>
          <a:xfrm>
            <a:off x="262560" y="990816"/>
            <a:ext cx="3501329" cy="20005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Keypoints: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Weights connecting every node together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0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Activation functions</a:t>
            </a:r>
            <a:r>
              <a:rPr lang="en-DK" sz="2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after layers</a:t>
            </a:r>
            <a:endParaRPr lang="en-DK" sz="2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/>
              <a:cs typeface="Arial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A0499817-C2D2-CEB6-4C3D-B6B00C71F1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892"/>
          <a:stretch>
            <a:fillRect/>
          </a:stretch>
        </p:blipFill>
        <p:spPr>
          <a:xfrm>
            <a:off x="311344" y="2780928"/>
            <a:ext cx="3403753" cy="348331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6" name="Group 20">
            <a:extLst>
              <a:ext uri="{FF2B5EF4-FFF2-40B4-BE49-F238E27FC236}">
                <a16:creationId xmlns:a16="http://schemas.microsoft.com/office/drawing/2014/main" id="{5FB300C2-D7D1-E336-1A4A-DFD79AA332DE}"/>
              </a:ext>
            </a:extLst>
          </p:cNvPr>
          <p:cNvGrpSpPr/>
          <p:nvPr/>
        </p:nvGrpSpPr>
        <p:grpSpPr>
          <a:xfrm>
            <a:off x="7319342" y="4880975"/>
            <a:ext cx="1224134" cy="1201567"/>
            <a:chOff x="7319342" y="4880975"/>
            <a:chExt cx="1224134" cy="1201567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C8612F22-771F-4979-EE31-9A9689593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5142" t="70036" r="56150" b="4374"/>
            <a:stretch>
              <a:fillRect/>
            </a:stretch>
          </p:blipFill>
          <p:spPr>
            <a:xfrm>
              <a:off x="7319342" y="5241020"/>
              <a:ext cx="1224134" cy="841522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18" name="Straight Arrow Connector 19">
              <a:extLst>
                <a:ext uri="{FF2B5EF4-FFF2-40B4-BE49-F238E27FC236}">
                  <a16:creationId xmlns:a16="http://schemas.microsoft.com/office/drawing/2014/main" id="{F681A30F-3DBA-F8FD-9A38-E1478B0A0CA4}"/>
                </a:ext>
              </a:extLst>
            </p:cNvPr>
            <p:cNvCxnSpPr/>
            <p:nvPr/>
          </p:nvCxnSpPr>
          <p:spPr>
            <a:xfrm flipV="1">
              <a:off x="7931414" y="4880975"/>
              <a:ext cx="0" cy="360045"/>
            </a:xfrm>
            <a:prstGeom prst="straightConnector1">
              <a:avLst/>
            </a:prstGeom>
            <a:noFill/>
            <a:ln w="34920" cap="flat">
              <a:solidFill>
                <a:srgbClr val="2F3EEA"/>
              </a:solidFill>
              <a:prstDash val="solid"/>
              <a:miter/>
              <a:tailEnd type="arrow"/>
            </a:ln>
          </p:spPr>
        </p:cxnSp>
      </p:grpSp>
      <p:grpSp>
        <p:nvGrpSpPr>
          <p:cNvPr id="19" name="Group 26">
            <a:extLst>
              <a:ext uri="{FF2B5EF4-FFF2-40B4-BE49-F238E27FC236}">
                <a16:creationId xmlns:a16="http://schemas.microsoft.com/office/drawing/2014/main" id="{22DF5E79-AB77-1BBC-28CF-8F0C0B299431}"/>
              </a:ext>
            </a:extLst>
          </p:cNvPr>
          <p:cNvGrpSpPr/>
          <p:nvPr/>
        </p:nvGrpSpPr>
        <p:grpSpPr>
          <a:xfrm>
            <a:off x="9969886" y="4880975"/>
            <a:ext cx="1296143" cy="1284869"/>
            <a:chOff x="9969886" y="4880975"/>
            <a:chExt cx="1296143" cy="1284869"/>
          </a:xfrm>
        </p:grpSpPr>
        <p:pic>
          <p:nvPicPr>
            <p:cNvPr id="20" name="Picture 24">
              <a:extLst>
                <a:ext uri="{FF2B5EF4-FFF2-40B4-BE49-F238E27FC236}">
                  <a16:creationId xmlns:a16="http://schemas.microsoft.com/office/drawing/2014/main" id="{8CC60592-470C-7334-B242-9B2F489D5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5142" t="14228" r="56150" b="56822"/>
            <a:stretch>
              <a:fillRect/>
            </a:stretch>
          </p:blipFill>
          <p:spPr>
            <a:xfrm>
              <a:off x="9969886" y="5157728"/>
              <a:ext cx="1296143" cy="1008116"/>
            </a:xfrm>
            <a:prstGeom prst="rect">
              <a:avLst/>
            </a:prstGeom>
            <a:noFill/>
            <a:ln cap="flat">
              <a:noFill/>
            </a:ln>
          </p:spPr>
        </p:pic>
        <p:cxnSp>
          <p:nvCxnSpPr>
            <p:cNvPr id="21" name="Straight Arrow Connector 25">
              <a:extLst>
                <a:ext uri="{FF2B5EF4-FFF2-40B4-BE49-F238E27FC236}">
                  <a16:creationId xmlns:a16="http://schemas.microsoft.com/office/drawing/2014/main" id="{25976584-C494-D084-ECA8-6DDBF3A84B83}"/>
                </a:ext>
              </a:extLst>
            </p:cNvPr>
            <p:cNvCxnSpPr/>
            <p:nvPr/>
          </p:nvCxnSpPr>
          <p:spPr>
            <a:xfrm flipV="1">
              <a:off x="10631710" y="4880975"/>
              <a:ext cx="0" cy="360045"/>
            </a:xfrm>
            <a:prstGeom prst="straightConnector1">
              <a:avLst/>
            </a:prstGeom>
            <a:noFill/>
            <a:ln w="34920" cap="flat">
              <a:solidFill>
                <a:srgbClr val="2F3EEA"/>
              </a:solidFill>
              <a:prstDash val="solid"/>
              <a:miter/>
              <a:tailEnd type="arrow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F25B76-0954-68A3-3E6A-4E2831DF6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GB"/>
              <a:t>Part I - FFNN exercise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1F13DEB0-F170-0993-C4F4-1A8A2E04C01F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DADA0A1C-5AB0-354F-A937-A36AD19A92F7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821B79-3109-DEB8-4EEC-AF79EE742C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5FB843EC-759C-FF42-9AFC-A4987CCAED32}" type="slidenum">
              <a:t>20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BF380C5-791B-C247-D713-F58F00E5C03B}"/>
              </a:ext>
            </a:extLst>
          </p:cNvPr>
          <p:cNvSpPr txBox="1"/>
          <p:nvPr/>
        </p:nvSpPr>
        <p:spPr>
          <a:xfrm>
            <a:off x="721159" y="1087075"/>
            <a:ext cx="5251435" cy="451405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Implement an FFNN using efficient matrix 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m</a:t>
            </a: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ultiplication operations.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Peptides may have different lengths. Shorter 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sequences must be padded. Why? 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Use a flattened array as input.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Try to change the learning rate or number of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neurons and see if it impacts performance.</a:t>
            </a: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Compare your performance and computation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     speed with last times NN</a:t>
            </a: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 exercise.</a:t>
            </a: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EE1373C5-9633-8F97-49DD-38F58BEB1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146" b="-144"/>
          <a:stretch>
            <a:fillRect/>
          </a:stretch>
        </p:blipFill>
        <p:spPr>
          <a:xfrm>
            <a:off x="5964164" y="475204"/>
            <a:ext cx="2511372" cy="168286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9C8749B7-E2B3-ACB5-BBBB-88A7D3917FA4}"/>
              </a:ext>
            </a:extLst>
          </p:cNvPr>
          <p:cNvGrpSpPr/>
          <p:nvPr/>
        </p:nvGrpSpPr>
        <p:grpSpPr>
          <a:xfrm>
            <a:off x="6036166" y="2359398"/>
            <a:ext cx="5257606" cy="288621"/>
            <a:chOff x="6036166" y="2359398"/>
            <a:chExt cx="5257606" cy="288621"/>
          </a:xfrm>
        </p:grpSpPr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08F0716F-72F9-29C8-03FE-8F0D685A6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055" t="4023" r="90184" b="11241"/>
            <a:stretch>
              <a:fillRect/>
            </a:stretch>
          </p:blipFill>
          <p:spPr>
            <a:xfrm rot="16200004">
              <a:off x="7183829" y="1295083"/>
              <a:ext cx="205273" cy="25006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E6986B70-5C95-BED7-DD1E-CBE2F17C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388" t="5176" r="85851" b="10088"/>
            <a:stretch>
              <a:fillRect/>
            </a:stretch>
          </p:blipFill>
          <p:spPr>
            <a:xfrm rot="16200004">
              <a:off x="9684430" y="1295083"/>
              <a:ext cx="205273" cy="25006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1F8AB615-9E68-A114-B0E5-F16F1A2B2196}"/>
                </a:ext>
              </a:extLst>
            </p:cNvPr>
            <p:cNvSpPr txBox="1"/>
            <p:nvPr/>
          </p:nvSpPr>
          <p:spPr>
            <a:xfrm>
              <a:off x="11088590" y="2359398"/>
              <a:ext cx="205182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48"/>
                </a:rPr>
                <a:t>…</a:t>
              </a: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:a16="http://schemas.microsoft.com/office/drawing/2014/main" id="{A13EDB93-4B25-2589-FE8D-1A3C780C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269"/>
          <a:stretch>
            <a:fillRect/>
          </a:stretch>
        </p:blipFill>
        <p:spPr>
          <a:xfrm>
            <a:off x="6455243" y="2948693"/>
            <a:ext cx="4582131" cy="30124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973965AA-C243-333F-AAA8-6C337C385E16}"/>
              </a:ext>
            </a:extLst>
          </p:cNvPr>
          <p:cNvSpPr txBox="1"/>
          <p:nvPr/>
        </p:nvSpPr>
        <p:spPr>
          <a:xfrm>
            <a:off x="5689113" y="5949278"/>
            <a:ext cx="2500609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Input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D</a:t>
            </a: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=Max pep len * 20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CA96186F-69F1-60FE-11E1-9A776BFF18A2}"/>
              </a:ext>
            </a:extLst>
          </p:cNvPr>
          <p:cNvSpPr txBox="1"/>
          <p:nvPr/>
        </p:nvSpPr>
        <p:spPr>
          <a:xfrm>
            <a:off x="8189723" y="5961165"/>
            <a:ext cx="694102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Hidden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Dim=?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F2F83532-FEC3-0161-04D0-426FEEFD3072}"/>
              </a:ext>
            </a:extLst>
          </p:cNvPr>
          <p:cNvSpPr txBox="1"/>
          <p:nvPr/>
        </p:nvSpPr>
        <p:spPr>
          <a:xfrm>
            <a:off x="9776408" y="5961165"/>
            <a:ext cx="694102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Hidden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Dim=1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2E562545-9386-DB9F-4740-1D698EB163BC}"/>
              </a:ext>
            </a:extLst>
          </p:cNvPr>
          <p:cNvSpPr txBox="1"/>
          <p:nvPr/>
        </p:nvSpPr>
        <p:spPr>
          <a:xfrm>
            <a:off x="8348764" y="3041705"/>
            <a:ext cx="54501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FFN</a:t>
            </a: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</a:t>
            </a:r>
            <a:endParaRPr lang="en-DK" sz="16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374EA09D-63A4-BBBB-9726-DE4135A30D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667" b="7716"/>
          <a:stretch>
            <a:fillRect/>
          </a:stretch>
        </p:blipFill>
        <p:spPr>
          <a:xfrm>
            <a:off x="8501762" y="462457"/>
            <a:ext cx="2444703" cy="182995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C254A88-9B36-B246-699B-157FBBEACF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/>
              <a:t>Today’s exercises: Part 2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CDB9323-58A9-A10A-A7B1-9773A038C77A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70FD3495-4B07-304E-927A-0461AECDC974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12251A-48CA-A458-EFC3-EE6EAAC844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1D7968FD-0833-6148-A0A8-E898932CB662}" type="slidenum">
              <a:t>21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C30BE83-32E2-373C-E81D-ACE12847B0AC}"/>
              </a:ext>
            </a:extLst>
          </p:cNvPr>
          <p:cNvSpPr txBox="1"/>
          <p:nvPr/>
        </p:nvSpPr>
        <p:spPr>
          <a:xfrm>
            <a:off x="682453" y="1438726"/>
            <a:ext cx="4392484" cy="51193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Implement the forward pass of the NNAlign method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Compare the performance of the NNAlign method vs standard Feed-forward neural network. Is NNAlign performing better?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  <a:t>Aside from potential performance gains, what other advantages are there of the NNAlign method’s predictions? (hint: interpretibility)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DK" sz="1800" b="1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  <a:ea typeface="ＭＳ Ｐゴシック" pitchFamily="48"/>
              </a:rPr>
            </a:b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1800" b="1" i="0" u="none" strike="noStrike" kern="1200" cap="none" spc="0" baseline="0">
              <a:solidFill>
                <a:srgbClr val="000000"/>
              </a:solidFill>
              <a:uFillTx/>
              <a:latin typeface="Helvetica" pitchFamily="2"/>
              <a:ea typeface="ＭＳ Ｐゴシック" pitchFamily="48"/>
            </a:endParaRPr>
          </a:p>
        </p:txBody>
      </p:sp>
      <p:pic>
        <p:nvPicPr>
          <p:cNvPr id="7" name="Picture 10" descr="A diagram of a dna sequence&#10;&#10;AI-generated content may be incorrect.">
            <a:extLst>
              <a:ext uri="{FF2B5EF4-FFF2-40B4-BE49-F238E27FC236}">
                <a16:creationId xmlns:a16="http://schemas.microsoft.com/office/drawing/2014/main" id="{A1312489-410F-5917-BA2E-0A19A435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70" y="1721988"/>
            <a:ext cx="6232047" cy="34140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7F220578-A4FE-B766-BBC8-40F9C488F05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BF76CCD2-1894-A348-8A19-A34AE9506EDC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F1999F-CE60-6E4D-3E0E-07376D5274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612A0255-D728-8C4B-9FA0-71C7C9FEEE70}" type="slidenum">
              <a:t>22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B522F42-F4CF-4F1F-35F1-5741821EFC9E}"/>
              </a:ext>
            </a:extLst>
          </p:cNvPr>
          <p:cNvSpPr txBox="1"/>
          <p:nvPr/>
        </p:nvSpPr>
        <p:spPr>
          <a:xfrm>
            <a:off x="1270668" y="2060847"/>
            <a:ext cx="9649068" cy="18261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We are here to take your questions.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DK" sz="28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2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(when in doubt: Print output of a given operation and their dimensions of a tensor x using x.shape or x.size)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529A518-4D24-9093-66B7-2864120DA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Recap: Feed-forward Networks (FFNs)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6E41D328-BE2E-836B-5AD9-8EF6BA8B729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D761E606-D3BD-5840-A18F-8E9DF95E9BA6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4CE398-C851-6CBC-9BCC-F358DB52EE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96A6594B-00CB-2F40-AED3-5FB5E82C246D}" type="slidenum">
              <a:t>3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8A4F68C-3E17-45AE-6EFB-420269F4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28" y="593244"/>
            <a:ext cx="7745434" cy="584275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8C1D5E18-F37A-63C8-60BD-D259DA0C6F85}"/>
              </a:ext>
            </a:extLst>
          </p:cNvPr>
          <p:cNvGrpSpPr/>
          <p:nvPr/>
        </p:nvGrpSpPr>
        <p:grpSpPr>
          <a:xfrm>
            <a:off x="9904881" y="725859"/>
            <a:ext cx="1289139" cy="891119"/>
            <a:chOff x="9904881" y="725859"/>
            <a:chExt cx="1289139" cy="891119"/>
          </a:xfrm>
        </p:grpSpPr>
        <p:cxnSp>
          <p:nvCxnSpPr>
            <p:cNvPr id="8" name="Straight Connector 9">
              <a:extLst>
                <a:ext uri="{FF2B5EF4-FFF2-40B4-BE49-F238E27FC236}">
                  <a16:creationId xmlns:a16="http://schemas.microsoft.com/office/drawing/2014/main" id="{65F10BAE-6D33-0E0C-4CC4-D0980769AC11}"/>
                </a:ext>
              </a:extLst>
            </p:cNvPr>
            <p:cNvCxnSpPr/>
            <p:nvPr/>
          </p:nvCxnSpPr>
          <p:spPr>
            <a:xfrm>
              <a:off x="9906417" y="818195"/>
              <a:ext cx="379632" cy="0"/>
            </a:xfrm>
            <a:prstGeom prst="straightConnector1">
              <a:avLst/>
            </a:prstGeom>
            <a:noFill/>
            <a:ln w="38103" cap="flat">
              <a:solidFill>
                <a:srgbClr val="2424FF"/>
              </a:solidFill>
              <a:prstDash val="solid"/>
              <a:miter/>
            </a:ln>
          </p:spPr>
        </p:cxn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1587221A-9951-E10F-7EA5-A3F3B4BD5F36}"/>
                </a:ext>
              </a:extLst>
            </p:cNvPr>
            <p:cNvSpPr txBox="1"/>
            <p:nvPr/>
          </p:nvSpPr>
          <p:spPr>
            <a:xfrm>
              <a:off x="10361551" y="725859"/>
              <a:ext cx="832469" cy="184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2424FF"/>
                  </a:solidFill>
                  <a:uFillTx/>
                  <a:latin typeface="Helvetica" pitchFamily="2"/>
                  <a:ea typeface="ＭＳ Ｐゴシック" pitchFamily="48"/>
                </a:rPr>
                <a:t>W</a:t>
              </a:r>
              <a:r>
                <a:rPr lang="en-DK" sz="1200" b="1" i="0" u="none" strike="noStrike" kern="1200" cap="none" spc="0" baseline="0">
                  <a:solidFill>
                    <a:srgbClr val="2424FF"/>
                  </a:solidFill>
                  <a:uFillTx/>
                  <a:latin typeface="Helvetica" pitchFamily="2"/>
                  <a:ea typeface="ＭＳ Ｐゴシック" pitchFamily="48"/>
                </a:rPr>
                <a:t>eights (+)</a:t>
              </a:r>
            </a:p>
          </p:txBody>
        </p:sp>
        <p:cxnSp>
          <p:nvCxnSpPr>
            <p:cNvPr id="10" name="Straight Connector 12">
              <a:extLst>
                <a:ext uri="{FF2B5EF4-FFF2-40B4-BE49-F238E27FC236}">
                  <a16:creationId xmlns:a16="http://schemas.microsoft.com/office/drawing/2014/main" id="{CC99F715-2238-3DDE-8A00-7E22085D453F}"/>
                </a:ext>
              </a:extLst>
            </p:cNvPr>
            <p:cNvCxnSpPr/>
            <p:nvPr/>
          </p:nvCxnSpPr>
          <p:spPr>
            <a:xfrm>
              <a:off x="9906417" y="1082549"/>
              <a:ext cx="379632" cy="0"/>
            </a:xfrm>
            <a:prstGeom prst="straightConnector1">
              <a:avLst/>
            </a:prstGeom>
            <a:noFill/>
            <a:ln w="38103" cap="flat">
              <a:solidFill>
                <a:srgbClr val="FD3636"/>
              </a:solidFill>
              <a:prstDash val="solid"/>
              <a:miter/>
            </a:ln>
          </p:spPr>
        </p:cxn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7ED3A995-9439-C030-4615-4D4E30F7B6B5}"/>
                </a:ext>
              </a:extLst>
            </p:cNvPr>
            <p:cNvSpPr txBox="1"/>
            <p:nvPr/>
          </p:nvSpPr>
          <p:spPr>
            <a:xfrm>
              <a:off x="10380790" y="990816"/>
              <a:ext cx="794000" cy="184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200" b="1" i="0" u="none" strike="noStrike" kern="1200" cap="none" spc="0" baseline="0">
                  <a:solidFill>
                    <a:srgbClr val="FD3636"/>
                  </a:solidFill>
                  <a:uFillTx/>
                  <a:latin typeface="Helvetica" pitchFamily="2"/>
                  <a:ea typeface="ＭＳ Ｐゴシック" pitchFamily="48"/>
                </a:rPr>
                <a:t>Weights (-)</a:t>
              </a:r>
            </a:p>
          </p:txBody>
        </p:sp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74323179-B224-CDD2-517E-28DA882B5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4881" y="1239578"/>
              <a:ext cx="379622" cy="37740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716F4027-0706-7E3D-384F-21AC22067033}"/>
                </a:ext>
              </a:extLst>
            </p:cNvPr>
            <p:cNvSpPr txBox="1"/>
            <p:nvPr/>
          </p:nvSpPr>
          <p:spPr>
            <a:xfrm>
              <a:off x="10370621" y="1335947"/>
              <a:ext cx="814328" cy="184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200" b="1" i="0" u="none" strike="noStrike" kern="1200" cap="none" spc="0" baseline="0">
                  <a:solidFill>
                    <a:srgbClr val="000000"/>
                  </a:solidFill>
                  <a:uFillTx/>
                  <a:latin typeface="Helvetica" pitchFamily="2"/>
                  <a:ea typeface="ＭＳ Ｐゴシック" pitchFamily="48"/>
                </a:rPr>
                <a:t>Node / Unit</a:t>
              </a:r>
            </a:p>
          </p:txBody>
        </p:sp>
      </p:grpSp>
      <p:sp>
        <p:nvSpPr>
          <p:cNvPr id="14" name="TextBox 1">
            <a:extLst>
              <a:ext uri="{FF2B5EF4-FFF2-40B4-BE49-F238E27FC236}">
                <a16:creationId xmlns:a16="http://schemas.microsoft.com/office/drawing/2014/main" id="{835E5791-AD3A-1CD7-2D3E-095891237F87}"/>
              </a:ext>
            </a:extLst>
          </p:cNvPr>
          <p:cNvSpPr txBox="1"/>
          <p:nvPr/>
        </p:nvSpPr>
        <p:spPr>
          <a:xfrm>
            <a:off x="334569" y="1050572"/>
            <a:ext cx="3168350" cy="16825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Use features to :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predict (scalar values)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classify (labels)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Ex:</a:t>
            </a:r>
            <a:endParaRPr lang="en-DK" sz="1600" b="1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Predict the price of a house based on features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6E6781A4-76E3-159E-D446-24E96D4C7642}"/>
              </a:ext>
            </a:extLst>
          </p:cNvPr>
          <p:cNvSpPr txBox="1"/>
          <p:nvPr/>
        </p:nvSpPr>
        <p:spPr>
          <a:xfrm>
            <a:off x="3502920" y="867701"/>
            <a:ext cx="1399425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Neighbourhood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CEF31CEF-859E-F1D1-3C7F-B4CEB35BF2A6}"/>
              </a:ext>
            </a:extLst>
          </p:cNvPr>
          <p:cNvSpPr txBox="1"/>
          <p:nvPr/>
        </p:nvSpPr>
        <p:spPr>
          <a:xfrm>
            <a:off x="3828757" y="1552678"/>
            <a:ext cx="742191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# rooms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DA4FD812-3EBD-4C69-0229-8BF3BF528A8F}"/>
              </a:ext>
            </a:extLst>
          </p:cNvPr>
          <p:cNvSpPr txBox="1"/>
          <p:nvPr/>
        </p:nvSpPr>
        <p:spPr>
          <a:xfrm>
            <a:off x="3627150" y="2196160"/>
            <a:ext cx="1150955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C</a:t>
            </a: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onstruction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year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D6DC454A-8F60-29C4-DBF9-2F383EAC416A}"/>
              </a:ext>
            </a:extLst>
          </p:cNvPr>
          <p:cNvSpPr txBox="1"/>
          <p:nvPr/>
        </p:nvSpPr>
        <p:spPr>
          <a:xfrm>
            <a:off x="3641204" y="2943663"/>
            <a:ext cx="1117296" cy="54373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Has garden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(Y/N)</a:t>
            </a:r>
            <a:endParaRPr lang="en-DK" sz="16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48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94DC8D4D-E9A1-B6BA-3627-652F1283CB72}"/>
              </a:ext>
            </a:extLst>
          </p:cNvPr>
          <p:cNvSpPr txBox="1"/>
          <p:nvPr/>
        </p:nvSpPr>
        <p:spPr>
          <a:xfrm>
            <a:off x="4097252" y="3844859"/>
            <a:ext cx="205182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…</a:t>
            </a: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0C59F3BF-4A65-8AC7-FF33-E9A0D45AAB51}"/>
              </a:ext>
            </a:extLst>
          </p:cNvPr>
          <p:cNvSpPr txBox="1"/>
          <p:nvPr/>
        </p:nvSpPr>
        <p:spPr>
          <a:xfrm>
            <a:off x="9533790" y="3781519"/>
            <a:ext cx="210954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DK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rPr>
              <a:t>Predicted price (scalar)</a:t>
            </a:r>
          </a:p>
        </p:txBody>
      </p:sp>
      <p:grpSp>
        <p:nvGrpSpPr>
          <p:cNvPr id="21" name="Group 30">
            <a:extLst>
              <a:ext uri="{FF2B5EF4-FFF2-40B4-BE49-F238E27FC236}">
                <a16:creationId xmlns:a16="http://schemas.microsoft.com/office/drawing/2014/main" id="{C767984F-1864-C17A-89CA-3582A38F8479}"/>
              </a:ext>
            </a:extLst>
          </p:cNvPr>
          <p:cNvGrpSpPr/>
          <p:nvPr/>
        </p:nvGrpSpPr>
        <p:grpSpPr>
          <a:xfrm>
            <a:off x="9285128" y="4249756"/>
            <a:ext cx="2611288" cy="1009497"/>
            <a:chOff x="9285128" y="4249756"/>
            <a:chExt cx="2611288" cy="1009497"/>
          </a:xfrm>
        </p:grpSpPr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C4C87D50-2CCA-879D-54A0-32CD30B1A4A7}"/>
                </a:ext>
              </a:extLst>
            </p:cNvPr>
            <p:cNvSpPr txBox="1"/>
            <p:nvPr/>
          </p:nvSpPr>
          <p:spPr>
            <a:xfrm>
              <a:off x="10434675" y="4249756"/>
              <a:ext cx="307777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6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48"/>
                </a:rPr>
                <a:t>OR</a:t>
              </a: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6B94C9FB-A635-E7BC-D157-FD369DCBF2CE}"/>
                </a:ext>
              </a:extLst>
            </p:cNvPr>
            <p:cNvSpPr txBox="1"/>
            <p:nvPr/>
          </p:nvSpPr>
          <p:spPr>
            <a:xfrm>
              <a:off x="9285128" y="4715515"/>
              <a:ext cx="2611288" cy="5437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48"/>
                </a:rPr>
                <a:t>Predicted price range (class)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DK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48"/>
                </a:rPr>
                <a:t>(Ex: low, medium, …)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C2D144CE-7DE5-6B5A-9E1D-AAD166C50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Accelerating your models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F4470DC-EE75-D16B-E5EE-E87E9B1F30D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E2780FC1-48C9-754F-9134-42339D93B9B5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38791A-8662-7BF2-42AD-EA0F994815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7447AC46-C181-5E4A-AD3E-AE9D2DDB55F5}" type="slidenum">
              <a:t>4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0772B43-33AB-051C-34B7-89E30DD702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GB" sz="2000">
                <a:latin typeface="Helvetica"/>
              </a:rPr>
              <a:t>Yesterday</a:t>
            </a:r>
            <a:r>
              <a:rPr lang="en-DK" sz="2000">
                <a:latin typeface="Helvetica"/>
              </a:rPr>
              <a:t> we implemented a neural network using </a:t>
            </a:r>
            <a:r>
              <a:rPr lang="en-US" sz="2000">
                <a:latin typeface="Helvetica"/>
              </a:rPr>
              <a:t>Python </a:t>
            </a:r>
            <a:r>
              <a:rPr lang="en-US" sz="2000" i="1">
                <a:latin typeface="Helvetica"/>
              </a:rPr>
              <a:t>for</a:t>
            </a:r>
            <a:r>
              <a:rPr lang="en-US" sz="2000">
                <a:latin typeface="Helvetica"/>
              </a:rPr>
              <a:t> </a:t>
            </a:r>
            <a:r>
              <a:rPr lang="en-DK" sz="2000">
                <a:latin typeface="Helvetica"/>
              </a:rPr>
              <a:t>loops. </a:t>
            </a:r>
            <a:endParaRPr lang="en-US">
              <a:latin typeface="Helvetica"/>
            </a:endParaRPr>
          </a:p>
          <a:p>
            <a:pPr marL="197482" lvl="0" indent="-197482">
              <a:spcBef>
                <a:spcPts val="500"/>
              </a:spcBef>
            </a:pPr>
            <a:r>
              <a:rPr lang="en-US" sz="2000"/>
              <a:t>It is good for gaining an intuition for neural networks.</a:t>
            </a:r>
          </a:p>
          <a:p>
            <a:pPr marL="197482" lvl="0" indent="-197482">
              <a:spcBef>
                <a:spcPts val="500"/>
              </a:spcBef>
            </a:pPr>
            <a:r>
              <a:rPr lang="en-US" sz="2000">
                <a:latin typeface="Helvetica"/>
              </a:rPr>
              <a:t>But it is really not very efficient...</a:t>
            </a:r>
            <a:endParaRPr lang="en-DK" sz="2000">
              <a:latin typeface="Helvet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1219D7-C8F3-F477-1634-99ADB1335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Accelerating your models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EA48B12-F7AD-A130-06A0-7D9FDA3ADBA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5755ADD3-F220-3340-B053-8876B1467406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76247A-98E6-A660-76E2-B9C838D4775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E8EAD755-B080-6143-8237-09B938609EBB}" type="slidenum">
              <a:t>5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1878F5A-603D-7DD5-039A-0B3592CC36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DK" sz="2000">
                <a:latin typeface="Helvetica"/>
              </a:rPr>
              <a:t>Python </a:t>
            </a:r>
            <a:r>
              <a:rPr lang="en-DK" sz="2000" i="1">
                <a:latin typeface="Helvetica"/>
              </a:rPr>
              <a:t>for </a:t>
            </a:r>
            <a:r>
              <a:rPr lang="en-DK" sz="2000">
                <a:latin typeface="Helvetica"/>
              </a:rPr>
              <a:t>loops are extremely slow.</a:t>
            </a:r>
            <a:endParaRPr lang="en-US">
              <a:latin typeface="Helvetica"/>
            </a:endParaRPr>
          </a:p>
          <a:p>
            <a:pPr marL="197482" lvl="0" indent="-197482">
              <a:spcBef>
                <a:spcPts val="500"/>
              </a:spcBef>
            </a:pPr>
            <a:r>
              <a:rPr lang="en-DK" sz="2000"/>
              <a:t>For larger models we need to use more efficient implementations.</a:t>
            </a:r>
          </a:p>
          <a:p>
            <a:pPr marL="197482" lvl="0" indent="-197482">
              <a:spcBef>
                <a:spcPts val="500"/>
              </a:spcBef>
            </a:pPr>
            <a:r>
              <a:rPr lang="en-DK" sz="2000"/>
              <a:t>Deep learning libraries with C++ backends provide this. For example:</a:t>
            </a:r>
          </a:p>
          <a:p>
            <a:pPr marL="413381" lvl="1" indent="-197482">
              <a:spcBef>
                <a:spcPts val="500"/>
              </a:spcBef>
              <a:buFont typeface="Courier New" pitchFamily="49"/>
              <a:buChar char="o"/>
            </a:pPr>
            <a:r>
              <a:rPr lang="en-DK" sz="2000">
                <a:latin typeface="Helvetica"/>
              </a:rPr>
              <a:t>PyTorch</a:t>
            </a:r>
          </a:p>
          <a:p>
            <a:pPr marL="413381" lvl="1" indent="-197482">
              <a:spcBef>
                <a:spcPts val="500"/>
              </a:spcBef>
              <a:buFont typeface="Courier New" pitchFamily="49"/>
              <a:buChar char="o"/>
            </a:pPr>
            <a:r>
              <a:rPr lang="en-DK" sz="2000"/>
              <a:t>TensorFlow</a:t>
            </a:r>
          </a:p>
          <a:p>
            <a:pPr marL="413381" lvl="1" indent="-197482">
              <a:spcBef>
                <a:spcPts val="500"/>
              </a:spcBef>
              <a:buFont typeface="Courier New" pitchFamily="49"/>
              <a:buChar char="o"/>
            </a:pPr>
            <a:r>
              <a:rPr lang="en-DK" sz="2000"/>
              <a:t>JAX + NumPy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83D5618-A385-4BAF-5C87-2FAC43C3F8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Accelerating your models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7176A06-13BC-3F5B-A13D-82F5E4DCB9BE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4E38D8E7-B687-004B-8A71-012577FB88D8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D1739B-8958-E62B-082E-B3D898C2B4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3AA3A570-EC2D-6448-B1EE-6E8945584340}" type="slidenum">
              <a:t>6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A633973-4834-F90C-8182-05BC8C7F02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368034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DK" sz="2000">
                <a:latin typeface="Helvetica"/>
              </a:rPr>
              <a:t>Python </a:t>
            </a:r>
            <a:r>
              <a:rPr lang="en-DK" sz="2000" i="1">
                <a:latin typeface="Helvetica"/>
              </a:rPr>
              <a:t>for </a:t>
            </a:r>
            <a:r>
              <a:rPr lang="en-DK" sz="2000">
                <a:latin typeface="Helvetica"/>
              </a:rPr>
              <a:t>loops are extremely slow.</a:t>
            </a:r>
            <a:endParaRPr lang="en-US">
              <a:latin typeface="Helvetica"/>
            </a:endParaRPr>
          </a:p>
          <a:p>
            <a:pPr marL="197482" lvl="0" indent="-197482">
              <a:spcBef>
                <a:spcPts val="500"/>
              </a:spcBef>
            </a:pPr>
            <a:r>
              <a:rPr lang="en-DK" sz="2000"/>
              <a:t>For larger models we need to use more efficient implementations.</a:t>
            </a:r>
          </a:p>
          <a:p>
            <a:pPr marL="197482" lvl="0" indent="-197482">
              <a:spcBef>
                <a:spcPts val="500"/>
              </a:spcBef>
            </a:pPr>
            <a:r>
              <a:rPr lang="en-DK" sz="2000"/>
              <a:t>Deep learning libraries with C++ backends provide this. For example:</a:t>
            </a:r>
          </a:p>
          <a:p>
            <a:pPr marL="413381" lvl="1" indent="-197482">
              <a:spcBef>
                <a:spcPts val="500"/>
              </a:spcBef>
              <a:buFont typeface="Courier New"/>
              <a:buChar char="o"/>
            </a:pPr>
            <a:r>
              <a:rPr lang="en-DK" sz="2000">
                <a:latin typeface="Helvetica"/>
              </a:rPr>
              <a:t>PyTorch</a:t>
            </a:r>
          </a:p>
          <a:p>
            <a:pPr marL="413381" lvl="1" indent="-197482">
              <a:spcBef>
                <a:spcPts val="500"/>
              </a:spcBef>
              <a:buFont typeface="Courier New"/>
              <a:buChar char="o"/>
            </a:pPr>
            <a:r>
              <a:rPr lang="en-DK" sz="2000"/>
              <a:t>TensorFlow</a:t>
            </a:r>
          </a:p>
          <a:p>
            <a:pPr marL="413381" lvl="1" indent="-197482">
              <a:spcBef>
                <a:spcPts val="500"/>
              </a:spcBef>
              <a:buFont typeface="Courier New"/>
              <a:buChar char="o"/>
            </a:pPr>
            <a:r>
              <a:rPr lang="en-DK" sz="2000"/>
              <a:t>JAX + NumPy</a:t>
            </a:r>
          </a:p>
          <a:p>
            <a:pPr marL="197482" lvl="0" indent="-197482">
              <a:spcBef>
                <a:spcPts val="500"/>
              </a:spcBef>
            </a:pPr>
            <a:r>
              <a:rPr lang="en-US" sz="2000">
                <a:latin typeface="Helvetica"/>
              </a:rPr>
              <a:t>Today's goal: make few but large matrix operations so model training and data processing is more efficient.</a:t>
            </a:r>
            <a:endParaRPr lang="en-DK" sz="2000">
              <a:latin typeface="Helvetica"/>
            </a:endParaRPr>
          </a:p>
          <a:p>
            <a:pPr marL="197482" lvl="0" indent="-197482">
              <a:spcBef>
                <a:spcPts val="500"/>
              </a:spcBef>
            </a:pPr>
            <a:r>
              <a:rPr lang="en-DK" sz="2000">
                <a:latin typeface="Helvetica"/>
              </a:rPr>
              <a:t>How?</a:t>
            </a:r>
            <a:endParaRPr lang="es-ES"/>
          </a:p>
          <a:p>
            <a:pPr marL="215898" lvl="1" indent="0">
              <a:spcBef>
                <a:spcPts val="500"/>
              </a:spcBef>
              <a:buNone/>
            </a:pPr>
            <a:r>
              <a:rPr lang="en-DK" sz="2000">
                <a:latin typeface="Helvetica"/>
              </a:rPr>
              <a:t>1. We will use </a:t>
            </a:r>
            <a:r>
              <a:rPr lang="en-DK" sz="2000" b="1">
                <a:latin typeface="Helvetica"/>
              </a:rPr>
              <a:t>NumPy </a:t>
            </a:r>
            <a:r>
              <a:rPr lang="en-DK" sz="2000">
                <a:latin typeface="Helvetica"/>
              </a:rPr>
              <a:t>so you understand the impact of matrix multiplications.</a:t>
            </a:r>
            <a:endParaRPr lang="es-ES"/>
          </a:p>
          <a:p>
            <a:pPr marL="215898" lvl="1" indent="0">
              <a:spcBef>
                <a:spcPts val="500"/>
              </a:spcBef>
              <a:buNone/>
            </a:pPr>
            <a:r>
              <a:rPr lang="en-DK" sz="2000">
                <a:latin typeface="Helvetica"/>
              </a:rPr>
              <a:t>2. And later the vectorization </a:t>
            </a:r>
            <a:r>
              <a:rPr lang="es-ES" sz="2000">
                <a:latin typeface="Helvetica"/>
              </a:rPr>
              <a:t>and automatic differentiation (Autograd) </a:t>
            </a:r>
            <a:r>
              <a:rPr lang="en-DK" sz="2000">
                <a:latin typeface="Helvetica"/>
              </a:rPr>
              <a:t>capabilties of </a:t>
            </a:r>
            <a:r>
              <a:rPr lang="es-ES" sz="2000" b="1">
                <a:latin typeface="Helvetica"/>
              </a:rPr>
              <a:t>PyTorch</a:t>
            </a:r>
            <a:r>
              <a:rPr lang="es-ES" sz="2000">
                <a:latin typeface="Helvetica"/>
              </a:rPr>
              <a:t>.</a:t>
            </a:r>
            <a:endParaRPr lang="es-ES"/>
          </a:p>
          <a:p>
            <a:pPr marL="197482" lvl="0" indent="-197482">
              <a:spcBef>
                <a:spcPts val="500"/>
              </a:spcBef>
            </a:pPr>
            <a:endParaRPr lang="en-DK" sz="2000">
              <a:latin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38CCB5D7-CB30-719F-ADF5-2A26A3C352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Using vectorized matrix operations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309A669-C56B-944B-F9CF-32544327993B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6F3BEE44-AF17-9740-BEF9-50942CD17ECE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CF2A73-9918-AC48-6CE4-8D60B71B16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0D50C819-2E35-B749-B10A-83F7AB8CE552}" type="slidenum">
              <a:t>7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A924622-8381-BA72-D812-C848B60003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US" sz="2000"/>
              <a:t>Last time</a:t>
            </a:r>
            <a:r>
              <a:rPr lang="en-DK" sz="2000"/>
              <a:t>:</a:t>
            </a:r>
            <a:endParaRPr lang="en-US"/>
          </a:p>
          <a:p>
            <a:pPr marL="0" lvl="0" indent="0">
              <a:spcBef>
                <a:spcPts val="500"/>
              </a:spcBef>
              <a:buNone/>
            </a:pPr>
            <a:endParaRPr lang="en-DK" sz="2000"/>
          </a:p>
          <a:p>
            <a:pPr marL="0" lvl="0" indent="0">
              <a:spcBef>
                <a:spcPts val="500"/>
              </a:spcBef>
              <a:buNone/>
            </a:pPr>
            <a:r>
              <a:rPr lang="da-DK" sz="2000">
                <a:latin typeface="Andale Mono" pitchFamily="49"/>
              </a:rPr>
              <a:t>def forward(X):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da-DK" sz="2000">
                <a:latin typeface="Andale Mono"/>
              </a:rPr>
              <a:t>	</a:t>
            </a:r>
            <a:r>
              <a:rPr lang="en-GB" sz="2000">
                <a:latin typeface="Andale Mono"/>
              </a:rPr>
              <a:t>for j in range(hidden_layer_dim):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 pitchFamily="49"/>
              </a:rPr>
              <a:t>		z = 0.0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/>
              </a:rPr>
              <a:t>		for i in range(input_layer_dim+1):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/>
              </a:rPr>
              <a:t>			z += X[0][i]* w1[i,j]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 pitchFamily="49"/>
              </a:rPr>
              <a:t>		X[1][j] = sigmoid(z)</a:t>
            </a: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E279840D-E4A2-C929-1771-0A7405C34FB2}"/>
              </a:ext>
            </a:extLst>
          </p:cNvPr>
          <p:cNvGrpSpPr/>
          <p:nvPr/>
        </p:nvGrpSpPr>
        <p:grpSpPr>
          <a:xfrm>
            <a:off x="8235653" y="1028379"/>
            <a:ext cx="3831180" cy="3169091"/>
            <a:chOff x="8235653" y="1028379"/>
            <a:chExt cx="3831180" cy="3169091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765DE547-3E76-8499-986E-018FCDF6F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27" r="20334" b="18552"/>
            <a:stretch>
              <a:fillRect/>
            </a:stretch>
          </p:blipFill>
          <p:spPr>
            <a:xfrm>
              <a:off x="8235653" y="1028379"/>
              <a:ext cx="3831180" cy="292538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D49A29E-525F-5C19-A103-BBE9FB29B5FC}"/>
                </a:ext>
              </a:extLst>
            </p:cNvPr>
            <p:cNvSpPr txBox="1"/>
            <p:nvPr/>
          </p:nvSpPr>
          <p:spPr>
            <a:xfrm>
              <a:off x="9546116" y="3466444"/>
              <a:ext cx="288959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w</a:t>
              </a:r>
              <a:r>
                <a:rPr lang="en-US" sz="1600" b="0" i="0" u="none" strike="noStrike" kern="1200" cap="none" spc="0" baseline="-2500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ij</a:t>
              </a:r>
              <a:endParaRPr lang="en-US" sz="1600" b="0" i="0" u="none" strike="noStrike" kern="1200" cap="none" spc="0" baseline="-2500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858922-5304-731E-C242-A9AA24B24AF5}"/>
                </a:ext>
              </a:extLst>
            </p:cNvPr>
            <p:cNvSpPr txBox="1"/>
            <p:nvPr/>
          </p:nvSpPr>
          <p:spPr>
            <a:xfrm>
              <a:off x="8451049" y="3951250"/>
              <a:ext cx="612154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X[0][i]</a:t>
              </a:r>
              <a:endParaRPr lang="en-US" sz="1600" b="0" i="0" u="none" strike="noStrike" kern="1200" cap="none" spc="0" baseline="-2500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62A4179-A9FA-EAAF-3802-F710E479A4BF}"/>
                </a:ext>
              </a:extLst>
            </p:cNvPr>
            <p:cNvSpPr txBox="1"/>
            <p:nvPr/>
          </p:nvSpPr>
          <p:spPr>
            <a:xfrm>
              <a:off x="10026935" y="3380591"/>
              <a:ext cx="612154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X[1][j]</a:t>
              </a:r>
              <a:endParaRPr lang="en-US" sz="1600" b="0" i="0" u="none" strike="noStrike" kern="1200" cap="none" spc="0" baseline="-2500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FEA384A-236E-B4ED-E892-EAB9CEBC2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Using vectorized matrix operations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CB88478-E697-15E0-65C1-031B526C9331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CF2B0CC0-EE24-834E-AD21-3EF13784C885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4702A0-2E5B-28B3-F12C-0B944F8C19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4C0CC257-2597-F241-90E5-D8D977F8AC0B}" type="slidenum">
              <a:t>8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931C18F-B215-934A-01A5-286F36814A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585176" cy="5472610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US" sz="2000"/>
              <a:t>Last time</a:t>
            </a:r>
            <a:r>
              <a:rPr lang="en-DK" sz="2000"/>
              <a:t>:</a:t>
            </a:r>
            <a:endParaRPr lang="en-US"/>
          </a:p>
          <a:p>
            <a:pPr marL="0" lvl="0" indent="0">
              <a:spcBef>
                <a:spcPts val="500"/>
              </a:spcBef>
              <a:buNone/>
            </a:pPr>
            <a:endParaRPr lang="en-DK" sz="2000"/>
          </a:p>
          <a:p>
            <a:pPr marL="0" lvl="0" indent="0">
              <a:spcBef>
                <a:spcPts val="500"/>
              </a:spcBef>
              <a:buNone/>
            </a:pPr>
            <a:r>
              <a:rPr lang="da-DK" sz="2000">
                <a:latin typeface="Andale Mono" pitchFamily="49"/>
              </a:rPr>
              <a:t>def forward(X):</a:t>
            </a:r>
          </a:p>
          <a:p>
            <a:pPr marL="0" lvl="0" indent="0">
              <a:spcBef>
                <a:spcPts val="500"/>
              </a:spcBef>
              <a:buNone/>
            </a:pPr>
            <a:r>
              <a:rPr lang="da-DK" sz="2000">
                <a:latin typeface="Andale Mono"/>
              </a:rPr>
              <a:t>	</a:t>
            </a:r>
            <a:r>
              <a:rPr lang="en-GB" sz="2000">
                <a:latin typeface="Andale Mono"/>
              </a:rPr>
              <a:t>for j in range(hidden_layer_dim):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 pitchFamily="49"/>
              </a:rPr>
              <a:t>		z = 0.0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/>
              </a:rPr>
              <a:t>		for i in range(input_layer_dim+1):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/>
              </a:rPr>
              <a:t>			z += X[0][i]* w1[i,j]</a:t>
            </a:r>
          </a:p>
          <a:p>
            <a:pPr marL="215898" lvl="1" indent="0">
              <a:spcBef>
                <a:spcPts val="500"/>
              </a:spcBef>
              <a:buNone/>
            </a:pPr>
            <a:r>
              <a:rPr lang="en-GB" sz="2000">
                <a:latin typeface="Andale Mono" pitchFamily="49"/>
              </a:rPr>
              <a:t>		X[1][j] = sigmoid(z)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03A872D-92A4-BF85-3733-EF36B1CD3A4D}"/>
              </a:ext>
            </a:extLst>
          </p:cNvPr>
          <p:cNvGrpSpPr/>
          <p:nvPr/>
        </p:nvGrpSpPr>
        <p:grpSpPr>
          <a:xfrm>
            <a:off x="982019" y="1437564"/>
            <a:ext cx="6914510" cy="2876410"/>
            <a:chOff x="982019" y="1437564"/>
            <a:chExt cx="6914510" cy="2876410"/>
          </a:xfrm>
        </p:grpSpPr>
        <p:pic>
          <p:nvPicPr>
            <p:cNvPr id="8" name="Ink 1">
              <a:extLst>
                <a:ext uri="{FF2B5EF4-FFF2-40B4-BE49-F238E27FC236}">
                  <a16:creationId xmlns:a16="http://schemas.microsoft.com/office/drawing/2014/main" id="{004782BD-C244-10A8-9763-7C124E49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019" y="1620810"/>
              <a:ext cx="5922358" cy="269316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Ink 6">
              <a:extLst>
                <a:ext uri="{FF2B5EF4-FFF2-40B4-BE49-F238E27FC236}">
                  <a16:creationId xmlns:a16="http://schemas.microsoft.com/office/drawing/2014/main" id="{17EFAEA9-571D-7123-4251-2081F457E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2493" y="1437564"/>
              <a:ext cx="6764036" cy="2833917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id="{D95F94DF-8597-33B5-0D36-5E81B8889868}"/>
              </a:ext>
            </a:extLst>
          </p:cNvPr>
          <p:cNvGrpSpPr/>
          <p:nvPr/>
        </p:nvGrpSpPr>
        <p:grpSpPr>
          <a:xfrm>
            <a:off x="8235653" y="1028379"/>
            <a:ext cx="3831180" cy="3169091"/>
            <a:chOff x="8235653" y="1028379"/>
            <a:chExt cx="3831180" cy="3169091"/>
          </a:xfrm>
        </p:grpSpPr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1D6FC2E0-70FF-58AE-696F-11A35490D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7" r="20334" b="18552"/>
            <a:stretch>
              <a:fillRect/>
            </a:stretch>
          </p:blipFill>
          <p:spPr>
            <a:xfrm>
              <a:off x="8235653" y="1028379"/>
              <a:ext cx="3831180" cy="292538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940646F9-A86C-F497-90BA-428C1FF5E1C3}"/>
                </a:ext>
              </a:extLst>
            </p:cNvPr>
            <p:cNvSpPr txBox="1"/>
            <p:nvPr/>
          </p:nvSpPr>
          <p:spPr>
            <a:xfrm>
              <a:off x="9546116" y="3466444"/>
              <a:ext cx="288959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w</a:t>
              </a:r>
              <a:r>
                <a:rPr lang="en-US" sz="1600" b="0" i="0" u="none" strike="noStrike" kern="1200" cap="none" spc="0" baseline="-2500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ij</a:t>
              </a:r>
              <a:endParaRPr lang="en-US" sz="1600" b="0" i="0" u="none" strike="noStrike" kern="1200" cap="none" spc="0" baseline="-2500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42C0FC2E-0295-90B7-15B3-6DAFDFF24CB4}"/>
                </a:ext>
              </a:extLst>
            </p:cNvPr>
            <p:cNvSpPr txBox="1"/>
            <p:nvPr/>
          </p:nvSpPr>
          <p:spPr>
            <a:xfrm>
              <a:off x="8451049" y="3951250"/>
              <a:ext cx="612154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X[0][i]</a:t>
              </a:r>
              <a:endParaRPr lang="en-US" sz="1600" b="0" i="0" u="none" strike="noStrike" kern="1200" cap="none" spc="0" baseline="-2500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045C7C66-6E8B-3BA4-BA15-EF199BBBE49A}"/>
                </a:ext>
              </a:extLst>
            </p:cNvPr>
            <p:cNvSpPr txBox="1"/>
            <p:nvPr/>
          </p:nvSpPr>
          <p:spPr>
            <a:xfrm>
              <a:off x="10026935" y="3380591"/>
              <a:ext cx="612154" cy="2462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X[1][j]</a:t>
              </a:r>
              <a:endParaRPr lang="en-US" sz="1600" b="0" i="0" u="none" strike="noStrike" kern="1200" cap="none" spc="0" baseline="-2500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C992936-A369-1DDC-999B-CCFE623BBB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2641" y="0"/>
            <a:ext cx="10585176" cy="6060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en-DK" sz="3200"/>
              <a:t>Using vectorized matrix operations to speed up processing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B48E0D27-A194-9203-FDF5-5250FEFF0505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559393"/>
            <a:ext cx="1440536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spcBef>
                <a:spcPts val="500"/>
              </a:spcBef>
            </a:pPr>
            <a:fld id="{2F7BFA87-54AC-6E49-808E-794154C97A7A}" type="datetime1">
              <a:rPr lang="fr-CH" sz="900" b="1">
                <a:solidFill>
                  <a:srgbClr val="FFFCFB"/>
                </a:solidFill>
                <a:latin typeface="Arial"/>
                <a:ea typeface="ＭＳ Ｐゴシック" pitchFamily="48"/>
              </a:rPr>
              <a:pPr lvl="0">
                <a:spcBef>
                  <a:spcPts val="500"/>
                </a:spcBef>
              </a:pPr>
              <a:t>15.06.26</a:t>
            </a:fld>
            <a:endParaRPr lang="fr-CH" sz="900" b="1">
              <a:solidFill>
                <a:srgbClr val="FFFCFB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4CC4A2-D059-9B2E-92DA-8167568973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610264" y="6559393"/>
            <a:ext cx="572313" cy="3168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>
              <a:spcBef>
                <a:spcPts val="500"/>
              </a:spcBef>
            </a:pPr>
            <a:fld id="{B466209A-87D5-4D41-AF6E-940CABA9EBFF}" type="slidenum">
              <a:rPr lang="fr-CH" sz="800" b="1">
                <a:solidFill>
                  <a:srgbClr val="FFFFFF"/>
                </a:solidFill>
                <a:latin typeface="Arial"/>
                <a:ea typeface="ＭＳ Ｐゴシック" pitchFamily="48"/>
              </a:rPr>
              <a:t>9</a:t>
            </a:fld>
            <a:endParaRPr lang="fr-CH" sz="800" b="1">
              <a:solidFill>
                <a:srgbClr val="FFFFFF"/>
              </a:solidFill>
              <a:latin typeface="Arial"/>
              <a:ea typeface="ＭＳ Ｐゴシック" pitchFamily="48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FA345E5-9890-0872-49C0-40C5C8AFE1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82641" y="764703"/>
            <a:ext cx="10605375" cy="1164899"/>
          </a:xfrm>
        </p:spPr>
        <p:txBody>
          <a:bodyPr/>
          <a:lstStyle/>
          <a:p>
            <a:pPr marL="197482" lvl="0" indent="-197482">
              <a:spcBef>
                <a:spcPts val="500"/>
              </a:spcBef>
            </a:pPr>
            <a:r>
              <a:rPr lang="en-DK" sz="2000">
                <a:latin typeface="Helvetica"/>
              </a:rPr>
              <a:t>We can process an input in terms of matrix operations.</a:t>
            </a:r>
            <a:br>
              <a:rPr lang="en-DK" sz="2000"/>
            </a:br>
            <a:endParaRPr lang="en-US" sz="2000"/>
          </a:p>
          <a:p>
            <a:pPr marL="197482" lvl="0" indent="-197482">
              <a:spcBef>
                <a:spcPts val="500"/>
              </a:spcBef>
            </a:pPr>
            <a:r>
              <a:rPr lang="en-DK" sz="2000"/>
              <a:t>Today:</a:t>
            </a:r>
          </a:p>
          <a:p>
            <a:pPr marL="0" lvl="0" indent="0">
              <a:spcBef>
                <a:spcPts val="500"/>
              </a:spcBef>
              <a:buNone/>
            </a:pPr>
            <a:endParaRPr lang="es-ES" sz="2000"/>
          </a:p>
          <a:p>
            <a:pPr marL="0" lvl="0" indent="0">
              <a:spcBef>
                <a:spcPts val="500"/>
              </a:spcBef>
              <a:buNone/>
            </a:pPr>
            <a:endParaRPr lang="en-DK" sz="2000"/>
          </a:p>
          <a:p>
            <a:pPr marL="0" lvl="0" indent="0">
              <a:spcBef>
                <a:spcPts val="500"/>
              </a:spcBef>
              <a:buNone/>
            </a:pPr>
            <a:endParaRPr lang="es-ES" sz="2000">
              <a:latin typeface="Andale Mono" pitchFamily="49"/>
            </a:endParaRPr>
          </a:p>
        </p:txBody>
      </p:sp>
      <p:pic>
        <p:nvPicPr>
          <p:cNvPr id="7" name="Ink 7">
            <a:extLst>
              <a:ext uri="{FF2B5EF4-FFF2-40B4-BE49-F238E27FC236}">
                <a16:creationId xmlns:a16="http://schemas.microsoft.com/office/drawing/2014/main" id="{60B6584E-CE53-DC87-B908-75B090E1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823" y="-617000"/>
            <a:ext cx="356" cy="356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A92C92B5-B2CC-43DE-69E6-0D7158C2F173}"/>
              </a:ext>
            </a:extLst>
          </p:cNvPr>
          <p:cNvGrpSpPr/>
          <p:nvPr/>
        </p:nvGrpSpPr>
        <p:grpSpPr>
          <a:xfrm>
            <a:off x="4400970" y="2130021"/>
            <a:ext cx="6095207" cy="2599054"/>
            <a:chOff x="4400970" y="2130021"/>
            <a:chExt cx="6095207" cy="2599054"/>
          </a:xfrm>
        </p:grpSpPr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7EB6AF91-3934-1924-271D-6F8685942A0B}"/>
                </a:ext>
              </a:extLst>
            </p:cNvPr>
            <p:cNvSpPr txBox="1"/>
            <p:nvPr/>
          </p:nvSpPr>
          <p:spPr>
            <a:xfrm>
              <a:off x="4400970" y="2469483"/>
              <a:ext cx="6095207" cy="22595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def forward(self, x):</a:t>
              </a: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ＭＳ Ｐゴシック"/>
                  <a:cs typeface="Segoe UI"/>
                </a:rPr>
                <a:t># First layer</a:t>
              </a:r>
              <a:endPara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/>
              </a:endParaRP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z1 = self.in_layer(x)</a:t>
              </a: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E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a1 = self.hidden_act(z1)</a:t>
              </a: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​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7C7A61-6186-EFA5-136B-01A68495574D}"/>
                </a:ext>
              </a:extLst>
            </p:cNvPr>
            <p:cNvSpPr txBox="1"/>
            <p:nvPr/>
          </p:nvSpPr>
          <p:spPr>
            <a:xfrm>
              <a:off x="4402515" y="2130021"/>
              <a:ext cx="274320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PyTorch</a:t>
              </a:r>
              <a:endPara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7DA8B7C-1894-A41A-E691-51709A0BC5F6}"/>
              </a:ext>
            </a:extLst>
          </p:cNvPr>
          <p:cNvGrpSpPr/>
          <p:nvPr/>
        </p:nvGrpSpPr>
        <p:grpSpPr>
          <a:xfrm>
            <a:off x="982202" y="2130021"/>
            <a:ext cx="3226871" cy="2583902"/>
            <a:chOff x="982202" y="2130021"/>
            <a:chExt cx="3226871" cy="2583902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189A8B43-AD31-7EF2-B58E-2F04047FC7B6}"/>
                </a:ext>
              </a:extLst>
            </p:cNvPr>
            <p:cNvSpPr txBox="1"/>
            <p:nvPr/>
          </p:nvSpPr>
          <p:spPr>
            <a:xfrm>
              <a:off x="983702" y="2130021"/>
              <a:ext cx="2743200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/>
                  <a:cs typeface="Arial"/>
                </a:rPr>
                <a:t>NumPy</a:t>
              </a:r>
              <a:endPara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  <a:cs typeface="Arial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67C5B71-D9EE-7B13-AF0E-F196C853AAC0}"/>
                </a:ext>
              </a:extLst>
            </p:cNvPr>
            <p:cNvSpPr txBox="1"/>
            <p:nvPr/>
          </p:nvSpPr>
          <p:spPr>
            <a:xfrm>
              <a:off x="982202" y="2454331"/>
              <a:ext cx="3226871" cy="22595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def forward(x):​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# First layer​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z1 = np.dot(x, W1)​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000" b="0" i="0" u="none" strike="noStrike" kern="1200" cap="none" spc="0" baseline="0">
                  <a:solidFill>
                    <a:srgbClr val="000000"/>
                  </a:solidFill>
                  <a:uFillTx/>
                  <a:latin typeface="Andale Mono"/>
                  <a:ea typeface="Segoe UI"/>
                  <a:cs typeface="Segoe UI"/>
                </a:rPr>
                <a:t>a1 = activation(z1)​</a:t>
              </a:r>
            </a:p>
            <a:p>
              <a:pPr marL="0" marR="0" lvl="0" indent="0" algn="l" defTabSz="914400" rtl="0" fontAlgn="auto" hangingPunct="1">
                <a:lnSpc>
                  <a:spcPts val="21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ndale Mono"/>
                <a:ea typeface="Segoe UI"/>
                <a:cs typeface="Segoe UI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endParaRPr>
            </a:p>
          </p:txBody>
        </p:sp>
      </p:grpSp>
      <p:grpSp>
        <p:nvGrpSpPr>
          <p:cNvPr id="14" name="Group 44">
            <a:extLst>
              <a:ext uri="{FF2B5EF4-FFF2-40B4-BE49-F238E27FC236}">
                <a16:creationId xmlns:a16="http://schemas.microsoft.com/office/drawing/2014/main" id="{C2617BDE-C7A1-A82A-17B9-9BD1C76D163D}"/>
              </a:ext>
            </a:extLst>
          </p:cNvPr>
          <p:cNvGrpSpPr/>
          <p:nvPr/>
        </p:nvGrpSpPr>
        <p:grpSpPr>
          <a:xfrm>
            <a:off x="8235653" y="1027520"/>
            <a:ext cx="3831180" cy="3225500"/>
            <a:chOff x="8235653" y="1027520"/>
            <a:chExt cx="3831180" cy="3225500"/>
          </a:xfrm>
        </p:grpSpPr>
        <p:grpSp>
          <p:nvGrpSpPr>
            <p:cNvPr id="15" name="Group 21">
              <a:extLst>
                <a:ext uri="{FF2B5EF4-FFF2-40B4-BE49-F238E27FC236}">
                  <a16:creationId xmlns:a16="http://schemas.microsoft.com/office/drawing/2014/main" id="{7F5FEACA-4B2E-29C5-C1F8-D75A15663EBD}"/>
                </a:ext>
              </a:extLst>
            </p:cNvPr>
            <p:cNvGrpSpPr/>
            <p:nvPr/>
          </p:nvGrpSpPr>
          <p:grpSpPr>
            <a:xfrm>
              <a:off x="8235653" y="1028379"/>
              <a:ext cx="3831180" cy="3224641"/>
              <a:chOff x="8235653" y="1028379"/>
              <a:chExt cx="3831180" cy="3224641"/>
            </a:xfrm>
          </p:grpSpPr>
          <p:pic>
            <p:nvPicPr>
              <p:cNvPr id="16" name="Picture 17">
                <a:extLst>
                  <a:ext uri="{FF2B5EF4-FFF2-40B4-BE49-F238E27FC236}">
                    <a16:creationId xmlns:a16="http://schemas.microsoft.com/office/drawing/2014/main" id="{06C2AF10-4000-BA1A-21F3-C8AA37953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227" r="20334" b="18552"/>
              <a:stretch>
                <a:fillRect/>
              </a:stretch>
            </p:blipFill>
            <p:spPr>
              <a:xfrm>
                <a:off x="8235653" y="1028379"/>
                <a:ext cx="3831180" cy="2925385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17" name="TextBox 18">
                <a:extLst>
                  <a:ext uri="{FF2B5EF4-FFF2-40B4-BE49-F238E27FC236}">
                    <a16:creationId xmlns:a16="http://schemas.microsoft.com/office/drawing/2014/main" id="{C00AF928-825D-6768-2C80-F3BEB41FCA93}"/>
                  </a:ext>
                </a:extLst>
              </p:cNvPr>
              <p:cNvSpPr txBox="1"/>
              <p:nvPr/>
            </p:nvSpPr>
            <p:spPr>
              <a:xfrm>
                <a:off x="9424912" y="3658349"/>
                <a:ext cx="420258" cy="246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4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ＭＳ Ｐゴシック"/>
                    <a:cs typeface="Arial"/>
                  </a:rPr>
                  <a:t>W1</a:t>
                </a:r>
                <a:endPara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  <a:ea typeface="ＭＳ Ｐゴシック" pitchFamily="48"/>
                  <a:cs typeface="Arial"/>
                </a:endParaRPr>
              </a:p>
            </p:txBody>
          </p:sp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25EA84AC-63EE-DB3E-1230-3675156F3372}"/>
                  </a:ext>
                </a:extLst>
              </p:cNvPr>
              <p:cNvSpPr txBox="1"/>
              <p:nvPr/>
            </p:nvSpPr>
            <p:spPr>
              <a:xfrm>
                <a:off x="8683343" y="4006800"/>
                <a:ext cx="142509" cy="246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4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ＭＳ Ｐゴシック"/>
                    <a:cs typeface="Arial"/>
                  </a:rPr>
                  <a:t>x</a:t>
                </a:r>
                <a:endPara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ＭＳ Ｐゴシック" pitchFamily="48"/>
                </a:endParaRPr>
              </a:p>
            </p:txBody>
          </p:sp>
          <p:sp>
            <p:nvSpPr>
              <p:cNvPr id="19" name="TextBox 20">
                <a:extLst>
                  <a:ext uri="{FF2B5EF4-FFF2-40B4-BE49-F238E27FC236}">
                    <a16:creationId xmlns:a16="http://schemas.microsoft.com/office/drawing/2014/main" id="{E62CDF5E-9D74-5CDE-20F0-36438ECD4E52}"/>
                  </a:ext>
                </a:extLst>
              </p:cNvPr>
              <p:cNvSpPr txBox="1"/>
              <p:nvPr/>
            </p:nvSpPr>
            <p:spPr>
              <a:xfrm>
                <a:off x="10153186" y="3451293"/>
                <a:ext cx="314206" cy="2462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4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  <a:ea typeface="ＭＳ Ｐゴシック"/>
                    <a:cs typeface="Arial"/>
                  </a:rPr>
                  <a:t>a1</a:t>
                </a:r>
                <a:endPara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ＭＳ Ｐゴシック" pitchFamily="48"/>
                </a:endParaRPr>
              </a:p>
            </p:txBody>
          </p:sp>
        </p:grp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3319EC98-38CF-33B4-E053-D4C390D83035}"/>
                </a:ext>
              </a:extLst>
            </p:cNvPr>
            <p:cNvSpPr/>
            <p:nvPr/>
          </p:nvSpPr>
          <p:spPr>
            <a:xfrm>
              <a:off x="8470992" y="1027520"/>
              <a:ext cx="500304" cy="2929380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4" tIns="46798" rIns="90004" bIns="46798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ＭＳ Ｐゴシック" pitchFamily="48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615230DD-6D69-E1AD-037A-89825CC0D9C9}"/>
                </a:ext>
              </a:extLst>
            </p:cNvPr>
            <p:cNvSpPr/>
            <p:nvPr/>
          </p:nvSpPr>
          <p:spPr>
            <a:xfrm>
              <a:off x="9991328" y="1557780"/>
              <a:ext cx="500304" cy="1858764"/>
            </a:xfrm>
            <a:prstGeom prst="rect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4" tIns="46798" rIns="90004" bIns="46798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ＭＳ Ｐゴシック" pitchFamily="48"/>
              </a:endParaRPr>
            </a:p>
          </p:txBody>
        </p:sp>
      </p:grpSp>
      <p:grpSp>
        <p:nvGrpSpPr>
          <p:cNvPr id="22" name="Group 43">
            <a:extLst>
              <a:ext uri="{FF2B5EF4-FFF2-40B4-BE49-F238E27FC236}">
                <a16:creationId xmlns:a16="http://schemas.microsoft.com/office/drawing/2014/main" id="{AB6E2603-6BCC-5CB7-3CC2-5C2BCF152D0A}"/>
              </a:ext>
            </a:extLst>
          </p:cNvPr>
          <p:cNvGrpSpPr/>
          <p:nvPr/>
        </p:nvGrpSpPr>
        <p:grpSpPr>
          <a:xfrm>
            <a:off x="676454" y="4397239"/>
            <a:ext cx="10837889" cy="1988006"/>
            <a:chOff x="676454" y="4397239"/>
            <a:chExt cx="10837889" cy="1988006"/>
          </a:xfrm>
        </p:grpSpPr>
        <p:grpSp>
          <p:nvGrpSpPr>
            <p:cNvPr id="23" name="Group 41">
              <a:extLst>
                <a:ext uri="{FF2B5EF4-FFF2-40B4-BE49-F238E27FC236}">
                  <a16:creationId xmlns:a16="http://schemas.microsoft.com/office/drawing/2014/main" id="{63779469-B8DD-EF49-0F79-E4FFC6323346}"/>
                </a:ext>
              </a:extLst>
            </p:cNvPr>
            <p:cNvGrpSpPr/>
            <p:nvPr/>
          </p:nvGrpSpPr>
          <p:grpSpPr>
            <a:xfrm>
              <a:off x="676454" y="4397239"/>
              <a:ext cx="10837889" cy="1988006"/>
              <a:chOff x="676454" y="4397239"/>
              <a:chExt cx="10837889" cy="1988006"/>
            </a:xfrm>
          </p:grpSpPr>
          <p:grpSp>
            <p:nvGrpSpPr>
              <p:cNvPr id="24" name="Group 34">
                <a:extLst>
                  <a:ext uri="{FF2B5EF4-FFF2-40B4-BE49-F238E27FC236}">
                    <a16:creationId xmlns:a16="http://schemas.microsoft.com/office/drawing/2014/main" id="{BCB5AF79-6B55-2E75-363C-E0E1AB114BBC}"/>
                  </a:ext>
                </a:extLst>
              </p:cNvPr>
              <p:cNvGrpSpPr/>
              <p:nvPr/>
            </p:nvGrpSpPr>
            <p:grpSpPr>
              <a:xfrm>
                <a:off x="676454" y="4397239"/>
                <a:ext cx="8947906" cy="1988006"/>
                <a:chOff x="676454" y="4397239"/>
                <a:chExt cx="8947906" cy="1988006"/>
              </a:xfrm>
            </p:grpSpPr>
            <p:sp>
              <p:nvSpPr>
                <p:cNvPr id="25" name="TextBox 25">
                  <a:extLst>
                    <a:ext uri="{FF2B5EF4-FFF2-40B4-BE49-F238E27FC236}">
                      <a16:creationId xmlns:a16="http://schemas.microsoft.com/office/drawing/2014/main" id="{3A81713A-DFBC-62AC-44FA-96034848AAFC}"/>
                    </a:ext>
                  </a:extLst>
                </p:cNvPr>
                <p:cNvSpPr txBox="1"/>
                <p:nvPr/>
              </p:nvSpPr>
              <p:spPr>
                <a:xfrm>
                  <a:off x="1771595" y="5795622"/>
                  <a:ext cx="682846" cy="24622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43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Helvetica"/>
                      <a:ea typeface="ＭＳ Ｐゴシック" pitchFamily="48"/>
                      <a:cs typeface="Helvetica"/>
                    </a:rPr>
                    <a:t>(1 x 7)</a:t>
                  </a:r>
                </a:p>
              </p:txBody>
            </p:sp>
            <p:sp>
              <p:nvSpPr>
                <p:cNvPr id="26" name="TextBox 26">
                  <a:extLst>
                    <a:ext uri="{FF2B5EF4-FFF2-40B4-BE49-F238E27FC236}">
                      <a16:creationId xmlns:a16="http://schemas.microsoft.com/office/drawing/2014/main" id="{EE18DC8A-6EE0-D357-2986-C46C4B0DD760}"/>
                    </a:ext>
                  </a:extLst>
                </p:cNvPr>
                <p:cNvSpPr txBox="1"/>
                <p:nvPr/>
              </p:nvSpPr>
              <p:spPr>
                <a:xfrm>
                  <a:off x="3582893" y="5045019"/>
                  <a:ext cx="368640" cy="103617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190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3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Helvetica"/>
                      <a:ea typeface="ＭＳ Ｐゴシック" pitchFamily="48"/>
                      <a:cs typeface="Helvetica"/>
                    </a:rPr>
                    <a:t>X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43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Helvetica"/>
                    <a:ea typeface="ＭＳ Ｐゴシック" pitchFamily="48"/>
                    <a:cs typeface="Helvetica"/>
                  </a:endParaRPr>
                </a:p>
              </p:txBody>
            </p:sp>
            <p:sp>
              <p:nvSpPr>
                <p:cNvPr id="27" name="TextBox 28">
                  <a:extLst>
                    <a:ext uri="{FF2B5EF4-FFF2-40B4-BE49-F238E27FC236}">
                      <a16:creationId xmlns:a16="http://schemas.microsoft.com/office/drawing/2014/main" id="{4B972270-1BC0-19AA-2D06-DED2AC89CF25}"/>
                    </a:ext>
                  </a:extLst>
                </p:cNvPr>
                <p:cNvSpPr txBox="1"/>
                <p:nvPr/>
              </p:nvSpPr>
              <p:spPr>
                <a:xfrm>
                  <a:off x="5225777" y="6139025"/>
                  <a:ext cx="682846" cy="24622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43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Helvetica"/>
                      <a:ea typeface="ＭＳ Ｐゴシック" pitchFamily="48"/>
                      <a:cs typeface="Helvetica"/>
                    </a:rPr>
                    <a:t>(7 x 4)</a:t>
                  </a:r>
                </a:p>
              </p:txBody>
            </p:sp>
            <p:sp>
              <p:nvSpPr>
                <p:cNvPr id="28" name="TextBox 29">
                  <a:extLst>
                    <a:ext uri="{FF2B5EF4-FFF2-40B4-BE49-F238E27FC236}">
                      <a16:creationId xmlns:a16="http://schemas.microsoft.com/office/drawing/2014/main" id="{E618F56F-213F-F039-F967-B01C1BACA503}"/>
                    </a:ext>
                  </a:extLst>
                </p:cNvPr>
                <p:cNvSpPr txBox="1"/>
                <p:nvPr/>
              </p:nvSpPr>
              <p:spPr>
                <a:xfrm>
                  <a:off x="6718992" y="5004620"/>
                  <a:ext cx="368640" cy="78995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190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3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Helvetica"/>
                      <a:ea typeface="ＭＳ Ｐゴシック"/>
                      <a:cs typeface="Helvetica"/>
                    </a:rPr>
                    <a:t>=</a:t>
                  </a:r>
                </a:p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43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600" b="0" i="0" u="none" strike="noStrike" kern="1200" cap="none" spc="0" baseline="0">
                    <a:solidFill>
                      <a:srgbClr val="000000"/>
                    </a:solidFill>
                    <a:uFillTx/>
                    <a:latin typeface="Helvetica"/>
                    <a:ea typeface="ＭＳ Ｐゴシック" pitchFamily="48"/>
                    <a:cs typeface="Helvetica"/>
                  </a:endParaRPr>
                </a:p>
              </p:txBody>
            </p:sp>
            <p:pic>
              <p:nvPicPr>
                <p:cNvPr id="29" name="Picture 30">
                  <a:extLst>
                    <a:ext uri="{FF2B5EF4-FFF2-40B4-BE49-F238E27FC236}">
                      <a16:creationId xmlns:a16="http://schemas.microsoft.com/office/drawing/2014/main" id="{43842FB3-B4C3-7AD6-8C2C-188BB3B6E5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87268" y="4397239"/>
                  <a:ext cx="2541017" cy="171472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  <p:pic>
              <p:nvPicPr>
                <p:cNvPr id="30" name="Picture 31">
                  <a:extLst>
                    <a:ext uri="{FF2B5EF4-FFF2-40B4-BE49-F238E27FC236}">
                      <a16:creationId xmlns:a16="http://schemas.microsoft.com/office/drawing/2014/main" id="{3D7386D3-57F7-0ADD-CB8A-633E6F3E66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68182" y="5051730"/>
                  <a:ext cx="2456178" cy="385547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  <p:pic>
              <p:nvPicPr>
                <p:cNvPr id="31" name="Picture 32">
                  <a:extLst>
                    <a:ext uri="{FF2B5EF4-FFF2-40B4-BE49-F238E27FC236}">
                      <a16:creationId xmlns:a16="http://schemas.microsoft.com/office/drawing/2014/main" id="{FA7EFE93-8C6A-01F6-228A-F464378BFC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6454" y="5062977"/>
                  <a:ext cx="2809896" cy="368091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</p:pic>
            <p:sp>
              <p:nvSpPr>
                <p:cNvPr id="32" name="TextBox 33">
                  <a:extLst>
                    <a:ext uri="{FF2B5EF4-FFF2-40B4-BE49-F238E27FC236}">
                      <a16:creationId xmlns:a16="http://schemas.microsoft.com/office/drawing/2014/main" id="{E9162893-6F76-8FED-702B-D343125DCF5F}"/>
                    </a:ext>
                  </a:extLst>
                </p:cNvPr>
                <p:cNvSpPr txBox="1"/>
                <p:nvPr/>
              </p:nvSpPr>
              <p:spPr>
                <a:xfrm>
                  <a:off x="8225594" y="5563319"/>
                  <a:ext cx="682846" cy="24622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0" tIns="0" rIns="0" bIns="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43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6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Helvetica"/>
                      <a:ea typeface="ＭＳ Ｐゴシック" pitchFamily="48"/>
                      <a:cs typeface="Helvetica"/>
                    </a:rPr>
                    <a:t>(1 x 4)</a:t>
                  </a:r>
                </a:p>
              </p:txBody>
            </p:sp>
          </p:grpSp>
          <p:sp>
            <p:nvSpPr>
              <p:cNvPr id="33" name="Arrow: Right 39">
                <a:extLst>
                  <a:ext uri="{FF2B5EF4-FFF2-40B4-BE49-F238E27FC236}">
                    <a16:creationId xmlns:a16="http://schemas.microsoft.com/office/drawing/2014/main" id="{BF95BEE4-B056-5DEB-2FDB-F5C025EC05D2}"/>
                  </a:ext>
                </a:extLst>
              </p:cNvPr>
              <p:cNvSpPr/>
              <p:nvPr/>
            </p:nvSpPr>
            <p:spPr>
              <a:xfrm>
                <a:off x="9692832" y="5142530"/>
                <a:ext cx="377473" cy="196778"/>
              </a:xfrm>
              <a:custGeom>
                <a:avLst>
                  <a:gd name="f0" fmla="val 15970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pin 0 f0 21600"/>
                  <a:gd name="f15" fmla="pin 0 f1 10800"/>
                  <a:gd name="f16" fmla="*/ f10 f2 1"/>
                  <a:gd name="f17" fmla="*/ f11 f2 1"/>
                  <a:gd name="f18" fmla="val f15"/>
                  <a:gd name="f19" fmla="val f14"/>
                  <a:gd name="f20" fmla="+- 21600 0 f15"/>
                  <a:gd name="f21" fmla="*/ f14 f12 1"/>
                  <a:gd name="f22" fmla="*/ f15 f13 1"/>
                  <a:gd name="f23" fmla="*/ 0 f12 1"/>
                  <a:gd name="f24" fmla="*/ 0 f13 1"/>
                  <a:gd name="f25" fmla="*/ f16 1 f4"/>
                  <a:gd name="f26" fmla="*/ 21600 f13 1"/>
                  <a:gd name="f27" fmla="*/ f17 1 f4"/>
                  <a:gd name="f28" fmla="+- 21600 0 f19"/>
                  <a:gd name="f29" fmla="*/ f20 f13 1"/>
                  <a:gd name="f30" fmla="*/ f18 f13 1"/>
                  <a:gd name="f31" fmla="*/ f19 f12 1"/>
                  <a:gd name="f32" fmla="+- f25 0 f3"/>
                  <a:gd name="f33" fmla="+- f27 0 f3"/>
                  <a:gd name="f34" fmla="*/ f28 f18 1"/>
                  <a:gd name="f35" fmla="*/ f34 1 10800"/>
                  <a:gd name="f36" fmla="+- f19 f35 0"/>
                  <a:gd name="f37" fmla="*/ f36 f12 1"/>
                </a:gdLst>
                <a:ahLst>
                  <a:ahXY gdRefX="f0" minX="f7" maxX="f8" gdRefY="f1" minY="f7" maxY="f9">
                    <a:pos x="f21" y="f22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24"/>
                  </a:cxn>
                  <a:cxn ang="f33">
                    <a:pos x="f31" y="f26"/>
                  </a:cxn>
                </a:cxnLst>
                <a:rect l="f23" t="f30" r="f37" b="f29"/>
                <a:pathLst>
                  <a:path w="21600" h="21600">
                    <a:moveTo>
                      <a:pt x="f7" y="f18"/>
                    </a:moveTo>
                    <a:lnTo>
                      <a:pt x="f19" y="f18"/>
                    </a:lnTo>
                    <a:lnTo>
                      <a:pt x="f19" y="f7"/>
                    </a:lnTo>
                    <a:lnTo>
                      <a:pt x="f8" y="f9"/>
                    </a:lnTo>
                    <a:lnTo>
                      <a:pt x="f19" y="f8"/>
                    </a:lnTo>
                    <a:lnTo>
                      <a:pt x="f19" y="f20"/>
                    </a:lnTo>
                    <a:lnTo>
                      <a:pt x="f7" y="f2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0004" tIns="46798" rIns="90004" bIns="46798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4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ＭＳ Ｐゴシック" pitchFamily="48"/>
                </a:endParaRPr>
              </a:p>
            </p:txBody>
          </p:sp>
          <p:pic>
            <p:nvPicPr>
              <p:cNvPr id="34" name="Picture 40">
                <a:extLst>
                  <a:ext uri="{FF2B5EF4-FFF2-40B4-BE49-F238E27FC236}">
                    <a16:creationId xmlns:a16="http://schemas.microsoft.com/office/drawing/2014/main" id="{F9387426-125F-2122-46E1-AFCC15458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67495" y="5010756"/>
                <a:ext cx="1246848" cy="462448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  <p:sp>
          <p:nvSpPr>
            <p:cNvPr id="35" name="TextBox 42">
              <a:extLst>
                <a:ext uri="{FF2B5EF4-FFF2-40B4-BE49-F238E27FC236}">
                  <a16:creationId xmlns:a16="http://schemas.microsoft.com/office/drawing/2014/main" id="{5CE96113-4D49-1778-2C49-AE948DE0AB4A}"/>
                </a:ext>
              </a:extLst>
            </p:cNvPr>
            <p:cNvSpPr txBox="1"/>
            <p:nvPr/>
          </p:nvSpPr>
          <p:spPr>
            <a:xfrm>
              <a:off x="10571927" y="5575279"/>
              <a:ext cx="701939" cy="5437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000000"/>
                  </a:solidFill>
                  <a:uFillTx/>
                  <a:latin typeface="Helvetica"/>
                  <a:ea typeface="ＭＳ Ｐゴシック" pitchFamily="48"/>
                </a:rPr>
                <a:t>(1 x 4)</a:t>
              </a:r>
              <a:endPara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ＭＳ Ｐゴシック" pitchFamily="48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43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ＭＳ Ｐゴシック" pitchFamily="48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1397</Words>
  <Application>Microsoft Macintosh PowerPoint</Application>
  <PresentationFormat>Widescreen</PresentationFormat>
  <Paragraphs>314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Andale Mono</vt:lpstr>
      <vt:lpstr>Arial</vt:lpstr>
      <vt:lpstr>Bahnschrift</vt:lpstr>
      <vt:lpstr>Bahnschrift SemiBold Condensed</vt:lpstr>
      <vt:lpstr>Bahnschrift SemiBold SemiConden</vt:lpstr>
      <vt:lpstr>Bahnschrift SemiCondensed</vt:lpstr>
      <vt:lpstr>Courier New</vt:lpstr>
      <vt:lpstr>Helvetica</vt:lpstr>
      <vt:lpstr>Menlo</vt:lpstr>
      <vt:lpstr>Verdana</vt:lpstr>
      <vt:lpstr>Blank</vt:lpstr>
      <vt:lpstr>Deep learning: Feed-forward (continued) &amp; NNAlign  </vt:lpstr>
      <vt:lpstr>Recap: Feed-forward Networks (FFNs)</vt:lpstr>
      <vt:lpstr>Recap: Feed-forward Networks (FFNs)</vt:lpstr>
      <vt:lpstr>Accelerating your models</vt:lpstr>
      <vt:lpstr>Accelerating your models</vt:lpstr>
      <vt:lpstr>Accelerating your models</vt:lpstr>
      <vt:lpstr>Using vectorized matrix operations to speed up processing</vt:lpstr>
      <vt:lpstr>Using vectorized matrix operations to speed up processing</vt:lpstr>
      <vt:lpstr>Using vectorized matrix operations to speed up processing</vt:lpstr>
      <vt:lpstr>Batching data to speed up processing</vt:lpstr>
      <vt:lpstr>Batching data to speed up processing</vt:lpstr>
      <vt:lpstr>Batching data to speed up processing</vt:lpstr>
      <vt:lpstr>Batching data to speed up processing</vt:lpstr>
      <vt:lpstr>Key takeaways</vt:lpstr>
      <vt:lpstr>Automatic differentiation - Autograd</vt:lpstr>
      <vt:lpstr>What about peptides which are not 9-mers?</vt:lpstr>
      <vt:lpstr>What about peptides which are not 9-mers?</vt:lpstr>
      <vt:lpstr>What about peptides which are not 9-mers?</vt:lpstr>
      <vt:lpstr>What about peptides which are not 9-mers?</vt:lpstr>
      <vt:lpstr>Part I - FFNN exercise</vt:lpstr>
      <vt:lpstr>Today’s exercises: Part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learning: Feed-forward &amp; Convolutional neural networks</dc:title>
  <dc:creator>Yat-Tsai Richie Wan</dc:creator>
  <cp:lastModifiedBy>Eric Bautista Farrerons</cp:lastModifiedBy>
  <cp:revision>251</cp:revision>
  <dcterms:created xsi:type="dcterms:W3CDTF">2023-06-11T17:26:19Z</dcterms:created>
  <dcterms:modified xsi:type="dcterms:W3CDTF">2026-06-15T13:17:57Z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637870797903148385</vt:lpwstr>
  </property>
  <property fmtid="{D5CDD505-2E9C-101B-9397-08002B2CF9AE}" pid="6" name="TemplafyLanguageCode">
    <vt:lpwstr>en-GB</vt:lpwstr>
  </property>
</Properties>
</file>