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7"/>
  </p:sldMasterIdLst>
  <p:notesMasterIdLst>
    <p:notesMasterId r:id="rId38"/>
  </p:notesMasterIdLst>
  <p:handoutMasterIdLst>
    <p:handoutMasterId r:id="rId39"/>
  </p:handoutMasterIdLst>
  <p:sldIdLst>
    <p:sldId id="256" r:id="rId8"/>
    <p:sldId id="302" r:id="rId9"/>
    <p:sldId id="304" r:id="rId10"/>
    <p:sldId id="321" r:id="rId11"/>
    <p:sldId id="331" r:id="rId12"/>
    <p:sldId id="332" r:id="rId13"/>
    <p:sldId id="325" r:id="rId14"/>
    <p:sldId id="326" r:id="rId15"/>
    <p:sldId id="327" r:id="rId16"/>
    <p:sldId id="322" r:id="rId17"/>
    <p:sldId id="323" r:id="rId18"/>
    <p:sldId id="333" r:id="rId19"/>
    <p:sldId id="334" r:id="rId20"/>
    <p:sldId id="324" r:id="rId21"/>
    <p:sldId id="303" r:id="rId22"/>
    <p:sldId id="306" r:id="rId23"/>
    <p:sldId id="305" r:id="rId24"/>
    <p:sldId id="318" r:id="rId25"/>
    <p:sldId id="335" r:id="rId26"/>
    <p:sldId id="308" r:id="rId27"/>
    <p:sldId id="320" r:id="rId28"/>
    <p:sldId id="328" r:id="rId29"/>
    <p:sldId id="329" r:id="rId30"/>
    <p:sldId id="330" r:id="rId31"/>
    <p:sldId id="309" r:id="rId32"/>
    <p:sldId id="310" r:id="rId33"/>
    <p:sldId id="313" r:id="rId34"/>
    <p:sldId id="317" r:id="rId35"/>
    <p:sldId id="315" r:id="rId36"/>
    <p:sldId id="312" r:id="rId37"/>
  </p:sldIdLst>
  <p:sldSz cx="12190413" cy="6858000"/>
  <p:notesSz cx="6858000" cy="9144000"/>
  <p:custDataLst>
    <p:tags r:id="rId40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2424FF"/>
    <a:srgbClr val="FD3636"/>
    <a:srgbClr val="171648"/>
    <a:srgbClr val="FFFCFB"/>
    <a:srgbClr val="FFFFFF"/>
    <a:srgbClr val="990000"/>
    <a:srgbClr val="000000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 autoAdjust="0"/>
    <p:restoredTop sz="96181" autoAdjust="0"/>
  </p:normalViewPr>
  <p:slideViewPr>
    <p:cSldViewPr showGuides="1">
      <p:cViewPr varScale="1">
        <p:scale>
          <a:sx n="101" d="100"/>
          <a:sy n="101" d="100"/>
        </p:scale>
        <p:origin x="200" y="6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136AB048-31D9-407A-A794-83B598842951}" type="datetime1">
              <a:rPr lang="fr-FR" smtClean="0">
                <a:latin typeface="Arial" panose="020B0604020202020204" pitchFamily="34" charset="0"/>
              </a:rPr>
              <a:t>13/06/2024</a:t>
            </a:fld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5:22:52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16451 1 24575,'-67'29'0,"0"-1"0,-1 1 0,4-3 0,-1-2 0,-7 7 0,5 0 0,-8 6 0,-5 4 0,-1 1 0,3-1 0,5-4-2458,-5 4 0,6-3 1,-1 1-1,-8 5 2245,10-6 0,-6 5 0,-5 3 0,-1 1 1,1-1-1,5-1 0,6-4-57,-13 11 0,8-3 0,3-2 0,-1 1 270,4-2 0,1-1 0,-1 1 0,-3 0 0,1-3 0,-3 0 0,-2 1 0,0 0 0,2-1-316,-9 7 1,1 0 0,0 0-1,-5 2 316,15-12 0,-4 2 0,-2 0 0,-1-1 0,1 1 0,1-1-452,-10 5 1,2-1-1,-1 0 1,0 0-1,-2 0 452,9-5 0,-1-1 0,0 1 0,-1-1 0,0 0 0,1 0 0,1-2 0,2 1 0,0-2 0,-1 1 0,-2 0 0,-1 1 0,1-1 0,-3 0 0,-2 1 0,0-1 0,1 1 0,1-1 0,3 0-78,0 0 1,3 0 0,1-1 0,0 0 0,-2 1 0,-4 0 77,-4 1 0,-4 0 0,-2 1 0,-2 1 0,1-1 0,1-1 0,4 0 0,-2 0 0,3 1 0,0-2 0,2 0 0,-2 1 0,-2-1 0,8-3 0,-2 1 0,-1-1 0,0 0 0,0 0 0,0 0 0,2 0 0,-11 4 0,1-1 0,0 1 0,0-1 0,2 0 0,-1-1 0,5-1 0,1 0 0,0 0 0,0 0 0,1-1 0,0 0 0,3-1 0,0 0 0,1 0 0,0 0 0,-1-1 0,0-1 0,-1 1 0,0-2 0,-1 0 0,1 0 0,-1 0 0,1 1 0,2 1 0,-1 1 0,1-1 0,0 1 0,-1-1 0,-1-1 0,-2-2 0,-2 0 0,-1-1 0,1 0 0,2 0 0,2 0 0,-3 3 0,2 1 0,2-1 0,-1 0 0,-1-1 0,-5 1 0,-3 0 0,0-1 0,4-1 0,5-1 167,-13 7 0,7-2 0,-5 1-167,4-1 0,-6 0 0,1 1 0,4 0 0,16-5 0,2 0 0,2 0 0,-2-1 0,-4-2 0,-1-1 0,0-1 0,1 3 235,1 2 1,0 3-1,1-2 1,4-3-236,-3-5 0,2-3 0,1 2 640,-7 5 0,-1 1 0,3 0-640,10-4 0,1 0 0,0 0 0,-4-1 0,-1 1 0,2 3 0,0 5 0,2 2 0,1-1 0,-21 5 0,1 0 0,22-6 0,-1 1 0,5-2 0,-1 0 0,-1-1 0,-2 0 0,-6 3 0,3 0 0,7 1 0,2 1 0,-1-1 0,-4-3 0,-1-1 0,2 1 0,-1 6 0,2 2 0,5-6 0,2-8 0,3-2 0,-11 11 0,4-1 3652,-5 12-3652,10-17 0,-1 2 0,9-2 0,1 1 0,-6 7 0,-2-1 0,-3-6 0,0 3-606,4 9 0,0 0 606,0-10 0,1-1 597,-22 27 0,30-28 0,29-16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17:5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1650 381 24575,'-43'0'0,"6"0"0,-27 10 0,17-8 0,-18 18-1289,28-19 0,-3 1 1289,-3 8 0,-4-1-771,-2-7 0,-3-2 0,1 0 771,-13 6 0,-3-1 0,10-4 0,-3-2 0,5 1 0,-4 0 0,1 0-242,-17 0 0,2 0 242,24 0 0,1 0-404,-16 0 1,0 0 403,17 0 0,3 0 0,-3 0 0,4 0 0,-13 0 995,14 0-995,39 10 2252,5 12-2252,21 2 0,9 8 0,-8-9 0,8-2-4581,-9 2 4581,-1-1-1959,0 0 1959,10 10-3646,-7-7 3646,17 17 0,-18-18 0,8 19 3646,-10-28-3646,-19 4 2691,4-29-2691,-26-2 0,6-11 0,-9 1 0,-1-10 0,1 7 0,0-17 0,0 17 0,-11-16 0,19 15 0,-26-15 0,25 16 0,-7-17 6784,2 17-6784,8-7 0,0 10 0,1-1 0,22 11 0,1-8 0,10 18 0,0-18 0,10 7 0,-7-9 0,17-10 0,2-13 0,3-2 0,8 3-6784,-11 12 6784,0 0 0,-9 17 0,-13-15 0,-12 28 0,-10-8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23:35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914 1 24575,'-11'23'0,"-23"10"0,6 4 0,-16 9 0,10-9 0,-3 7 0,-9 2 0,-22 25 0,6 1 0,22-31 0,-1-1 0,-29 30 0,0-11 0,10-1 0,3-12 0,10 1 0,10-11 0,4-2 0,9-21 0,11 8 0,-8-29 0,8 5 0,0-10 0,3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23:35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8191,'57'21'0,"13"15"0,-29-3 0,1 4 0,14 8 0,3 3 1145,0 10 1,1 1-1146,5 1 0,0 0 0,-1-1 0,-1-2 0,-9-9 0,-2-2 0,7 6 0,-3-3 0,19 16 0,-25-25 0,-2-2 0,4 9 539,5-1 1,-33-20 0,-14-5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23:36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936 0 24575,'-34'11'0,"-2"-9"0,-1 19 0,-7-8 0,-3 10 0,-12 11 0,-12 2 0,1 11 0,0 10 0,0-8 0,0 8 0,-1 0-521,30-27 0,2 0 521,-13 19 0,-13-5 341,49-20-341,-15-11 43,28 7 0,-7-17 1,10 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23:36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24575,'23'44'0,"21"37"0,-20-38 0,2 2-546,8 12 0,2 0 546,-1-4 0,0-2 0,-5-3 0,-1 0 0,5 4 0,0 0-437,-4 0 1,0 0 436,3 0 0,4 2 0,8 9 0,1 1 0,-8-4 0,-1 0 0,3-1 0,0-2 0,-5-9 0,-2-2 0,16 34 296,-2-30-296,-24-6 0,-12-31 0,-11-3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23:37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679 0 24575,'-20'34'0,"-17"2"0,-12 11 0,-19-1 0,29 1 0,-26 0-9831,26-1 8341,-18 1 4308,10 0-2818,0-11 1719,1 19-1719,9-37 0,14 23 0,2-38 6784,18 17-6784,-17-17 0,7 7 0,-11-10 0,11 0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23:38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24575,'21'33'0,"15"24"0,3-15 0,15 23 0,-17-29 0,20 21 0,2 3-929,-24-21 0,1 2 929,-1 0 0,0 1 0,0 4 0,0 2 0,-1 4 0,2-1 0,4-3 0,0 0 0,-3 4 0,-1 0 0,-1-4 0,0-2 0,22 26 0,-10-4 0,0-11 0,-1 2 0,1 12 600,-11-12-600,8 9 0,-7-9 0,9 22 0,1-8 0,-21-14 76,5-25 1,-28-24 0,7-10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7:35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1650 381 24575,'-43'0'0,"6"0"0,-27 10 0,17-8 0,-18 18-1289,28-19 0,-3 1 1289,-3 8 0,-4-1-771,-2-7 0,-3-2 0,1 0 771,-13 6 0,-3-1 0,10-4 0,-3-2 0,5 1 0,-4 0 0,1 0-242,-17 0 0,2 0 242,24 0 0,1 0-404,-16 0 1,0 0 403,17 0 0,3 0 0,-3 0 0,4 0 0,-13 0 995,14 0-995,39 10 2252,5 12-2252,21 2 0,9 8 0,-8-9 0,8-2-4581,-9 2 4581,-1-1-1959,0 0 1959,10 10-3646,-7-7 3646,17 17 0,-18-18 0,8 19 3646,-10-28-3646,-19 4 2691,4-29-2691,-26-2 0,6-11 0,-9 1 0,-1-10 0,1 7 0,0-17 0,0 17 0,-11-16 0,19 15 0,-26-15 0,25 16 0,-7-17 6784,2 17-6784,8-7 0,0 10 0,1-1 0,22 11 0,1-8 0,10 18 0,0-18 0,10 7 0,-7-9 0,17-10 0,2-13 0,3-2 0,8 3-6784,-11 12 6784,0 0 0,-9 17 0,-13-15 0,-12 28 0,-10-8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5:22:53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24575,'78'49'0,"-1"-12"0,-23 1 0,4 5-2225,20 4 1,2-1 2224,-13-7 0,3-1-639,-6-2 0,6 1 0,0-1 639,-1-3 0,0-1 0,1-1 0,4 2 0,1-1 0,2 2 0,10 6 0,1 2 0,1 0-537,-1 0 0,1 0 0,1 1 537,-16-6 0,1 0 0,1 2 0,3 0 0,-7-1 0,3 1 0,0 0 0,1 0 0,-2-1 0,13 4 0,-1-2 0,1 0 0,4 2-487,-17-7 1,4 1-1,1 0 1,2 1-1,-1-1 1,-1-2 486,12 4 0,-1-1 0,-1-1 0,2 0 0,1 0 0,-9-3 0,1 0 0,1 0 0,1 1 0,-1-1 0,1 0 0,1 0 0,1 0 0,1-1 0,-1 1 0,0-1 0,-1 0 0,-2-1 0,0 0 0,-1-1 0,0 0 0,-1 0 0,-1-2 0,10 2 0,-1-2 0,-1 0 0,0 0 0,0 1 0,-3 0 0,0 0 0,-1 0 0,3 2 0,2-1 0,-12-4 0,3 1 0,2 0 0,0 1 0,1-1 0,-2 1 0,-3-1 0,3 1 0,-2-1 0,-1 0 0,0 1 0,0 0 0,3 1-335,-2-1 1,1 2 0,2 0 0,0 1 0,-1-2-1,0 0 1,-3-1 334,4-1 0,-1-1 0,0-1 0,-3 0 0,0-1 0,-3 1-316,3 0 1,-3 1 0,-1-1-1,1 0 1,4 1 315,3 0 0,4 1 0,1 1 0,2-1 0,-2 0 0,-2-1-195,4 1 1,-1-1 0,-1-1-1,0 2 1,1 1 194,-7 0 0,2 2 0,0 1 0,0 0 0,-2-1 0,-4-3 0,16 4 0,-4-3 0,-1 0 0,3 3 0,-7-1 0,3 2 0,1 1 0,-2 0 0,-4-3-150,4 1 0,-3-2 1,-2-1-1,3 2 150,-12-3 0,1 0 0,2 2 0,-1-1 0,0 1 0,2 0 0,2 1 0,-1 0 0,-2 0 0,-3-1 0,1 4 0,-3-2 0,-1 2 0,5 1 0,2 0 0,4 1 0,2 2 0,-1-1 0,-3-2 0,5 3 0,-3-1 0,-1 0 0,3 1 0,-11-3 0,2 2 0,1 0 0,-2 0 0,0-1 0,11 5 0,-1-1 0,0-1 0,-2 0 0,-4-2 0,-1-1 0,-1 1 0,3 0 0,8 3 0,2 1 0,0 1 0,0 0 0,-1 1 0,1 0 0,-1 0 0,0 0 0,2-2 0,1 0 0,-2 0 0,-2 1 0,-8 0 0,-2 1 0,-2-1 0,1-1 0,-1-4 0,0-3 0,-1 1 0,-3 0 0,7 8 0,-3 0 0,5 1 0,-5-5 0,6 0 0,-1 1 0,-3-2 0,3 3 0,-5-2 0,6 2 0,-4-4 0,6 1 0,-1 0 0,-5-2 0,0 1 0,-5-3 0,2 1 0,9 2 0,1 1 0,-3 1 0,-10-1 0,-3-1 0,-2 0 0,20 8 0,-1-1 415,-21-11 1,1 0 0,-2 0-416,16 10 0,0 0 0,-16-10 0,1 0 0,-2 0 0,12 5 0,-2 0 1119,5 5 1,-2-3-1120,-17-17 0,-4-1 0,17 19 939,-18-24 0,-38-4 0,-3-12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5:23:33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5:16:31.1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24575,'80'56'0,"-1"1"0,1-1 0,-1 0 0,0 1 0,-6-13 0,4 0 0,4 1 0,2 0 0,1 0 0,1-1 0,0 0 0,-1-2-993,-5 0 0,-5-3 0,-2-1 0,1 0 1,6 1-1,8 2 0,13 3 0,15 4 993,-60-26 0,4 1 0,4 1 0,4 1 0,4 1 0,4 1 0,3 1 0,4 1 0,2 1 0,4 0 0,3 1 0,2 1 0,2 1 0,3-1 0,2 2 0,2 0 0,2 0 0,1 1 0,2 0 0,1 0 0,0 1 0,2 0 0,1-1 0,0 1 0,0 0 0,1 0 0,-1 0 0,0 0 0,0-1 0,0 1 0,-2-1 0,0 0 0,-1-1 0,-2 0 0,-1 0 0,-1-1 0,-2-1 0,-3 0 0,-1 0 0,-2-2 0,-4 0 0,-1-1 0,-4-1 0,-2-1 0,-4 0 0,-3-2 0,-4-1 0,-3 0-244,43 13 0,-9-2 0,-6-3 0,-6-1 0,-5-2 0,-3-1 1,-3-1-1,-1 0 0,0-1 0,2 1 0,1 0 0,3 2 0,5 1 1,6 2-1,7 1 0,7 4 244,-39-14 0,5 2 0,3 1 0,4 2 0,4 0 0,3 1 0,4 2 0,2 0 0,2 1 0,4 1 0,1 0 0,2 1 0,2 1 0,1 0 0,2 0 0,1 1 0,0 0 0,1 0 0,1 0 0,-1 0 0,0 0 0,0 0 0,0 0 0,-2 0 0,0-1 0,-2 0 0,-1 0 0,-2-1 0,-2-1 0,-3 0 0,-1-2 0,-4 1 0,-2-2 0,-3-1 0,-4-1 0,-3-1 0,-5-1 0,-3-1 0,-4-2 0,-5 0 0,-5-3 0,-5-1 0,-5-1 0,-5-3 0,60 22 0,-23-8 0,-14-4 0,-5-2 0,4 3 0,14 5 0,-4 0 0,-1-1 0,1 2 0,3 2 0,0 0 0,0 1 0,-3-1 0,13 5 0,-3 1 0,0-2-149,-1 1 1,1-2 0,-6-1 148,-16-7 0,-3-1 0,-2-4-126,17-2 1,-8-1 125,15 19 2207,-22-24-2207,-38-4 0,-11-12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15:16:31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10670 0 24575,'-51'0'0,"0"0"0,-2 10 0,-3 5 0,-26 5 0,-4 3-2141,3 4 0,2 5 2141,5 7 0,-3 3-1112,5-11 1,-4 1 0,0 1 1111,1 3 0,1 3 0,-4 1-595,4-4 1,-3 2-1,-3 1 1,3 0 594,1-2 0,2 1 0,-2 1 0,-1 2-685,7-3 1,-3 3-1,0 1 1,0 0 0,0-1 684,2-1 0,0-1 0,0 0 0,-1 2 0,-2 2-292,-1 1 0,-2 3 0,-2 2 0,-1 0 0,2 0 0,1-2 292,6-3 0,1-1 0,1 0 0,0 0 0,-2 0 0,-2 2-120,0-1 1,-3 1 0,-1 0 0,-1 1 0,0 0-1,2 0 1,2-2 119,-2 4 0,2-1 0,2 0 0,-1-1 0,-1 1 0,-4 1-51,-2-2 1,-2 2 0,-3 0 0,-1-1 0,0 1 0,3-2 0,3 0 50,1-1 0,3-1 0,1-1 0,1 0 0,-3 0 0,-2 2-5,-1 0 1,-2 2 0,-3 0 0,0 0 0,0 0-1,1-1 1,3-2 4,-2 1 0,2-2 0,1-1 0,0 0 0,0 0 0,0 1 0,-3 2 0,0-1 0,0 1 0,0 0 0,2 0 0,0-2 0,7-3 0,1 0 0,1 0 0,0-1 0,1 0 0,-2-1 59,0-1 1,-1 0 0,1 0-1,-1-1 1,2 0 0,0 1-60,-8 6 0,0 0 0,2 0 0,1-1 0,2-2 0,-5 1 0,3-2 0,1 1 0,-3 1 0,6 0 0,-4 2 0,0 1 0,4-2 0,8-4 0,-1 1 0,8-4 0,-5 3 347,-5 1 1,-7 2 0,0 1-1,7-3-347,4 0 0,5-2 0,1-2 0,-19 10 0,3-3 0,8 0 0,3-3 0,14-11 0,2 0 0,6-1 0,-1 1 0,-3 1 0,1-2 2895,-13 17-2895,-9 8 0,12-21 3279,12 9-3279,4-24 1488,12-4 0,13-12 0,2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20:47:2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24575,'20'0'0,"32"0"0,5 0 0,-9 0 0,11 0 0,-1 0 0,-21 0 0,2 0 0,9 0 0,-10 0 0,-2 0 0,-4 0 0,-5 0 0,-1 0 0,-4 0 0,-1 0 0,1 0 0,0 0 0,-1 0 0,1 0 0,4 0 0,-3 0 0,3 0 0,-5 0 0,1 0 0,-4 0 0,-1 0 0,-4 0 0,0 0 0,-3 0 0,-1 0 0,-3 0 0,0 0 0,-1 0 0,1 0 0,3 0 0,1 0 0,3 0 0,0 0 0,0 0 0,1 0 0,-1 0 0,-3 0 0,-1 0 0,-3 0 0,0 0 0,0 0 0,-5-2 0,-8-2 0,0-2 0,-5 0 0,3 0 0,-1-1 0,-8-7 0,-6-3 0,0-3 0,-4-3 0,2 7 0,-4-8 0,2 3 0,-4 0 0,7-1 0,-1 5 0,7-1 0,-2 7 0,10 2 0,-5 2 0,9 1 0,-2 2 0,3-1 0,0 4 0,3-4 0,1 5 0,2-3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20:47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24575,'-15'6'0,"-35"28"0,23-9 0,-32 22 0,34-23 0,1-7 0,3 1 0,6-8 0,2 1 0,-5 10 0,6-11 0,-7 15 0,6-14 0,-2 10 0,2-7 0,-1 3 0,4-4 0,0 0 0,4-3 0,-1 0 0,4-5 0,0 1 0,1 0 0,1 0 0,-2-2 0,3-2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20:48:0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24575,'20'0'0,"32"0"0,5 0 0,-9 0 0,11 0 0,-1 0 0,-21 0 0,2 0 0,9 0 0,-10 0 0,-2 0 0,-4 0 0,-5 0 0,-1 0 0,-4 0 0,-1 0 0,1 0 0,0 0 0,-1 0 0,1 0 0,4 0 0,-3 0 0,3 0 0,-5 0 0,1 0 0,-4 0 0,-1 0 0,-4 0 0,0 0 0,-3 0 0,-1 0 0,-3 0 0,0 0 0,-1 0 0,1 0 0,3 0 0,1 0 0,3 0 0,0 0 0,0 0 0,1 0 0,-1 0 0,-3 0 0,-1 0 0,-3 0 0,0 0 0,0 0 0,-5-2 0,-8-2 0,0-2 0,-5 0 0,3 0 0,-1-1 0,-8-7 0,-6-3 0,0-3 0,-4-3 0,2 7 0,-4-8 0,2 3 0,-4 0 0,7-1 0,-1 5 0,7-1 0,-2 7 0,10 2 0,-5 2 0,9 1 0,-2 2 0,3-1 0,0 4 0,3-4 0,1 5 0,2-3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2T20:48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1 24575,'-15'6'0,"-35"28"0,23-9 0,-32 22 0,34-23 0,1-7 0,3 1 0,6-8 0,2 1 0,-5 10 0,6-11 0,-7 15 0,6-14 0,-2 10 0,2-7 0,-1 3 0,4-4 0,0 0 0,4-3 0,-1 0 0,4-5 0,0 1 0,1 0 0,1 0 0,-2-2 0,3-2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56C541A2-50E0-48B6-9E3D-FC1C7C46FC0E}" type="datetime1">
              <a:rPr lang="fr-FR" smtClean="0"/>
              <a:t>13/06/2024</a:t>
            </a:fld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rgbClr val="171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000" y="1506713"/>
            <a:ext cx="10840028" cy="2706458"/>
          </a:xfrm>
        </p:spPr>
        <p:txBody>
          <a:bodyPr anchor="ctr" anchorCtr="0"/>
          <a:lstStyle>
            <a:lvl1pPr>
              <a:lnSpc>
                <a:spcPct val="93000"/>
              </a:lnSpc>
              <a:defRPr sz="7200" b="1" i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2126" y="4293096"/>
            <a:ext cx="10840028" cy="1660654"/>
          </a:xfr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4400" b="1" i="0">
                <a:solidFill>
                  <a:schemeClr val="bg1"/>
                </a:solidFill>
                <a:latin typeface="Bahnschrift SemiBold Condensed" panose="020B0502040204020203" pitchFamily="34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6DA0222D-42F9-B0CC-531E-C5F154967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41200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47989AB8-DDC1-4D65-A60A-4F0A254FA56C}" type="datetime1">
              <a:rPr lang="fr-CH" smtClean="0"/>
              <a:t>13.06.24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B39B5717-E554-AEE2-E5C0-6A3B944723BC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6F49EB74-76FF-404E-962D-9A46692386E6}" type="datetime1">
              <a:rPr lang="fr-CH" smtClean="0"/>
              <a:t>13.06.24</a:t>
            </a:fld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1717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134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  <a:latin typeface="Bahnschrift SemiBold" panose="020B0502040204020203" pitchFamily="34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  <a:endParaRPr lang="en-GB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  <a:latin typeface="Bahnschrift SemiBold SemiConden" panose="020B0502040204020203" pitchFamily="34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464362-CC4F-67D2-64C7-6864925A9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A9DD55E9-D039-40A4-BD26-AA498C121C0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5E7A1D9-22BF-93E6-BB49-3B205B28B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38" y="1052736"/>
            <a:ext cx="10585176" cy="51992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CC3273-DB5E-F84F-3C35-3B177393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0"/>
            <a:ext cx="10585176" cy="606022"/>
          </a:xfrm>
        </p:spPr>
        <p:txBody>
          <a:bodyPr/>
          <a:lstStyle>
            <a:lvl1pPr>
              <a:defRPr sz="3000" b="1" i="0">
                <a:latin typeface="Bahnschrift SemiCondensed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r-CH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65CEB094-89F8-BB02-0758-90AE328B0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CF87513-375B-4A4D-D55E-C71245D0C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E4B04E99-DB57-A5FF-8B05-9886765F8AE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964E1952-EF43-4CB1-87CF-70C8EF895584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329420DD-1555-C46B-6FBF-42DD26077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8951D4C4-EEEB-2B89-9105-F678CFE3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0"/>
            <a:ext cx="10585176" cy="606022"/>
          </a:xfrm>
        </p:spPr>
        <p:txBody>
          <a:bodyPr/>
          <a:lstStyle>
            <a:lvl1pPr>
              <a:defRPr sz="3000">
                <a:latin typeface="Bahnschrift SemiBold SemiConden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4571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 userDrawn="1">
          <p15:clr>
            <a:srgbClr val="F26B43"/>
          </p15:clr>
        </p15:guide>
        <p15:guide id="2" pos="3896" userDrawn="1">
          <p15:clr>
            <a:srgbClr val="F26B43"/>
          </p15:clr>
        </p15:guide>
        <p15:guide id="3" pos="4205" userDrawn="1">
          <p15:clr>
            <a:srgbClr val="F26B43"/>
          </p15:clr>
        </p15:guide>
        <p15:guide id="4" pos="6984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A7D920D3-994D-3384-44E8-2AFD4FC529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B1C319BB-7ACA-4B09-9AE9-910C7A6C42CA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7C3343A-F008-DC51-0BC8-F894C1157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87E6832D-2EC9-4D5A-DF97-7B359A237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0"/>
            <a:ext cx="10585176" cy="606022"/>
          </a:xfrm>
        </p:spPr>
        <p:txBody>
          <a:bodyPr/>
          <a:lstStyle>
            <a:lvl1pPr>
              <a:defRPr sz="3000">
                <a:latin typeface="Bahnschrift SemiBold SemiConden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018B0FBC-DF34-2861-4345-D2150150D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CF774F42-EBCB-49BD-9221-187E7DBCF14C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567AA56-613D-CB14-178E-F5164031D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A95055E4-B435-50FC-481B-9E6AECEE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0"/>
            <a:ext cx="10585176" cy="606022"/>
          </a:xfrm>
        </p:spPr>
        <p:txBody>
          <a:bodyPr/>
          <a:lstStyle>
            <a:lvl1pPr>
              <a:defRPr sz="3000">
                <a:latin typeface="Bahnschrift SemiBold SemiConden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/>
              <a:t>Click to add title one line</a:t>
            </a:r>
            <a:endParaRPr lang="en-GB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7A59DBE4-B528-5D75-2EA0-2F3F1410A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1F20C7C5-5C85-441C-AFBE-95C28C41DE6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48496FB-DC80-5599-7370-4643AA965F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E5C59613-FF67-C310-A519-9B9A8EF334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82638" y="0"/>
            <a:ext cx="10585176" cy="60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Bahnschrift SemiBold SemiConden" panose="020B0502040204020203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GB" kern="0"/>
              <a:t>Click to edit Master title style</a:t>
            </a:r>
            <a:endParaRPr lang="fr-CH" kern="0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3E9268E4-15A0-12F3-80B5-49E4E65D6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67BCB629-D7C0-4497-814B-7AE649ADEB3C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13FC48-615C-1311-1B31-B488556E8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6C9E6585-6DB9-1EC0-0A57-91CB1F64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8" y="0"/>
            <a:ext cx="10585176" cy="606022"/>
          </a:xfrm>
        </p:spPr>
        <p:txBody>
          <a:bodyPr/>
          <a:lstStyle>
            <a:lvl1pPr>
              <a:defRPr sz="3000">
                <a:latin typeface="Bahnschrift SemiBold SemiConden" panose="020B05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8E9A41-54E3-2EF5-63D5-A1F8DC13D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BBE25148-880A-4D5F-AC34-44ECAAD02B50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E81A735C-4A25-E0BD-2848-D543BD8C7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tom bar">
            <a:extLst>
              <a:ext uri="{FF2B5EF4-FFF2-40B4-BE49-F238E27FC236}">
                <a16:creationId xmlns:a16="http://schemas.microsoft.com/office/drawing/2014/main" id="{A0372D88-E9F2-548B-8166-569A9EEB7294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3676" name="text" descr="{&quot;templafy&quot;:{&quot;id&quot;:&quot;54208a17-aa96-4f8d-8b7c-060fa1766bf6&quot;}}" title="UserProfile.Offices.Workarea_{{DocumentLanguage}}"/>
          <p:cNvSpPr>
            <a:spLocks noChangeArrowheads="1"/>
          </p:cNvSpPr>
          <p:nvPr/>
        </p:nvSpPr>
        <p:spPr bwMode="auto">
          <a:xfrm>
            <a:off x="1486694" y="6565582"/>
            <a:ext cx="3397071" cy="31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900" b="1" dirty="0">
                <a:solidFill>
                  <a:schemeClr val="bg1"/>
                </a:solidFill>
                <a:latin typeface="+mn-lt"/>
              </a:rPr>
              <a:t>DTU Health Tech</a:t>
            </a:r>
          </a:p>
        </p:txBody>
      </p:sp>
      <p:sp>
        <p:nvSpPr>
          <p:cNvPr id="5" name="date" descr="{&quot;templafy&quot;:{&quot;id&quot;:&quot;d9d7a168-d7e5-4cff-bff5-15b7446b772e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7" name="text" descr="{&quot;templafy&quot;:{&quot;id&quot;:&quot;61073fb2-b825-48a5-b677-b49857df75b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GB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70A5E92-CAB9-72DE-2AA7-7A9F0277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559391"/>
            <a:ext cx="1440535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rgbClr val="FFFCFB"/>
                </a:solidFill>
                <a:latin typeface="+mj-lt"/>
              </a:defRPr>
            </a:lvl1pPr>
          </a:lstStyle>
          <a:p>
            <a:fld id="{2614145A-CAF3-4003-888E-0B971080D67F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29EFE9-F304-F32F-B924-EC8F47AB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0262" y="6559391"/>
            <a:ext cx="572316" cy="31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bg1"/>
                </a:solidFill>
                <a:latin typeface="+mj-lt"/>
              </a:defRPr>
            </a:lvl1pPr>
          </a:lstStyle>
          <a:p>
            <a:fld id="{9F3CCC77-A55F-4A57-ADA9-12DCBAB119F6}" type="slidenum">
              <a:rPr lang="fr-CH" smtClean="0"/>
              <a:pPr/>
              <a:t>‹#›</a:t>
            </a:fld>
            <a:endParaRPr lang="fr-CH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3BC15FAD-3A47-4801-7334-05E0CF7D41B5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1363" y="251852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17174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Top bar">
            <a:extLst>
              <a:ext uri="{FF2B5EF4-FFF2-40B4-BE49-F238E27FC236}">
                <a16:creationId xmlns:a16="http://schemas.microsoft.com/office/drawing/2014/main" id="{B87D283F-BEA8-1B7B-E8C1-F5D7B7B8C1C3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171748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78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i="0">
          <a:solidFill>
            <a:srgbClr val="000000"/>
          </a:solidFill>
          <a:latin typeface="Bahnschrift SemiCondensed" panose="020B0502040204020203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Helvetica" pitchFamily="2" charset="0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Helvetica" pitchFamily="2" charset="0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Helvetica" pitchFamily="2" charset="0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Helvetica" pitchFamily="2" charset="0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customXml" Target="../ink/ink15.xml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20.png"/><Relationship Id="rId14" Type="http://schemas.openxmlformats.org/officeDocument/2006/relationships/customXml" Target="../ink/ink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4795C-6C64-5EF0-6A91-1E4B2E629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0" y="1506713"/>
            <a:ext cx="11531838" cy="2706458"/>
          </a:xfrm>
        </p:spPr>
        <p:txBody>
          <a:bodyPr/>
          <a:lstStyle/>
          <a:p>
            <a:r>
              <a:rPr lang="en-GB" sz="6000" dirty="0">
                <a:latin typeface="Bahnschrift" panose="020B0502040204020203" pitchFamily="34" charset="0"/>
              </a:rPr>
              <a:t>Deep learning:</a:t>
            </a:r>
            <a:br>
              <a:rPr lang="en-GB" sz="6000" dirty="0">
                <a:latin typeface="Bahnschrift" panose="020B0502040204020203" pitchFamily="34" charset="0"/>
              </a:rPr>
            </a:br>
            <a:r>
              <a:rPr lang="en-GB" sz="4000" i="1" dirty="0">
                <a:latin typeface="Bahnschrift" panose="020B0502040204020203" pitchFamily="34" charset="0"/>
              </a:rPr>
              <a:t>Feed-forward &amp; Convolutional neural networks</a:t>
            </a:r>
            <a:r>
              <a:rPr lang="en-GB" sz="6000" dirty="0">
                <a:latin typeface="Bahnschrift" panose="020B0502040204020203" pitchFamily="34" charset="0"/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2C556-DA42-3E28-C824-D45BE0DBB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000" y="4293096"/>
            <a:ext cx="10840028" cy="1660654"/>
          </a:xfrm>
        </p:spPr>
        <p:txBody>
          <a:bodyPr/>
          <a:lstStyle/>
          <a:p>
            <a:r>
              <a:rPr lang="en-GB" b="1" dirty="0">
                <a:latin typeface="Bahnschrift SemiBold Condensed" panose="020B0502040204020203" pitchFamily="34" charset="0"/>
              </a:rPr>
              <a:t>Sebastian </a:t>
            </a:r>
            <a:r>
              <a:rPr lang="en-GB" dirty="0"/>
              <a:t>N. Deleuran &amp; </a:t>
            </a:r>
            <a:r>
              <a:rPr lang="en-GB" b="1" dirty="0">
                <a:latin typeface="Bahnschrift SemiBold Condensed" panose="020B0502040204020203" pitchFamily="34" charset="0"/>
              </a:rPr>
              <a:t>Yat-Tsai Richie Wan</a:t>
            </a:r>
          </a:p>
          <a:p>
            <a:r>
              <a:rPr lang="en-GB" sz="4000" b="1" dirty="0" err="1">
                <a:latin typeface="Bahnschrift SemiBold Condensed" panose="020B0502040204020203" pitchFamily="34" charset="0"/>
              </a:rPr>
              <a:t>Immunoinformatics</a:t>
            </a:r>
            <a:r>
              <a:rPr lang="en-GB" sz="4000" b="1" dirty="0">
                <a:latin typeface="Bahnschrift SemiBold Condensed" panose="020B0502040204020203" pitchFamily="34" charset="0"/>
              </a:rPr>
              <a:t> and Machine Learning (IML) group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39D16-EEA8-4259-3167-5C76AA761A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F1FA22-D0A1-4BA4-AC92-8D8B12F0B05C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2EB98-1DDE-AEFA-AC72-70D27A6FB0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92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Batching data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batches of data at the same time using NumPy broadcasting.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Yesterday: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p</a:t>
            </a:r>
            <a:r>
              <a:rPr lang="en-DK" sz="2000" dirty="0">
                <a:latin typeface="Andale Mono" panose="020B0509000000000004" pitchFamily="49" charset="0"/>
              </a:rPr>
              <a:t>redictions = []</a:t>
            </a:r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for peptide_sequence in dataset:</a:t>
            </a:r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   y_pred = forward(peptide_sequence)</a:t>
            </a:r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   predictions.append(y_pred)</a:t>
            </a:r>
          </a:p>
        </p:txBody>
      </p:sp>
    </p:spTree>
    <p:extLst>
      <p:ext uri="{BB962C8B-B14F-4D97-AF65-F5344CB8AC3E}">
        <p14:creationId xmlns:p14="http://schemas.microsoft.com/office/powerpoint/2010/main" val="295742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Batching data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batches of data at the same time using NumPy broadcasting.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Yesterday: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p</a:t>
            </a:r>
            <a:r>
              <a:rPr lang="en-DK" sz="2000" dirty="0">
                <a:latin typeface="Andale Mono" panose="020B0509000000000004" pitchFamily="49" charset="0"/>
              </a:rPr>
              <a:t>redictions = []</a:t>
            </a:r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for peptide_sequence in dataset:</a:t>
            </a:r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   y_pred = forward(peptide_sequence)</a:t>
            </a:r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   predictions.append(y_pred)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DAF795-3211-D6A6-C42D-F5745D5A70E2}"/>
              </a:ext>
            </a:extLst>
          </p:cNvPr>
          <p:cNvGrpSpPr/>
          <p:nvPr/>
        </p:nvGrpSpPr>
        <p:grpSpPr>
          <a:xfrm>
            <a:off x="789541" y="1861962"/>
            <a:ext cx="5066280" cy="2040120"/>
            <a:chOff x="789541" y="1861962"/>
            <a:chExt cx="5066280" cy="20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26A558-8963-3519-C214-EFFF7FC7EA19}"/>
                    </a:ext>
                  </a:extLst>
                </p14:cNvPr>
                <p14:cNvContentPartPr/>
                <p14:nvPr/>
              </p14:nvContentPartPr>
              <p14:xfrm>
                <a:off x="789541" y="2024322"/>
                <a:ext cx="5066280" cy="1839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26A558-8963-3519-C214-EFFF7FC7EA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0541" y="2015682"/>
                  <a:ext cx="5083920" cy="18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4DDFB0C-D605-F5B5-FE76-9AB963A84F4B}"/>
                    </a:ext>
                  </a:extLst>
                </p14:cNvPr>
                <p14:cNvContentPartPr/>
                <p14:nvPr/>
              </p14:nvContentPartPr>
              <p14:xfrm>
                <a:off x="1289581" y="1861962"/>
                <a:ext cx="3841560" cy="204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4DDFB0C-D605-F5B5-FE76-9AB963A84F4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0581" y="1852962"/>
                  <a:ext cx="3859200" cy="2057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0390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Batching data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batches of data at the same time.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Today: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da-DK" sz="2000" dirty="0" err="1">
                <a:latin typeface="Andale Mono" panose="020B0509000000000004" pitchFamily="49" charset="0"/>
              </a:rPr>
              <a:t>predictions</a:t>
            </a:r>
            <a:r>
              <a:rPr lang="da-DK" sz="2000" dirty="0">
                <a:latin typeface="Andale Mono" panose="020B0509000000000004" pitchFamily="49" charset="0"/>
              </a:rPr>
              <a:t> = forward(dataset)</a:t>
            </a:r>
          </a:p>
          <a:p>
            <a:pPr marL="0" indent="0">
              <a:buNone/>
            </a:pPr>
            <a:endParaRPr lang="da-DK" sz="2000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DK" sz="2000" dirty="0">
              <a:latin typeface="Andale Mono" panose="020B05090000000000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25812C-B664-8AB4-6BB1-D8055003FFA4}"/>
              </a:ext>
            </a:extLst>
          </p:cNvPr>
          <p:cNvGraphicFramePr>
            <a:graphicFrameLocks noGrp="1"/>
          </p:cNvGraphicFramePr>
          <p:nvPr/>
        </p:nvGraphicFramePr>
        <p:xfrm>
          <a:off x="5675752" y="3429000"/>
          <a:ext cx="2723710" cy="178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2">
                  <a:extLst>
                    <a:ext uri="{9D8B030D-6E8A-4147-A177-3AD203B41FA5}">
                      <a16:colId xmlns:a16="http://schemas.microsoft.com/office/drawing/2014/main" val="3724273629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1767588467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534956218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3920441599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3901702457"/>
                    </a:ext>
                  </a:extLst>
                </a:gridCol>
              </a:tblGrid>
              <a:tr h="446014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78488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85318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21416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xn_2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0857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F01417A-11E2-9044-3324-56136282F9D0}"/>
              </a:ext>
            </a:extLst>
          </p:cNvPr>
          <p:cNvSpPr txBox="1"/>
          <p:nvPr/>
        </p:nvSpPr>
        <p:spPr>
          <a:xfrm>
            <a:off x="1440535" y="3068960"/>
            <a:ext cx="30104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Encoding of input data (peptides)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D40707A1-FAB2-D3D9-3C83-BD8AF3E787C9}"/>
              </a:ext>
            </a:extLst>
          </p:cNvPr>
          <p:cNvSpPr txBox="1">
            <a:spLocks noChangeArrowheads="1"/>
          </p:cNvSpPr>
          <p:nvPr/>
        </p:nvSpPr>
        <p:spPr>
          <a:xfrm>
            <a:off x="190550" y="3385900"/>
            <a:ext cx="1447800" cy="256338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rgbClr val="FFFCFB"/>
                </a:solidFill>
                <a:latin typeface="+mj-lt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ALAKAAAAM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ALAKAAAAN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ALAKAAAAR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ALAKAAAAT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ALAKAAAAV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GMNERPILT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GILGFVFTM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TLNAWVKVV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KLNEPVLLL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AVVPFIVSV</a:t>
            </a:r>
            <a:endParaRPr lang="en-US" sz="1600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5D111C28-C913-2D2F-7C26-857A1E30B1F5}"/>
              </a:ext>
            </a:extLst>
          </p:cNvPr>
          <p:cNvSpPr txBox="1">
            <a:spLocks noChangeArrowheads="1"/>
          </p:cNvSpPr>
          <p:nvPr/>
        </p:nvSpPr>
        <p:spPr>
          <a:xfrm>
            <a:off x="2055118" y="3385900"/>
            <a:ext cx="3188586" cy="2563380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t"/>
          <a:lstStyle>
            <a:defPPr>
              <a:defRPr lang="da-DK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900" b="1" kern="1200">
                <a:solidFill>
                  <a:srgbClr val="FFFCFB"/>
                </a:solidFill>
                <a:latin typeface="+mj-lt"/>
                <a:ea typeface="ＭＳ Ｐゴシック" pitchFamily="-80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defRPr/>
            </a:pPr>
            <a:endParaRPr lang="en-US" sz="1600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0" dirty="0">
                <a:solidFill>
                  <a:schemeClr val="tx1"/>
                </a:solidFill>
              </a:rPr>
              <a:t>0.9 0.05 0.05 …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600" b="0" dirty="0">
                <a:solidFill>
                  <a:schemeClr val="tx1"/>
                </a:solidFill>
              </a:rPr>
              <a:t>0.9 0.05 0.05 ..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17C0B4-287B-E647-3DE8-2128F63B8884}"/>
              </a:ext>
            </a:extLst>
          </p:cNvPr>
          <p:cNvSpPr txBox="1"/>
          <p:nvPr/>
        </p:nvSpPr>
        <p:spPr>
          <a:xfrm>
            <a:off x="6887294" y="3068960"/>
            <a:ext cx="7053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N_input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4C895-4C7A-83B9-E811-4A89ACEF21A4}"/>
              </a:ext>
            </a:extLst>
          </p:cNvPr>
          <p:cNvSpPr txBox="1"/>
          <p:nvPr/>
        </p:nvSpPr>
        <p:spPr>
          <a:xfrm>
            <a:off x="8486229" y="4118883"/>
            <a:ext cx="158376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N_datasize/batch</a:t>
            </a:r>
          </a:p>
        </p:txBody>
      </p:sp>
    </p:spTree>
    <p:extLst>
      <p:ext uri="{BB962C8B-B14F-4D97-AF65-F5344CB8AC3E}">
        <p14:creationId xmlns:p14="http://schemas.microsoft.com/office/powerpoint/2010/main" val="230979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Batching data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batches of data at the same time.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Today: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da-DK" sz="2000" dirty="0" err="1">
                <a:latin typeface="Andale Mono" panose="020B0509000000000004" pitchFamily="49" charset="0"/>
              </a:rPr>
              <a:t>predictions</a:t>
            </a:r>
            <a:r>
              <a:rPr lang="da-DK" sz="2000" dirty="0">
                <a:latin typeface="Andale Mono" panose="020B0509000000000004" pitchFamily="49" charset="0"/>
              </a:rPr>
              <a:t> = forward(dataset)</a:t>
            </a:r>
          </a:p>
          <a:p>
            <a:pPr marL="0" indent="0">
              <a:buNone/>
            </a:pPr>
            <a:endParaRPr lang="da-DK" sz="2000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DK" sz="2000" dirty="0">
              <a:latin typeface="Andale Mono" panose="020B0509000000000004" pitchFamily="49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24D177-3923-2E80-0BCB-AE6D8D5329D6}"/>
              </a:ext>
            </a:extLst>
          </p:cNvPr>
          <p:cNvGraphicFramePr>
            <a:graphicFrameLocks noGrp="1"/>
          </p:cNvGraphicFramePr>
          <p:nvPr/>
        </p:nvGraphicFramePr>
        <p:xfrm>
          <a:off x="9417987" y="908067"/>
          <a:ext cx="19338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1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644601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644601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w3_1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w3_2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w3_3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w4_1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w4_2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w4_3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w5_1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w5_2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w5_3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7E3B5E-A3F2-DA57-B428-F9A8E2A4A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490759"/>
              </p:ext>
            </p:extLst>
          </p:nvPr>
        </p:nvGraphicFramePr>
        <p:xfrm>
          <a:off x="9417986" y="2276872"/>
          <a:ext cx="193380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1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644601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644601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  <p:pic>
        <p:nvPicPr>
          <p:cNvPr id="2" name="Picture 1" descr="Untitled.png">
            <a:extLst>
              <a:ext uri="{FF2B5EF4-FFF2-40B4-BE49-F238E27FC236}">
                <a16:creationId xmlns:a16="http://schemas.microsoft.com/office/drawing/2014/main" id="{A28E2420-EC2D-7825-3882-79D032255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" y="3089498"/>
            <a:ext cx="4166842" cy="214994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368B0-2612-46B1-E7D1-AAD29B708F61}"/>
              </a:ext>
            </a:extLst>
          </p:cNvPr>
          <p:cNvCxnSpPr/>
          <p:nvPr/>
        </p:nvCxnSpPr>
        <p:spPr bwMode="auto">
          <a:xfrm flipV="1">
            <a:off x="3318623" y="1669082"/>
            <a:ext cx="5883338" cy="25664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4E161A4-4AF0-730F-05C8-0232344FB2A3}"/>
              </a:ext>
            </a:extLst>
          </p:cNvPr>
          <p:cNvSpPr txBox="1"/>
          <p:nvPr/>
        </p:nvSpPr>
        <p:spPr>
          <a:xfrm>
            <a:off x="1630710" y="2924944"/>
            <a:ext cx="15036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Network weights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1DAB9-AC31-B29A-029A-9DC4F49BABAE}"/>
              </a:ext>
            </a:extLst>
          </p:cNvPr>
          <p:cNvSpPr txBox="1"/>
          <p:nvPr/>
        </p:nvSpPr>
        <p:spPr>
          <a:xfrm>
            <a:off x="8768134" y="1700808"/>
            <a:ext cx="423416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 </a:t>
            </a:r>
            <a:r>
              <a:rPr lang="en-DK" sz="8000" dirty="0">
                <a:latin typeface="+mn-lt"/>
              </a:rPr>
              <a:t>{</a:t>
            </a:r>
            <a:r>
              <a:rPr lang="en-DK" dirty="0">
                <a:latin typeface="+mn-lt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C3C343-F438-DE3E-D59A-585E2B808E70}"/>
              </a:ext>
            </a:extLst>
          </p:cNvPr>
          <p:cNvSpPr txBox="1"/>
          <p:nvPr/>
        </p:nvSpPr>
        <p:spPr>
          <a:xfrm>
            <a:off x="9119542" y="606022"/>
            <a:ext cx="26657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Neuron_1  N2.      N3.      …..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1C649F-58E9-45B3-B84D-571ADD249F31}"/>
              </a:ext>
            </a:extLst>
          </p:cNvPr>
          <p:cNvSpPr txBox="1"/>
          <p:nvPr/>
        </p:nvSpPr>
        <p:spPr>
          <a:xfrm>
            <a:off x="8039422" y="2276872"/>
            <a:ext cx="70532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N_input</a:t>
            </a:r>
          </a:p>
        </p:txBody>
      </p:sp>
    </p:spTree>
    <p:extLst>
      <p:ext uri="{BB962C8B-B14F-4D97-AF65-F5344CB8AC3E}">
        <p14:creationId xmlns:p14="http://schemas.microsoft.com/office/powerpoint/2010/main" val="106032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Batching data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batches of data at the same time.</a:t>
            </a:r>
          </a:p>
          <a:p>
            <a:r>
              <a:rPr lang="en-DK" sz="2000" dirty="0"/>
              <a:t>We can apply the weights of all hidden neurons to the input </a:t>
            </a:r>
            <a:r>
              <a:rPr lang="en-GB" sz="2000" dirty="0"/>
              <a:t>in a single operation.</a:t>
            </a:r>
            <a:endParaRPr lang="en-DK" sz="2000" dirty="0"/>
          </a:p>
          <a:p>
            <a:pPr marL="0" indent="0">
              <a:buNone/>
            </a:pPr>
            <a:r>
              <a:rPr lang="en-DK" sz="2000" dirty="0">
                <a:latin typeface="Andale Mono" panose="020B0509000000000004" pitchFamily="49" charset="0"/>
              </a:rPr>
              <a:t>n</a:t>
            </a:r>
            <a:endParaRPr lang="da-DK" sz="2000" dirty="0">
              <a:latin typeface="Andale Mono" panose="020B05090000000000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25812C-B664-8AB4-6BB1-D8055003F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882179"/>
              </p:ext>
            </p:extLst>
          </p:nvPr>
        </p:nvGraphicFramePr>
        <p:xfrm>
          <a:off x="3070870" y="2636912"/>
          <a:ext cx="2723710" cy="178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2">
                  <a:extLst>
                    <a:ext uri="{9D8B030D-6E8A-4147-A177-3AD203B41FA5}">
                      <a16:colId xmlns:a16="http://schemas.microsoft.com/office/drawing/2014/main" val="3724273629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1767588467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534956218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3920441599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3901702457"/>
                    </a:ext>
                  </a:extLst>
                </a:gridCol>
              </a:tblGrid>
              <a:tr h="446014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78488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85318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21416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xn_2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085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6D7982-7552-98D2-FDCB-BA4F9B3C98FD}"/>
              </a:ext>
            </a:extLst>
          </p:cNvPr>
          <p:cNvSpPr txBox="1"/>
          <p:nvPr/>
        </p:nvSpPr>
        <p:spPr>
          <a:xfrm>
            <a:off x="6095206" y="3356992"/>
            <a:ext cx="1025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x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24D177-3923-2E80-0BCB-AE6D8D532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565185"/>
              </p:ext>
            </p:extLst>
          </p:nvPr>
        </p:nvGraphicFramePr>
        <p:xfrm>
          <a:off x="6761268" y="2843140"/>
          <a:ext cx="21498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09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w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89CA702-D786-CE85-DA95-CEC4654376BE}"/>
              </a:ext>
            </a:extLst>
          </p:cNvPr>
          <p:cNvSpPr txBox="1"/>
          <p:nvPr/>
        </p:nvSpPr>
        <p:spPr>
          <a:xfrm>
            <a:off x="6669772" y="2534707"/>
            <a:ext cx="26657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Neuron_1  N2.      N3.      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DDBA5-42AE-B066-3EA4-45B35E8D1ED8}"/>
              </a:ext>
            </a:extLst>
          </p:cNvPr>
          <p:cNvSpPr txBox="1"/>
          <p:nvPr/>
        </p:nvSpPr>
        <p:spPr>
          <a:xfrm>
            <a:off x="2998862" y="2348880"/>
            <a:ext cx="28100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Inp_1. Inp_2                     Inp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287EC-FF76-DF40-E1F1-69D51477B5D7}"/>
              </a:ext>
            </a:extLst>
          </p:cNvPr>
          <p:cNvSpPr txBox="1"/>
          <p:nvPr/>
        </p:nvSpPr>
        <p:spPr>
          <a:xfrm rot="16200000">
            <a:off x="5929944" y="3378241"/>
            <a:ext cx="12968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I1  I2 …. .... I5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A549B-CFD5-810E-4D9C-084F259FBFF2}"/>
              </a:ext>
            </a:extLst>
          </p:cNvPr>
          <p:cNvSpPr txBox="1"/>
          <p:nvPr/>
        </p:nvSpPr>
        <p:spPr>
          <a:xfrm rot="5400000">
            <a:off x="1971343" y="3456465"/>
            <a:ext cx="16827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x1   x2 …. .... xn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DF2CC-3FD6-13FF-BDF8-9FE8CBF31AE5}"/>
              </a:ext>
            </a:extLst>
          </p:cNvPr>
          <p:cNvSpPr txBox="1"/>
          <p:nvPr/>
        </p:nvSpPr>
        <p:spPr>
          <a:xfrm>
            <a:off x="9304982" y="3356992"/>
            <a:ext cx="1202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=</a:t>
            </a:r>
          </a:p>
        </p:txBody>
      </p:sp>
      <p:sp>
        <p:nvSpPr>
          <p:cNvPr id="18" name="Left Bracket 17">
            <a:extLst>
              <a:ext uri="{FF2B5EF4-FFF2-40B4-BE49-F238E27FC236}">
                <a16:creationId xmlns:a16="http://schemas.microsoft.com/office/drawing/2014/main" id="{3956B1D9-A1C3-71EB-B1F1-746D4EFA4956}"/>
              </a:ext>
            </a:extLst>
          </p:cNvPr>
          <p:cNvSpPr/>
          <p:nvPr/>
        </p:nvSpPr>
        <p:spPr bwMode="auto">
          <a:xfrm>
            <a:off x="10055646" y="2534706"/>
            <a:ext cx="72008" cy="2298205"/>
          </a:xfrm>
          <a:prstGeom prst="leftBracket">
            <a:avLst/>
          </a:pr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78DEB7C8-ED41-647E-2CC0-32B1DAD4B5AA}"/>
              </a:ext>
            </a:extLst>
          </p:cNvPr>
          <p:cNvSpPr/>
          <p:nvPr/>
        </p:nvSpPr>
        <p:spPr bwMode="auto">
          <a:xfrm rot="10800000">
            <a:off x="11927854" y="2564905"/>
            <a:ext cx="72008" cy="2298205"/>
          </a:xfrm>
          <a:prstGeom prst="leftBracket">
            <a:avLst/>
          </a:prstGeom>
          <a:noFill/>
          <a:ln w="317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A57AD7-E013-8216-10F2-F515D22D07F6}"/>
              </a:ext>
            </a:extLst>
          </p:cNvPr>
          <p:cNvSpPr txBox="1"/>
          <p:nvPr/>
        </p:nvSpPr>
        <p:spPr>
          <a:xfrm>
            <a:off x="10116079" y="2204864"/>
            <a:ext cx="19091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Neu1  N2  N3      …..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B88F68-06FF-CAE3-693A-2600D4E9FE73}"/>
              </a:ext>
            </a:extLst>
          </p:cNvPr>
          <p:cNvSpPr txBox="1"/>
          <p:nvPr/>
        </p:nvSpPr>
        <p:spPr>
          <a:xfrm rot="5400000">
            <a:off x="9019135" y="3571218"/>
            <a:ext cx="16827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x1   x2 …. .... xn</a:t>
            </a:r>
          </a:p>
        </p:txBody>
      </p:sp>
      <p:pic>
        <p:nvPicPr>
          <p:cNvPr id="24" name="Picture 23" descr="Untitled.png">
            <a:extLst>
              <a:ext uri="{FF2B5EF4-FFF2-40B4-BE49-F238E27FC236}">
                <a16:creationId xmlns:a16="http://schemas.microsoft.com/office/drawing/2014/main" id="{F6E4CF30-24A9-6A4F-4B75-E21186D24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13" y="4343512"/>
            <a:ext cx="4166842" cy="21499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179A8E-48A1-AD9A-5BA7-026E3DBA7BC3}"/>
              </a:ext>
            </a:extLst>
          </p:cNvPr>
          <p:cNvSpPr txBox="1"/>
          <p:nvPr/>
        </p:nvSpPr>
        <p:spPr>
          <a:xfrm>
            <a:off x="10199662" y="2780928"/>
            <a:ext cx="98424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H[1][1] …..</a:t>
            </a:r>
          </a:p>
        </p:txBody>
      </p:sp>
    </p:spTree>
    <p:extLst>
      <p:ext uri="{BB962C8B-B14F-4D97-AF65-F5344CB8AC3E}">
        <p14:creationId xmlns:p14="http://schemas.microsoft.com/office/powerpoint/2010/main" val="181834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Different inputs?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FB7CF-FC70-3B98-7D97-FBD43F8DC2D0}"/>
              </a:ext>
            </a:extLst>
          </p:cNvPr>
          <p:cNvSpPr txBox="1"/>
          <p:nvPr/>
        </p:nvSpPr>
        <p:spPr>
          <a:xfrm>
            <a:off x="982638" y="713668"/>
            <a:ext cx="878125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400" b="1" dirty="0">
                <a:latin typeface="Helvetica" pitchFamily="2" charset="0"/>
              </a:rPr>
              <a:t>FFN do not perform well on more complex inputs and tasks: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070C2-A4D4-769C-A454-0701448CE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12" y="3802565"/>
            <a:ext cx="5760640" cy="23417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0D97D4-3AA3-33F9-CC1D-7BB1BEE55C2E}"/>
              </a:ext>
            </a:extLst>
          </p:cNvPr>
          <p:cNvSpPr txBox="1"/>
          <p:nvPr/>
        </p:nvSpPr>
        <p:spPr>
          <a:xfrm>
            <a:off x="2190316" y="1326281"/>
            <a:ext cx="20229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000" b="1" dirty="0">
                <a:latin typeface="Helvetica" pitchFamily="2" charset="0"/>
              </a:rPr>
              <a:t>Computer vision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06061A-AACB-A2EA-E24B-FB56850D799F}"/>
              </a:ext>
            </a:extLst>
          </p:cNvPr>
          <p:cNvSpPr txBox="1"/>
          <p:nvPr/>
        </p:nvSpPr>
        <p:spPr>
          <a:xfrm>
            <a:off x="8100159" y="1326282"/>
            <a:ext cx="189474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000" b="1" dirty="0">
                <a:latin typeface="Helvetica" pitchFamily="2" charset="0"/>
              </a:rPr>
              <a:t>Sequential data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6A4181-DDAC-7872-BB78-FF8E72065E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8" b="3475"/>
          <a:stretch/>
        </p:blipFill>
        <p:spPr>
          <a:xfrm>
            <a:off x="7247331" y="2903971"/>
            <a:ext cx="3600400" cy="32403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2DB5DC0-E305-D4DE-6469-D6627EFFEDD9}"/>
              </a:ext>
            </a:extLst>
          </p:cNvPr>
          <p:cNvSpPr txBox="1"/>
          <p:nvPr/>
        </p:nvSpPr>
        <p:spPr>
          <a:xfrm>
            <a:off x="6671268" y="1880646"/>
            <a:ext cx="47525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MESLVPGFNEKTHVQLSLPVLQVRDV…</a:t>
            </a:r>
            <a:endParaRPr lang="en-DK" b="1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96BE8D4-F48E-5423-6791-D89F9921E3D9}"/>
              </a:ext>
            </a:extLst>
          </p:cNvPr>
          <p:cNvCxnSpPr/>
          <p:nvPr/>
        </p:nvCxnSpPr>
        <p:spPr bwMode="auto">
          <a:xfrm>
            <a:off x="9053700" y="2314892"/>
            <a:ext cx="0" cy="356008"/>
          </a:xfrm>
          <a:prstGeom prst="straightConnector1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A81664F-EBB7-3C66-79F6-B2D4AF2C0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12" y="1861491"/>
            <a:ext cx="1926749" cy="171106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B43B28E-DDF3-3A77-7843-0E3E3E7ECFD4}"/>
              </a:ext>
            </a:extLst>
          </p:cNvPr>
          <p:cNvCxnSpPr>
            <a:cxnSpLocks/>
          </p:cNvCxnSpPr>
          <p:nvPr/>
        </p:nvCxnSpPr>
        <p:spPr bwMode="auto">
          <a:xfrm>
            <a:off x="2995202" y="2718311"/>
            <a:ext cx="378718" cy="0"/>
          </a:xfrm>
          <a:prstGeom prst="straightConnector1">
            <a:avLst/>
          </a:prstGeom>
          <a:ln w="38100">
            <a:solidFill>
              <a:schemeClr val="accent4">
                <a:lumMod val="75000"/>
                <a:lumOff val="25000"/>
              </a:schemeClr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F4D8E581-7318-E1F6-5321-4ABC0FCD4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436656"/>
              </p:ext>
            </p:extLst>
          </p:nvPr>
        </p:nvGraphicFramePr>
        <p:xfrm>
          <a:off x="3753825" y="1884147"/>
          <a:ext cx="1333269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78762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21249EB-E826-6461-7198-8C7FBF2AA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191975"/>
              </p:ext>
            </p:extLst>
          </p:nvPr>
        </p:nvGraphicFramePr>
        <p:xfrm>
          <a:off x="4039994" y="2102499"/>
          <a:ext cx="1333269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78762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DK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40" name="Table 38">
            <a:extLst>
              <a:ext uri="{FF2B5EF4-FFF2-40B4-BE49-F238E27FC236}">
                <a16:creationId xmlns:a16="http://schemas.microsoft.com/office/drawing/2014/main" id="{18A1333E-0357-5C9F-9C28-470E923C32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63478"/>
              </p:ext>
            </p:extLst>
          </p:nvPr>
        </p:nvGraphicFramePr>
        <p:xfrm>
          <a:off x="4343347" y="2341348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78762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6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4A73D-01E7-42BA-5BC9-32329F3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1586761"/>
          </a:xfrm>
        </p:spPr>
        <p:txBody>
          <a:bodyPr/>
          <a:lstStyle/>
          <a:p>
            <a:r>
              <a:rPr lang="en-DK" sz="2000" dirty="0"/>
              <a:t>Based on filters to extract features from the input </a:t>
            </a:r>
          </a:p>
          <a:p>
            <a:r>
              <a:rPr lang="en-DK" sz="2000" dirty="0"/>
              <a:t>Can be used on 1D, 2D, 3D inputs (sequences, Images, etc.)</a:t>
            </a:r>
          </a:p>
          <a:p>
            <a:r>
              <a:rPr lang="en-DK" sz="2000" dirty="0"/>
              <a:t>Handles inputs of different size (ex: different sequence lengths)</a:t>
            </a:r>
          </a:p>
          <a:p>
            <a:r>
              <a:rPr lang="en-DK" sz="2000" dirty="0"/>
              <a:t>Preserves signal structure &amp; local information motifs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51C9B-D695-D966-EE7A-2D8A06CFB695}"/>
              </a:ext>
            </a:extLst>
          </p:cNvPr>
          <p:cNvSpPr txBox="1"/>
          <p:nvPr/>
        </p:nvSpPr>
        <p:spPr>
          <a:xfrm>
            <a:off x="3372107" y="2914297"/>
            <a:ext cx="43601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sz="1400" b="1" dirty="0">
                <a:latin typeface="+mn-lt"/>
              </a:rPr>
              <a:t>Input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B6AD6B-75E2-7E71-13D8-D6F50BEA3C9A}"/>
              </a:ext>
            </a:extLst>
          </p:cNvPr>
          <p:cNvSpPr txBox="1"/>
          <p:nvPr/>
        </p:nvSpPr>
        <p:spPr>
          <a:xfrm>
            <a:off x="4457275" y="2914297"/>
            <a:ext cx="1601400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sz="1400" b="1" dirty="0">
                <a:latin typeface="+mn-lt"/>
              </a:rPr>
              <a:t>Intermediate filters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648289-D0D7-FC43-E73F-D9984E4282A6}"/>
              </a:ext>
            </a:extLst>
          </p:cNvPr>
          <p:cNvSpPr txBox="1"/>
          <p:nvPr/>
        </p:nvSpPr>
        <p:spPr>
          <a:xfrm>
            <a:off x="8050856" y="2914296"/>
            <a:ext cx="159498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sz="1400" b="1" dirty="0">
                <a:latin typeface="+mn-lt"/>
              </a:rPr>
              <a:t>Reshaped + Linear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2CA33D-1F59-9513-1D07-27EB42604A74}"/>
              </a:ext>
            </a:extLst>
          </p:cNvPr>
          <p:cNvSpPr txBox="1"/>
          <p:nvPr/>
        </p:nvSpPr>
        <p:spPr>
          <a:xfrm>
            <a:off x="10516689" y="4192310"/>
            <a:ext cx="1498808" cy="4821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GB" sz="1400" b="1" dirty="0">
                <a:latin typeface="+mn-lt"/>
              </a:rPr>
              <a:t>O</a:t>
            </a:r>
            <a:r>
              <a:rPr lang="en-DK" sz="1400" b="1" dirty="0">
                <a:latin typeface="+mn-lt"/>
              </a:rPr>
              <a:t>utput prediction</a:t>
            </a:r>
          </a:p>
          <a:p>
            <a:pPr algn="ctr">
              <a:spcBef>
                <a:spcPts val="432"/>
              </a:spcBef>
            </a:pPr>
            <a:r>
              <a:rPr lang="en-DK" sz="1400" b="1" dirty="0">
                <a:latin typeface="+mn-lt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6CFA41-4FC7-11E6-DFBD-E6AC5DD7846B}"/>
              </a:ext>
            </a:extLst>
          </p:cNvPr>
          <p:cNvSpPr txBox="1"/>
          <p:nvPr/>
        </p:nvSpPr>
        <p:spPr>
          <a:xfrm>
            <a:off x="3062050" y="5570351"/>
            <a:ext cx="11958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Convolution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AEF698-BC64-6FC8-3ED7-B0EFC85E4894}"/>
              </a:ext>
            </a:extLst>
          </p:cNvPr>
          <p:cNvSpPr txBox="1"/>
          <p:nvPr/>
        </p:nvSpPr>
        <p:spPr>
          <a:xfrm>
            <a:off x="5149647" y="5570351"/>
            <a:ext cx="115095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MaxPooling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FB2806D-446C-9CB7-4134-E924EE3D8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89" y="3268030"/>
            <a:ext cx="7772400" cy="225793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3B7BAF3-4A51-C33D-FF84-524C55484961}"/>
              </a:ext>
            </a:extLst>
          </p:cNvPr>
          <p:cNvSpPr txBox="1"/>
          <p:nvPr/>
        </p:nvSpPr>
        <p:spPr>
          <a:xfrm>
            <a:off x="6319788" y="2914296"/>
            <a:ext cx="1469954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sz="1400" b="1" dirty="0">
                <a:latin typeface="+mn-lt"/>
              </a:rPr>
              <a:t>Maxpooled filters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B79CC9-E670-032F-E03D-336753E92A5F}"/>
              </a:ext>
            </a:extLst>
          </p:cNvPr>
          <p:cNvSpPr txBox="1"/>
          <p:nvPr/>
        </p:nvSpPr>
        <p:spPr>
          <a:xfrm>
            <a:off x="7625678" y="5421591"/>
            <a:ext cx="1046761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Reshaping</a:t>
            </a:r>
          </a:p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(flatten)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8BD48F7-2DEC-B11F-D53C-F2E44A82C1D4}"/>
              </a:ext>
            </a:extLst>
          </p:cNvPr>
          <p:cNvSpPr txBox="1"/>
          <p:nvPr/>
        </p:nvSpPr>
        <p:spPr>
          <a:xfrm>
            <a:off x="9269940" y="5421590"/>
            <a:ext cx="751808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Hidden </a:t>
            </a:r>
          </a:p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layers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868876-58F7-5774-D639-596E688A6CD0}"/>
              </a:ext>
            </a:extLst>
          </p:cNvPr>
          <p:cNvSpPr txBox="1"/>
          <p:nvPr/>
        </p:nvSpPr>
        <p:spPr>
          <a:xfrm>
            <a:off x="11025643" y="4449681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endParaRPr lang="en-DK" dirty="0"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A361A6-D865-D630-95AC-7AFD659C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0" y="3620381"/>
            <a:ext cx="1926749" cy="17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30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4A73D-01E7-42BA-5BC9-32329F3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1586761"/>
          </a:xfrm>
        </p:spPr>
        <p:txBody>
          <a:bodyPr/>
          <a:lstStyle/>
          <a:p>
            <a:r>
              <a:rPr lang="en-DK" sz="2000" dirty="0"/>
              <a:t>Based on filters to extract features from the input </a:t>
            </a:r>
          </a:p>
          <a:p>
            <a:r>
              <a:rPr lang="en-DK" sz="2000" dirty="0"/>
              <a:t>Can be used on 1D, 2D, 3D inputs (sequences, Images, etc.)</a:t>
            </a:r>
          </a:p>
          <a:p>
            <a:r>
              <a:rPr lang="en-DK" sz="2000" dirty="0"/>
              <a:t>Handles inputs of different size (ex: different sequence lengths)</a:t>
            </a:r>
          </a:p>
          <a:p>
            <a:r>
              <a:rPr lang="en-DK" sz="2000" dirty="0"/>
              <a:t>Preserves signal structure &amp; local information motifs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1E3B-3C79-AD50-5AE4-D97A84A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17</a:t>
            </a:fld>
            <a:endParaRPr lang="fr-CH" dirty="0"/>
          </a:p>
        </p:txBody>
      </p:sp>
      <p:graphicFrame>
        <p:nvGraphicFramePr>
          <p:cNvPr id="9" name="Table 38">
            <a:extLst>
              <a:ext uri="{FF2B5EF4-FFF2-40B4-BE49-F238E27FC236}">
                <a16:creationId xmlns:a16="http://schemas.microsoft.com/office/drawing/2014/main" id="{9049FAD2-E2F9-9A3F-A69A-904CBC703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999969"/>
              </p:ext>
            </p:extLst>
          </p:nvPr>
        </p:nvGraphicFramePr>
        <p:xfrm>
          <a:off x="4158739" y="4594642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10" name="Table 38">
            <a:extLst>
              <a:ext uri="{FF2B5EF4-FFF2-40B4-BE49-F238E27FC236}">
                <a16:creationId xmlns:a16="http://schemas.microsoft.com/office/drawing/2014/main" id="{CDD258BE-6901-8998-2A7E-411182D11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752829"/>
              </p:ext>
            </p:extLst>
          </p:nvPr>
        </p:nvGraphicFramePr>
        <p:xfrm>
          <a:off x="981507" y="4466924"/>
          <a:ext cx="1937072" cy="14316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84116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84116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84420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  <a:gridCol w="484420">
                  <a:extLst>
                    <a:ext uri="{9D8B030D-6E8A-4147-A177-3AD203B41FA5}">
                      <a16:colId xmlns:a16="http://schemas.microsoft.com/office/drawing/2014/main" val="3326688037"/>
                    </a:ext>
                  </a:extLst>
                </a:gridCol>
              </a:tblGrid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875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9806C44-35F2-8FB7-7FF7-CD343A0ACC66}"/>
              </a:ext>
            </a:extLst>
          </p:cNvPr>
          <p:cNvSpPr txBox="1"/>
          <p:nvPr/>
        </p:nvSpPr>
        <p:spPr>
          <a:xfrm>
            <a:off x="4078982" y="3365894"/>
            <a:ext cx="1479059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Kernel / Filter</a:t>
            </a:r>
          </a:p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W</a:t>
            </a:r>
            <a:r>
              <a:rPr lang="en-DK" b="1" dirty="0">
                <a:latin typeface="+mn-lt"/>
              </a:rPr>
              <a:t>eights tensor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0031B-3D39-1847-2A67-F135C85FE3C8}"/>
              </a:ext>
            </a:extLst>
          </p:cNvPr>
          <p:cNvSpPr txBox="1"/>
          <p:nvPr/>
        </p:nvSpPr>
        <p:spPr>
          <a:xfrm>
            <a:off x="1356932" y="3514652"/>
            <a:ext cx="11862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Input tensor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2D2C2F-96DD-484C-7AC8-C675454A43FE}"/>
              </a:ext>
            </a:extLst>
          </p:cNvPr>
          <p:cNvSpPr txBox="1"/>
          <p:nvPr/>
        </p:nvSpPr>
        <p:spPr>
          <a:xfrm>
            <a:off x="6311230" y="3514651"/>
            <a:ext cx="11172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Bias tensor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96F5A-260B-C4EC-C931-06D4F625EC13}"/>
              </a:ext>
            </a:extLst>
          </p:cNvPr>
          <p:cNvSpPr txBox="1"/>
          <p:nvPr/>
        </p:nvSpPr>
        <p:spPr>
          <a:xfrm>
            <a:off x="6596029" y="5200525"/>
            <a:ext cx="474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K" sz="2000" b="1" dirty="0">
                <a:solidFill>
                  <a:schemeClr val="tx1"/>
                </a:solidFill>
                <a:latin typeface="Helvetica" pitchFamily="2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FB0C2-13A0-6C97-8C41-91DCDE354EA9}"/>
              </a:ext>
            </a:extLst>
          </p:cNvPr>
          <p:cNvSpPr txBox="1"/>
          <p:nvPr/>
        </p:nvSpPr>
        <p:spPr>
          <a:xfrm>
            <a:off x="5951190" y="5194648"/>
            <a:ext cx="1795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400" b="1" dirty="0">
                <a:latin typeface="Helvetica" pitchFamily="2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D8FD1-742F-966E-5A9B-12D7DC98A87E}"/>
              </a:ext>
            </a:extLst>
          </p:cNvPr>
          <p:cNvSpPr txBox="1"/>
          <p:nvPr/>
        </p:nvSpPr>
        <p:spPr>
          <a:xfrm>
            <a:off x="3430910" y="5226230"/>
            <a:ext cx="1603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200" b="1" dirty="0">
                <a:latin typeface="Helvetica" pitchFamily="2" charset="0"/>
              </a:rPr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6B04AA-6B7B-CAC4-F543-38806C3522B1}"/>
              </a:ext>
            </a:extLst>
          </p:cNvPr>
          <p:cNvSpPr txBox="1"/>
          <p:nvPr/>
        </p:nvSpPr>
        <p:spPr>
          <a:xfrm>
            <a:off x="8025465" y="3514651"/>
            <a:ext cx="135774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Output tensor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2FF04C-717E-6F98-2914-333E19836140}"/>
              </a:ext>
            </a:extLst>
          </p:cNvPr>
          <p:cNvSpPr/>
          <p:nvPr/>
        </p:nvSpPr>
        <p:spPr bwMode="auto">
          <a:xfrm>
            <a:off x="981507" y="4465302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88D364-5D4C-0337-5D45-C178DC7994E9}"/>
              </a:ext>
            </a:extLst>
          </p:cNvPr>
          <p:cNvSpPr txBox="1"/>
          <p:nvPr/>
        </p:nvSpPr>
        <p:spPr>
          <a:xfrm>
            <a:off x="4681357" y="2680951"/>
            <a:ext cx="28276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Basic convolution operation: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D56C8-CFDC-F933-0646-D2EB9031C15A}"/>
              </a:ext>
            </a:extLst>
          </p:cNvPr>
          <p:cNvSpPr/>
          <p:nvPr/>
        </p:nvSpPr>
        <p:spPr bwMode="auto">
          <a:xfrm>
            <a:off x="1474287" y="4465302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graphicFrame>
        <p:nvGraphicFramePr>
          <p:cNvPr id="14" name="Table 38">
            <a:extLst>
              <a:ext uri="{FF2B5EF4-FFF2-40B4-BE49-F238E27FC236}">
                <a16:creationId xmlns:a16="http://schemas.microsoft.com/office/drawing/2014/main" id="{12D8B3C7-71D1-2438-6600-20014F8E8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89760"/>
              </p:ext>
            </p:extLst>
          </p:nvPr>
        </p:nvGraphicFramePr>
        <p:xfrm>
          <a:off x="8300738" y="5075052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01A413E2-A4E0-CD22-FF50-639037051BE4}"/>
              </a:ext>
            </a:extLst>
          </p:cNvPr>
          <p:cNvSpPr txBox="1"/>
          <p:nvPr/>
        </p:nvSpPr>
        <p:spPr>
          <a:xfrm>
            <a:off x="7319342" y="4068467"/>
            <a:ext cx="276998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dirty="0">
                <a:latin typeface="+mn-lt"/>
              </a:rPr>
              <a:t>5*2+0*0 + 5*-1+5*-1+10*-3+2*</a:t>
            </a:r>
            <a:br>
              <a:rPr lang="en-DK" dirty="0">
                <a:latin typeface="+mn-lt"/>
              </a:rPr>
            </a:br>
            <a:r>
              <a:rPr lang="en-DK" dirty="0">
                <a:latin typeface="+mn-lt"/>
              </a:rPr>
              <a:t>-1+15*0+10*1+0*0 + 15</a:t>
            </a:r>
            <a:br>
              <a:rPr lang="en-DK" dirty="0">
                <a:latin typeface="+mn-lt"/>
              </a:rPr>
            </a:br>
            <a:r>
              <a:rPr lang="en-DK" dirty="0">
                <a:latin typeface="+mn-lt"/>
              </a:rPr>
              <a:t>=-7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47E402-DE03-3FB2-36AB-91788A55E6B8}"/>
              </a:ext>
            </a:extLst>
          </p:cNvPr>
          <p:cNvSpPr txBox="1"/>
          <p:nvPr/>
        </p:nvSpPr>
        <p:spPr>
          <a:xfrm>
            <a:off x="7463358" y="5182517"/>
            <a:ext cx="1795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400" b="1" dirty="0">
                <a:latin typeface="Helvetica" pitchFamily="2" charset="0"/>
              </a:rPr>
              <a:t>=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ED939D5-B65B-F61D-3D52-00FD5BEFCB0F}"/>
              </a:ext>
            </a:extLst>
          </p:cNvPr>
          <p:cNvSpPr txBox="1"/>
          <p:nvPr/>
        </p:nvSpPr>
        <p:spPr>
          <a:xfrm>
            <a:off x="1173259" y="5970185"/>
            <a:ext cx="16689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A      K       L      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F53832-EF6B-9575-AB98-B1B547686E10}"/>
              </a:ext>
            </a:extLst>
          </p:cNvPr>
          <p:cNvSpPr txBox="1"/>
          <p:nvPr/>
        </p:nvSpPr>
        <p:spPr>
          <a:xfrm>
            <a:off x="10618003" y="3514651"/>
            <a:ext cx="9922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Activation</a:t>
            </a:r>
          </a:p>
        </p:txBody>
      </p:sp>
      <p:graphicFrame>
        <p:nvGraphicFramePr>
          <p:cNvPr id="33" name="Table 38">
            <a:extLst>
              <a:ext uri="{FF2B5EF4-FFF2-40B4-BE49-F238E27FC236}">
                <a16:creationId xmlns:a16="http://schemas.microsoft.com/office/drawing/2014/main" id="{538171FA-D80C-8E40-5D12-67F1A9BF8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00140"/>
              </p:ext>
            </p:extLst>
          </p:nvPr>
        </p:nvGraphicFramePr>
        <p:xfrm>
          <a:off x="10586588" y="5059100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9290ADB-E347-50DC-5237-F693D819CB34}"/>
              </a:ext>
            </a:extLst>
          </p:cNvPr>
          <p:cNvSpPr txBox="1"/>
          <p:nvPr/>
        </p:nvSpPr>
        <p:spPr>
          <a:xfrm>
            <a:off x="10072539" y="4983095"/>
            <a:ext cx="174727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600" dirty="0">
                <a:latin typeface="+mn-lt"/>
              </a:rPr>
              <a:t>σ(         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677C719-F1EE-B931-01F5-EE1C37489780}"/>
              </a:ext>
            </a:extLst>
          </p:cNvPr>
          <p:cNvGrpSpPr/>
          <p:nvPr/>
        </p:nvGrpSpPr>
        <p:grpSpPr>
          <a:xfrm>
            <a:off x="9529396" y="5200331"/>
            <a:ext cx="378360" cy="244800"/>
            <a:chOff x="9529396" y="5200331"/>
            <a:chExt cx="3783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69BC3B-2402-4DF0-918C-010D31B3A223}"/>
                    </a:ext>
                  </a:extLst>
                </p14:cNvPr>
                <p14:cNvContentPartPr/>
                <p14:nvPr/>
              </p14:nvContentPartPr>
              <p14:xfrm>
                <a:off x="9529396" y="5200331"/>
                <a:ext cx="378360" cy="10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69BC3B-2402-4DF0-918C-010D31B3A22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20396" y="5191331"/>
                  <a:ext cx="396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EC11C3-377A-1936-A2DE-DBC3E09DB240}"/>
                    </a:ext>
                  </a:extLst>
                </p14:cNvPr>
                <p14:cNvContentPartPr/>
                <p14:nvPr/>
              </p14:nvContentPartPr>
              <p14:xfrm>
                <a:off x="9757276" y="5305451"/>
                <a:ext cx="143280" cy="139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EC11C3-377A-1936-A2DE-DBC3E09DB2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48276" y="5296811"/>
                  <a:ext cx="16092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2331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20" grpId="0"/>
      <p:bldP spid="26" grpId="0" animBg="1"/>
      <p:bldP spid="26" grpId="1" animBg="1"/>
      <p:bldP spid="31" grpId="0"/>
      <p:bldP spid="7" grpId="0" animBg="1"/>
      <p:bldP spid="7" grpId="1" animBg="1"/>
      <p:bldP spid="36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4A73D-01E7-42BA-5BC9-32329F3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1586761"/>
          </a:xfrm>
        </p:spPr>
        <p:txBody>
          <a:bodyPr/>
          <a:lstStyle/>
          <a:p>
            <a:r>
              <a:rPr lang="en-DK" sz="2000" dirty="0"/>
              <a:t>Based on filters to extract features from the input </a:t>
            </a:r>
          </a:p>
          <a:p>
            <a:r>
              <a:rPr lang="en-DK" sz="2000" dirty="0"/>
              <a:t>Can be used on 1D, 2D, 3D inputs (sequences, Images, etc.)</a:t>
            </a:r>
          </a:p>
          <a:p>
            <a:r>
              <a:rPr lang="en-DK" sz="2000" dirty="0"/>
              <a:t>Handles inputs of different size (ex: different sequence lengths)</a:t>
            </a:r>
          </a:p>
          <a:p>
            <a:r>
              <a:rPr lang="en-DK" sz="2000" dirty="0"/>
              <a:t>Preserves signal structure &amp; local information motifs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1E3B-3C79-AD50-5AE4-D97A84A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18</a:t>
            </a:fld>
            <a:endParaRPr lang="fr-CH" dirty="0"/>
          </a:p>
        </p:txBody>
      </p:sp>
      <p:graphicFrame>
        <p:nvGraphicFramePr>
          <p:cNvPr id="9" name="Table 38">
            <a:extLst>
              <a:ext uri="{FF2B5EF4-FFF2-40B4-BE49-F238E27FC236}">
                <a16:creationId xmlns:a16="http://schemas.microsoft.com/office/drawing/2014/main" id="{9049FAD2-E2F9-9A3F-A69A-904CBC703C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47793"/>
              </p:ext>
            </p:extLst>
          </p:nvPr>
        </p:nvGraphicFramePr>
        <p:xfrm>
          <a:off x="4158739" y="4594642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10" name="Table 38">
            <a:extLst>
              <a:ext uri="{FF2B5EF4-FFF2-40B4-BE49-F238E27FC236}">
                <a16:creationId xmlns:a16="http://schemas.microsoft.com/office/drawing/2014/main" id="{CDD258BE-6901-8998-2A7E-411182D11147}"/>
              </a:ext>
            </a:extLst>
          </p:cNvPr>
          <p:cNvGraphicFramePr>
            <a:graphicFrameLocks noGrp="1"/>
          </p:cNvGraphicFramePr>
          <p:nvPr/>
        </p:nvGraphicFramePr>
        <p:xfrm>
          <a:off x="981507" y="4466924"/>
          <a:ext cx="1937072" cy="14316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84116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84116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84420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  <a:gridCol w="484420">
                  <a:extLst>
                    <a:ext uri="{9D8B030D-6E8A-4147-A177-3AD203B41FA5}">
                      <a16:colId xmlns:a16="http://schemas.microsoft.com/office/drawing/2014/main" val="3326688037"/>
                    </a:ext>
                  </a:extLst>
                </a:gridCol>
              </a:tblGrid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8756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9806C44-35F2-8FB7-7FF7-CD343A0ACC66}"/>
              </a:ext>
            </a:extLst>
          </p:cNvPr>
          <p:cNvSpPr txBox="1"/>
          <p:nvPr/>
        </p:nvSpPr>
        <p:spPr>
          <a:xfrm>
            <a:off x="4078982" y="3365894"/>
            <a:ext cx="1479059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Kernel / Filter</a:t>
            </a:r>
          </a:p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W</a:t>
            </a:r>
            <a:r>
              <a:rPr lang="en-DK" b="1" dirty="0">
                <a:latin typeface="+mn-lt"/>
              </a:rPr>
              <a:t>eights tensor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A0031B-3D39-1847-2A67-F135C85FE3C8}"/>
              </a:ext>
            </a:extLst>
          </p:cNvPr>
          <p:cNvSpPr txBox="1"/>
          <p:nvPr/>
        </p:nvSpPr>
        <p:spPr>
          <a:xfrm>
            <a:off x="1356932" y="3514652"/>
            <a:ext cx="11862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Input tensor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2D2C2F-96DD-484C-7AC8-C675454A43FE}"/>
              </a:ext>
            </a:extLst>
          </p:cNvPr>
          <p:cNvSpPr txBox="1"/>
          <p:nvPr/>
        </p:nvSpPr>
        <p:spPr>
          <a:xfrm>
            <a:off x="6331642" y="3514651"/>
            <a:ext cx="11172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Bias tensor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E96F5A-260B-C4EC-C931-06D4F625EC13}"/>
              </a:ext>
            </a:extLst>
          </p:cNvPr>
          <p:cNvSpPr txBox="1"/>
          <p:nvPr/>
        </p:nvSpPr>
        <p:spPr>
          <a:xfrm>
            <a:off x="6616441" y="5200525"/>
            <a:ext cx="4740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K" sz="2000" b="1" dirty="0">
                <a:solidFill>
                  <a:schemeClr val="tx1"/>
                </a:solidFill>
                <a:latin typeface="Helvetica" pitchFamily="2" charset="0"/>
              </a:rPr>
              <a:t>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FB0C2-13A0-6C97-8C41-91DCDE354EA9}"/>
              </a:ext>
            </a:extLst>
          </p:cNvPr>
          <p:cNvSpPr txBox="1"/>
          <p:nvPr/>
        </p:nvSpPr>
        <p:spPr>
          <a:xfrm>
            <a:off x="6239222" y="5194648"/>
            <a:ext cx="1795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400" b="1" dirty="0">
                <a:latin typeface="Helvetica" pitchFamily="2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8D8FD1-742F-966E-5A9B-12D7DC98A87E}"/>
              </a:ext>
            </a:extLst>
          </p:cNvPr>
          <p:cNvSpPr txBox="1"/>
          <p:nvPr/>
        </p:nvSpPr>
        <p:spPr>
          <a:xfrm>
            <a:off x="3430910" y="5226230"/>
            <a:ext cx="1603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200" b="1" dirty="0">
                <a:latin typeface="Helvetica" pitchFamily="2" charset="0"/>
              </a:rPr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6B04AA-6B7B-CAC4-F543-38806C3522B1}"/>
              </a:ext>
            </a:extLst>
          </p:cNvPr>
          <p:cNvSpPr txBox="1"/>
          <p:nvPr/>
        </p:nvSpPr>
        <p:spPr>
          <a:xfrm>
            <a:off x="7247334" y="3463090"/>
            <a:ext cx="3026341" cy="7899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Output tensor</a:t>
            </a:r>
            <a:br>
              <a:rPr lang="en-DK" b="1" dirty="0">
                <a:latin typeface="+mn-lt"/>
              </a:rPr>
            </a:br>
            <a:endParaRPr lang="en-DK" b="1" dirty="0">
              <a:latin typeface="+mn-lt"/>
            </a:endParaRPr>
          </a:p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(n_filter, seq_len – kernel_size)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2FF04C-717E-6F98-2914-333E19836140}"/>
              </a:ext>
            </a:extLst>
          </p:cNvPr>
          <p:cNvSpPr/>
          <p:nvPr/>
        </p:nvSpPr>
        <p:spPr bwMode="auto">
          <a:xfrm>
            <a:off x="981507" y="4465302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88D364-5D4C-0337-5D45-C178DC7994E9}"/>
              </a:ext>
            </a:extLst>
          </p:cNvPr>
          <p:cNvSpPr txBox="1"/>
          <p:nvPr/>
        </p:nvSpPr>
        <p:spPr>
          <a:xfrm>
            <a:off x="4681357" y="2680951"/>
            <a:ext cx="28276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Basic convolution operation: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5D56C8-CFDC-F933-0646-D2EB9031C15A}"/>
              </a:ext>
            </a:extLst>
          </p:cNvPr>
          <p:cNvSpPr/>
          <p:nvPr/>
        </p:nvSpPr>
        <p:spPr bwMode="auto">
          <a:xfrm>
            <a:off x="1474287" y="4465302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graphicFrame>
        <p:nvGraphicFramePr>
          <p:cNvPr id="14" name="Table 38">
            <a:extLst>
              <a:ext uri="{FF2B5EF4-FFF2-40B4-BE49-F238E27FC236}">
                <a16:creationId xmlns:a16="http://schemas.microsoft.com/office/drawing/2014/main" id="{12D8B3C7-71D1-2438-6600-20014F8E87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05796"/>
              </p:ext>
            </p:extLst>
          </p:nvPr>
        </p:nvGraphicFramePr>
        <p:xfrm>
          <a:off x="8352779" y="5075052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4747E402-DE03-3FB2-36AB-91788A55E6B8}"/>
              </a:ext>
            </a:extLst>
          </p:cNvPr>
          <p:cNvSpPr txBox="1"/>
          <p:nvPr/>
        </p:nvSpPr>
        <p:spPr>
          <a:xfrm>
            <a:off x="7485824" y="5182517"/>
            <a:ext cx="1795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400" b="1" dirty="0">
                <a:latin typeface="Helvetica" pitchFamily="2" charset="0"/>
              </a:rPr>
              <a:t>=</a:t>
            </a:r>
          </a:p>
        </p:txBody>
      </p:sp>
      <p:graphicFrame>
        <p:nvGraphicFramePr>
          <p:cNvPr id="8" name="Table 38">
            <a:extLst>
              <a:ext uri="{FF2B5EF4-FFF2-40B4-BE49-F238E27FC236}">
                <a16:creationId xmlns:a16="http://schemas.microsoft.com/office/drawing/2014/main" id="{422AB0DA-49BE-4521-3656-1BE571960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87957"/>
              </p:ext>
            </p:extLst>
          </p:nvPr>
        </p:nvGraphicFramePr>
        <p:xfrm>
          <a:off x="4311139" y="4747042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18" name="Table 38">
            <a:extLst>
              <a:ext uri="{FF2B5EF4-FFF2-40B4-BE49-F238E27FC236}">
                <a16:creationId xmlns:a16="http://schemas.microsoft.com/office/drawing/2014/main" id="{0C34AA39-2920-EB76-5C91-92B2A0AE7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617729"/>
              </p:ext>
            </p:extLst>
          </p:nvPr>
        </p:nvGraphicFramePr>
        <p:xfrm>
          <a:off x="4463539" y="4899442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19" name="Table 38">
            <a:extLst>
              <a:ext uri="{FF2B5EF4-FFF2-40B4-BE49-F238E27FC236}">
                <a16:creationId xmlns:a16="http://schemas.microsoft.com/office/drawing/2014/main" id="{2BFCA1CF-500D-17C9-B730-140D880BD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187589"/>
              </p:ext>
            </p:extLst>
          </p:nvPr>
        </p:nvGraphicFramePr>
        <p:xfrm>
          <a:off x="4615939" y="5051842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22" name="Table 38">
            <a:extLst>
              <a:ext uri="{FF2B5EF4-FFF2-40B4-BE49-F238E27FC236}">
                <a16:creationId xmlns:a16="http://schemas.microsoft.com/office/drawing/2014/main" id="{2C5DDA98-AB74-4D10-E4B0-5E8497643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026997"/>
              </p:ext>
            </p:extLst>
          </p:nvPr>
        </p:nvGraphicFramePr>
        <p:xfrm>
          <a:off x="8505179" y="5227452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27" name="Table 38">
            <a:extLst>
              <a:ext uri="{FF2B5EF4-FFF2-40B4-BE49-F238E27FC236}">
                <a16:creationId xmlns:a16="http://schemas.microsoft.com/office/drawing/2014/main" id="{C616BEBB-ED1F-62DD-A087-C0FBCF016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0086"/>
              </p:ext>
            </p:extLst>
          </p:nvPr>
        </p:nvGraphicFramePr>
        <p:xfrm>
          <a:off x="8711620" y="5407913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28" name="Table 38">
            <a:extLst>
              <a:ext uri="{FF2B5EF4-FFF2-40B4-BE49-F238E27FC236}">
                <a16:creationId xmlns:a16="http://schemas.microsoft.com/office/drawing/2014/main" id="{E1EBAD70-70F9-6959-59FC-AC55E789A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806250"/>
              </p:ext>
            </p:extLst>
          </p:nvPr>
        </p:nvGraphicFramePr>
        <p:xfrm>
          <a:off x="8889677" y="5556834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FCE8C7D-C3D3-15E7-FECC-625DFF3E775C}"/>
              </a:ext>
            </a:extLst>
          </p:cNvPr>
          <p:cNvSpPr txBox="1"/>
          <p:nvPr/>
        </p:nvSpPr>
        <p:spPr>
          <a:xfrm>
            <a:off x="1173259" y="5970185"/>
            <a:ext cx="16689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A      K       L      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4BBFE1-8D5F-22E7-CB51-621165C1B227}"/>
              </a:ext>
            </a:extLst>
          </p:cNvPr>
          <p:cNvSpPr txBox="1"/>
          <p:nvPr/>
        </p:nvSpPr>
        <p:spPr>
          <a:xfrm>
            <a:off x="10618003" y="3514651"/>
            <a:ext cx="9922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Activation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60DC7B-9B02-B3FF-67E8-FFEEEA7A63D3}"/>
              </a:ext>
            </a:extLst>
          </p:cNvPr>
          <p:cNvSpPr txBox="1"/>
          <p:nvPr/>
        </p:nvSpPr>
        <p:spPr>
          <a:xfrm>
            <a:off x="10011884" y="5007070"/>
            <a:ext cx="213199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600" dirty="0">
                <a:latin typeface="+mn-lt"/>
              </a:rPr>
              <a:t>σ(            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9BF041-C5DC-99EF-4C66-9C51A758412A}"/>
              </a:ext>
            </a:extLst>
          </p:cNvPr>
          <p:cNvGrpSpPr/>
          <p:nvPr/>
        </p:nvGrpSpPr>
        <p:grpSpPr>
          <a:xfrm>
            <a:off x="9529396" y="5200331"/>
            <a:ext cx="378360" cy="244800"/>
            <a:chOff x="9529396" y="5200331"/>
            <a:chExt cx="3783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9D7A812-1E8F-C971-8B04-92A04D7E9E79}"/>
                    </a:ext>
                  </a:extLst>
                </p14:cNvPr>
                <p14:cNvContentPartPr/>
                <p14:nvPr/>
              </p14:nvContentPartPr>
              <p14:xfrm>
                <a:off x="9529396" y="5200331"/>
                <a:ext cx="378360" cy="10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D7A812-1E8F-C971-8B04-92A04D7E9E7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20396" y="5191331"/>
                  <a:ext cx="396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112459D-89FD-F2A5-A113-74A32D017256}"/>
                    </a:ext>
                  </a:extLst>
                </p14:cNvPr>
                <p14:cNvContentPartPr/>
                <p14:nvPr/>
              </p14:nvContentPartPr>
              <p14:xfrm>
                <a:off x="9757276" y="5305451"/>
                <a:ext cx="143280" cy="139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112459D-89FD-F2A5-A113-74A32D0172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48276" y="5296811"/>
                  <a:ext cx="160920" cy="1573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40" name="Table 38">
            <a:extLst>
              <a:ext uri="{FF2B5EF4-FFF2-40B4-BE49-F238E27FC236}">
                <a16:creationId xmlns:a16="http://schemas.microsoft.com/office/drawing/2014/main" id="{E15D03ED-94A1-11A3-3E6B-7645A269B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0840"/>
              </p:ext>
            </p:extLst>
          </p:nvPr>
        </p:nvGraphicFramePr>
        <p:xfrm>
          <a:off x="10475269" y="4941168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41" name="Table 38">
            <a:extLst>
              <a:ext uri="{FF2B5EF4-FFF2-40B4-BE49-F238E27FC236}">
                <a16:creationId xmlns:a16="http://schemas.microsoft.com/office/drawing/2014/main" id="{E8354198-F7CA-C299-E634-6DFF32818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396029"/>
              </p:ext>
            </p:extLst>
          </p:nvPr>
        </p:nvGraphicFramePr>
        <p:xfrm>
          <a:off x="10627669" y="5093568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42" name="Table 38">
            <a:extLst>
              <a:ext uri="{FF2B5EF4-FFF2-40B4-BE49-F238E27FC236}">
                <a16:creationId xmlns:a16="http://schemas.microsoft.com/office/drawing/2014/main" id="{15A65AEA-ACB6-7A5C-EB99-28D057F7A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2610"/>
              </p:ext>
            </p:extLst>
          </p:nvPr>
        </p:nvGraphicFramePr>
        <p:xfrm>
          <a:off x="10834110" y="5274029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43" name="Table 38">
            <a:extLst>
              <a:ext uri="{FF2B5EF4-FFF2-40B4-BE49-F238E27FC236}">
                <a16:creationId xmlns:a16="http://schemas.microsoft.com/office/drawing/2014/main" id="{3A2CCEEF-141A-CEBE-F120-BDC40E0E3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35272"/>
              </p:ext>
            </p:extLst>
          </p:nvPr>
        </p:nvGraphicFramePr>
        <p:xfrm>
          <a:off x="11012167" y="5422950"/>
          <a:ext cx="959468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38059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521409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3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20" grpId="0"/>
      <p:bldP spid="26" grpId="0" animBg="1"/>
      <p:bldP spid="26" grpId="1" animBg="1"/>
      <p:bldP spid="31" grpId="0"/>
      <p:bldP spid="7" grpId="0" animBg="1"/>
      <p:bldP spid="7" grpId="1" animBg="1"/>
      <p:bldP spid="36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Batching data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batches of data at the same time.</a:t>
            </a:r>
          </a:p>
          <a:p>
            <a:r>
              <a:rPr lang="en-DK" sz="2000" dirty="0"/>
              <a:t>If we want to apply different matrices of weights</a:t>
            </a:r>
            <a:br>
              <a:rPr lang="en-DK" sz="2000" dirty="0"/>
            </a:br>
            <a:r>
              <a:rPr lang="en-DK" sz="2000" dirty="0"/>
              <a:t>at the same time (e.g. different filters), we can </a:t>
            </a:r>
            <a:br>
              <a:rPr lang="en-DK" sz="2000" dirty="0"/>
            </a:br>
            <a:r>
              <a:rPr lang="en-DK" sz="2000" dirty="0"/>
              <a:t>fuse those weights into a single matrix and</a:t>
            </a:r>
            <a:br>
              <a:rPr lang="en-DK" sz="2000" dirty="0"/>
            </a:br>
            <a:r>
              <a:rPr lang="en-DK" sz="2000" dirty="0"/>
              <a:t>use only a single matrix multiplication call.</a:t>
            </a:r>
          </a:p>
          <a:p>
            <a:pPr marL="0" indent="0">
              <a:buNone/>
            </a:pPr>
            <a:endParaRPr lang="da-DK" sz="2000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endParaRPr lang="en-DK" sz="2000" dirty="0">
              <a:latin typeface="Andale Mono" panose="020B05090000000000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25812C-B664-8AB4-6BB1-D8055003FFA4}"/>
              </a:ext>
            </a:extLst>
          </p:cNvPr>
          <p:cNvGraphicFramePr>
            <a:graphicFrameLocks noGrp="1"/>
          </p:cNvGraphicFramePr>
          <p:nvPr/>
        </p:nvGraphicFramePr>
        <p:xfrm>
          <a:off x="3587520" y="3429000"/>
          <a:ext cx="2723710" cy="178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742">
                  <a:extLst>
                    <a:ext uri="{9D8B030D-6E8A-4147-A177-3AD203B41FA5}">
                      <a16:colId xmlns:a16="http://schemas.microsoft.com/office/drawing/2014/main" val="3724273629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1767588467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534956218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3920441599"/>
                    </a:ext>
                  </a:extLst>
                </a:gridCol>
                <a:gridCol w="544742">
                  <a:extLst>
                    <a:ext uri="{9D8B030D-6E8A-4147-A177-3AD203B41FA5}">
                      <a16:colId xmlns:a16="http://schemas.microsoft.com/office/drawing/2014/main" val="3901702457"/>
                    </a:ext>
                  </a:extLst>
                </a:gridCol>
              </a:tblGrid>
              <a:tr h="446014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078488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2_5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85318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DK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421416"/>
                  </a:ext>
                </a:extLst>
              </a:tr>
              <a:tr h="446014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xn_2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n_5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2085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6D7982-7552-98D2-FDCB-BA4F9B3C98FD}"/>
              </a:ext>
            </a:extLst>
          </p:cNvPr>
          <p:cNvSpPr txBox="1"/>
          <p:nvPr/>
        </p:nvSpPr>
        <p:spPr>
          <a:xfrm>
            <a:off x="6743278" y="4321028"/>
            <a:ext cx="1025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x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524D177-3923-2E80-0BCB-AE6D8D5329D6}"/>
              </a:ext>
            </a:extLst>
          </p:cNvPr>
          <p:cNvGraphicFramePr>
            <a:graphicFrameLocks noGrp="1"/>
          </p:cNvGraphicFramePr>
          <p:nvPr/>
        </p:nvGraphicFramePr>
        <p:xfrm>
          <a:off x="7329755" y="908067"/>
          <a:ext cx="21498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09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F1_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A4D88EE-8AFB-B65D-C657-884D62CA47C5}"/>
              </a:ext>
            </a:extLst>
          </p:cNvPr>
          <p:cNvGraphicFramePr>
            <a:graphicFrameLocks noGrp="1"/>
          </p:cNvGraphicFramePr>
          <p:nvPr/>
        </p:nvGraphicFramePr>
        <p:xfrm>
          <a:off x="7329754" y="2279667"/>
          <a:ext cx="21498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09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F2_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7E3B5E-A3F2-DA57-B428-F9A8E2A4A84A}"/>
              </a:ext>
            </a:extLst>
          </p:cNvPr>
          <p:cNvGraphicFramePr>
            <a:graphicFrameLocks noGrp="1"/>
          </p:cNvGraphicFramePr>
          <p:nvPr/>
        </p:nvGraphicFramePr>
        <p:xfrm>
          <a:off x="7329754" y="3645024"/>
          <a:ext cx="21498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09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DK" sz="1200" dirty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DK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2FD604-7513-37A1-1FD0-54BBEB0E81C8}"/>
              </a:ext>
            </a:extLst>
          </p:cNvPr>
          <p:cNvGraphicFramePr>
            <a:graphicFrameLocks noGrp="1"/>
          </p:cNvGraphicFramePr>
          <p:nvPr/>
        </p:nvGraphicFramePr>
        <p:xfrm>
          <a:off x="7329753" y="5009728"/>
          <a:ext cx="214982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609">
                  <a:extLst>
                    <a:ext uri="{9D8B030D-6E8A-4147-A177-3AD203B41FA5}">
                      <a16:colId xmlns:a16="http://schemas.microsoft.com/office/drawing/2014/main" val="2261427287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2939170643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3534491878"/>
                    </a:ext>
                  </a:extLst>
                </a:gridCol>
              </a:tblGrid>
              <a:tr h="266727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1_3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633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2_3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15678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3_3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77772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4_3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15934"/>
                  </a:ext>
                </a:extLst>
              </a:tr>
              <a:tr h="266727"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Fn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en-DK" sz="1200" b="0" dirty="0">
                          <a:solidFill>
                            <a:schemeClr val="tx1"/>
                          </a:solidFill>
                        </a:rPr>
                        <a:t>5_3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670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9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Recap: Feed-forward Networks (FFNs)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BAD03-E206-CC91-F899-072175C8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31" y="593243"/>
            <a:ext cx="7745430" cy="58427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C44B10-B21F-9767-44EB-12F8084C5EA8}"/>
              </a:ext>
            </a:extLst>
          </p:cNvPr>
          <p:cNvGrpSpPr/>
          <p:nvPr/>
        </p:nvGrpSpPr>
        <p:grpSpPr>
          <a:xfrm>
            <a:off x="9904884" y="725863"/>
            <a:ext cx="1289141" cy="891117"/>
            <a:chOff x="9498240" y="674753"/>
            <a:chExt cx="1289141" cy="89111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801C9D-8D99-35D6-5739-1FC55B72BD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99778" y="767086"/>
              <a:ext cx="379624" cy="0"/>
            </a:xfrm>
            <a:prstGeom prst="line">
              <a:avLst/>
            </a:prstGeom>
            <a:ln w="38100">
              <a:solidFill>
                <a:srgbClr val="2424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05889-D5BD-8322-C9DB-9139FBB38D0A}"/>
                </a:ext>
              </a:extLst>
            </p:cNvPr>
            <p:cNvSpPr txBox="1"/>
            <p:nvPr/>
          </p:nvSpPr>
          <p:spPr>
            <a:xfrm>
              <a:off x="9954909" y="674753"/>
              <a:ext cx="8324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en-GB" sz="1200" b="1" dirty="0">
                  <a:solidFill>
                    <a:srgbClr val="2424FF"/>
                  </a:solidFill>
                  <a:latin typeface="Helvetica" pitchFamily="2" charset="0"/>
                </a:rPr>
                <a:t>W</a:t>
              </a:r>
              <a:r>
                <a:rPr lang="en-DK" sz="1200" b="1" dirty="0">
                  <a:solidFill>
                    <a:srgbClr val="2424FF"/>
                  </a:solidFill>
                  <a:latin typeface="Helvetica" pitchFamily="2" charset="0"/>
                </a:rPr>
                <a:t>eights (+)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D10A34-5294-2575-C480-6C1EF74BB2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99778" y="1031437"/>
              <a:ext cx="379624" cy="0"/>
            </a:xfrm>
            <a:prstGeom prst="line">
              <a:avLst/>
            </a:prstGeom>
            <a:ln w="38100">
              <a:solidFill>
                <a:srgbClr val="FD3636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CBDDF8-FEB1-196C-BC8D-A545A9131CDD}"/>
                </a:ext>
              </a:extLst>
            </p:cNvPr>
            <p:cNvSpPr txBox="1"/>
            <p:nvPr/>
          </p:nvSpPr>
          <p:spPr>
            <a:xfrm>
              <a:off x="9974144" y="939706"/>
              <a:ext cx="7940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en-DK" sz="1200" b="1" dirty="0">
                  <a:solidFill>
                    <a:srgbClr val="FD3636"/>
                  </a:solidFill>
                  <a:latin typeface="Helvetica" pitchFamily="2" charset="0"/>
                </a:rPr>
                <a:t>Weights (-)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4F7177-8CB9-AAE7-7B1C-5D80A5AE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8240" y="1188466"/>
              <a:ext cx="379624" cy="3774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BDE3CA-8AF8-9F77-5779-B99EAF7F958D}"/>
                </a:ext>
              </a:extLst>
            </p:cNvPr>
            <p:cNvSpPr txBox="1"/>
            <p:nvPr/>
          </p:nvSpPr>
          <p:spPr>
            <a:xfrm>
              <a:off x="9963982" y="1284835"/>
              <a:ext cx="81432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en-DK" sz="1200" b="1" dirty="0">
                  <a:latin typeface="Helvetica" pitchFamily="2" charset="0"/>
                </a:rPr>
                <a:t>Node / Unit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39F2C61-49ED-D36A-8376-ADC1E0592AA0}"/>
              </a:ext>
            </a:extLst>
          </p:cNvPr>
          <p:cNvSpPr txBox="1"/>
          <p:nvPr/>
        </p:nvSpPr>
        <p:spPr>
          <a:xfrm flipH="1">
            <a:off x="262558" y="990816"/>
            <a:ext cx="3501328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000" b="1" dirty="0">
                <a:latin typeface="+mn-lt"/>
              </a:rPr>
              <a:t>Keypoints: 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2000" dirty="0">
                <a:latin typeface="+mn-lt"/>
              </a:rPr>
              <a:t>Weights connecting every node together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2000" b="1" dirty="0">
                <a:latin typeface="+mn-lt"/>
              </a:rPr>
              <a:t>activation functions</a:t>
            </a:r>
            <a:r>
              <a:rPr lang="en-DK" sz="2000" dirty="0">
                <a:latin typeface="+mn-lt"/>
              </a:rPr>
              <a:t> after layers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DK" sz="20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97DE4D-EE06-A52F-1B3D-8594E405A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898"/>
          <a:stretch/>
        </p:blipFill>
        <p:spPr>
          <a:xfrm>
            <a:off x="311346" y="2780928"/>
            <a:ext cx="3403752" cy="348331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25860-5341-4986-2676-D6CE7874248D}"/>
              </a:ext>
            </a:extLst>
          </p:cNvPr>
          <p:cNvGrpSpPr/>
          <p:nvPr/>
        </p:nvGrpSpPr>
        <p:grpSpPr>
          <a:xfrm>
            <a:off x="7319342" y="4880980"/>
            <a:ext cx="1224136" cy="1201564"/>
            <a:chOff x="5808273" y="4880980"/>
            <a:chExt cx="1224136" cy="12015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B7F096-B81B-C48F-1C4A-910D3B51A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145" t="70045" r="56157" b="4375"/>
            <a:stretch/>
          </p:blipFill>
          <p:spPr>
            <a:xfrm>
              <a:off x="5808273" y="5241020"/>
              <a:ext cx="1224136" cy="841524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9272633-B5BF-AEA1-ADE9-B899417BF7EC}"/>
                </a:ext>
              </a:extLst>
            </p:cNvPr>
            <p:cNvCxnSpPr/>
            <p:nvPr/>
          </p:nvCxnSpPr>
          <p:spPr bwMode="auto">
            <a:xfrm flipV="1">
              <a:off x="6420341" y="488098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3AECEB-564D-8A7E-B892-CE2A2AB8D882}"/>
              </a:ext>
            </a:extLst>
          </p:cNvPr>
          <p:cNvGrpSpPr/>
          <p:nvPr/>
        </p:nvGrpSpPr>
        <p:grpSpPr>
          <a:xfrm>
            <a:off x="9969889" y="4880980"/>
            <a:ext cx="1296144" cy="1284859"/>
            <a:chOff x="9969889" y="4880980"/>
            <a:chExt cx="1296144" cy="128485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1E5CE8A-0C94-90D2-6A77-B1C9FBBD3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145" t="14230" r="56157" b="56829"/>
            <a:stretch/>
          </p:blipFill>
          <p:spPr>
            <a:xfrm>
              <a:off x="9969889" y="5157726"/>
              <a:ext cx="1296144" cy="1008113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7A50E55-B8FF-5B55-40CE-55C668859A51}"/>
                </a:ext>
              </a:extLst>
            </p:cNvPr>
            <p:cNvCxnSpPr/>
            <p:nvPr/>
          </p:nvCxnSpPr>
          <p:spPr bwMode="auto">
            <a:xfrm flipV="1">
              <a:off x="10631710" y="4880980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939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6B804-9235-C55C-D2FF-CA64A30E35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7DFF3A-6627-0B17-F5FF-C03940F5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Example: Visualising learned filters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0C893-F6E4-8FE0-9048-4F97121853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E8396-3F00-B8EC-6BE3-B93DD71FB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20</a:t>
            </a:fld>
            <a:endParaRPr lang="fr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36E3D-F7CA-2400-C36D-C5F999301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73"/>
          <a:stretch/>
        </p:blipFill>
        <p:spPr>
          <a:xfrm>
            <a:off x="1846734" y="1506836"/>
            <a:ext cx="7772400" cy="418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86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4A73D-01E7-42BA-5BC9-32329F3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1586761"/>
          </a:xfrm>
        </p:spPr>
        <p:txBody>
          <a:bodyPr/>
          <a:lstStyle/>
          <a:p>
            <a:r>
              <a:rPr lang="en-DK" sz="2000" dirty="0"/>
              <a:t>Based on filters to extract features from the input </a:t>
            </a:r>
          </a:p>
          <a:p>
            <a:r>
              <a:rPr lang="en-DK" sz="2000" dirty="0"/>
              <a:t>Can be used on 1D, 2D, 3D inputs (sequences, Images, etc.)</a:t>
            </a:r>
          </a:p>
          <a:p>
            <a:r>
              <a:rPr lang="en-DK" sz="2000" dirty="0"/>
              <a:t>Handles inputs of different size (ex: different sequence lengths)</a:t>
            </a:r>
          </a:p>
          <a:p>
            <a:r>
              <a:rPr lang="en-DK" sz="2000" dirty="0"/>
              <a:t>Preserves signal structure &amp; local information motifs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1E3B-3C79-AD50-5AE4-D97A84A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88D364-5D4C-0337-5D45-C178DC7994E9}"/>
              </a:ext>
            </a:extLst>
          </p:cNvPr>
          <p:cNvSpPr txBox="1"/>
          <p:nvPr/>
        </p:nvSpPr>
        <p:spPr>
          <a:xfrm>
            <a:off x="3787170" y="2768012"/>
            <a:ext cx="370133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MaxPool operation for multiple filters: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7D2F4C-FEDD-E1CD-8D6E-45C5EB83EEBF}"/>
              </a:ext>
            </a:extLst>
          </p:cNvPr>
          <p:cNvSpPr txBox="1"/>
          <p:nvPr/>
        </p:nvSpPr>
        <p:spPr>
          <a:xfrm>
            <a:off x="3519988" y="3593011"/>
            <a:ext cx="79669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MaxPool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BA5A154-EDFD-0280-ACCE-FD71AAF40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21160"/>
              </p:ext>
            </p:extLst>
          </p:nvPr>
        </p:nvGraphicFramePr>
        <p:xfrm>
          <a:off x="3286894" y="4140532"/>
          <a:ext cx="1262882" cy="60259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31441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631441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602597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F188C9B-8CD8-7C48-D814-8CA4DA750840}"/>
              </a:ext>
            </a:extLst>
          </p:cNvPr>
          <p:cNvSpPr txBox="1"/>
          <p:nvPr/>
        </p:nvSpPr>
        <p:spPr>
          <a:xfrm>
            <a:off x="6565955" y="3554453"/>
            <a:ext cx="5706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output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517B500-AD08-DA23-39C6-A7D5230E4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82846"/>
              </p:ext>
            </p:extLst>
          </p:nvPr>
        </p:nvGraphicFramePr>
        <p:xfrm>
          <a:off x="3599713" y="4564942"/>
          <a:ext cx="1262882" cy="60259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31441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631441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602597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092B03-A007-9F56-0C77-FDB3CEA80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308027"/>
              </p:ext>
            </p:extLst>
          </p:nvPr>
        </p:nvGraphicFramePr>
        <p:xfrm>
          <a:off x="3895657" y="5028473"/>
          <a:ext cx="1262882" cy="60259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31441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631441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602597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EF2121-AFAF-71CE-CD9C-1E040DEED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895706"/>
              </p:ext>
            </p:extLst>
          </p:nvPr>
        </p:nvGraphicFramePr>
        <p:xfrm>
          <a:off x="4191601" y="5452883"/>
          <a:ext cx="1262882" cy="60259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31441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631441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602597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2C0B470-F515-67EC-93BC-94CF2537DA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6727"/>
              </p:ext>
            </p:extLst>
          </p:nvPr>
        </p:nvGraphicFramePr>
        <p:xfrm>
          <a:off x="5951190" y="4149080"/>
          <a:ext cx="1800200" cy="602597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50050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646857358"/>
                    </a:ext>
                  </a:extLst>
                </a:gridCol>
                <a:gridCol w="450050">
                  <a:extLst>
                    <a:ext uri="{9D8B030D-6E8A-4147-A177-3AD203B41FA5}">
                      <a16:colId xmlns:a16="http://schemas.microsoft.com/office/drawing/2014/main" val="1068270760"/>
                    </a:ext>
                  </a:extLst>
                </a:gridCol>
              </a:tblGrid>
              <a:tr h="602597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65B8A78-296D-03D1-E7C2-4677FBD67F5A}"/>
              </a:ext>
            </a:extLst>
          </p:cNvPr>
          <p:cNvSpPr txBox="1"/>
          <p:nvPr/>
        </p:nvSpPr>
        <p:spPr>
          <a:xfrm>
            <a:off x="4679241" y="6094603"/>
            <a:ext cx="958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… N filters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907FA6-258D-5C35-A4F9-2235AB478E19}"/>
              </a:ext>
            </a:extLst>
          </p:cNvPr>
          <p:cNvSpPr txBox="1"/>
          <p:nvPr/>
        </p:nvSpPr>
        <p:spPr>
          <a:xfrm>
            <a:off x="7848158" y="4285321"/>
            <a:ext cx="958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… N filters</a:t>
            </a:r>
          </a:p>
        </p:txBody>
      </p:sp>
    </p:spTree>
    <p:extLst>
      <p:ext uri="{BB962C8B-B14F-4D97-AF65-F5344CB8AC3E}">
        <p14:creationId xmlns:p14="http://schemas.microsoft.com/office/powerpoint/2010/main" val="12437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4A73D-01E7-42BA-5BC9-32329F3D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1586761"/>
          </a:xfrm>
        </p:spPr>
        <p:txBody>
          <a:bodyPr/>
          <a:lstStyle/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en-DK" sz="2000" dirty="0"/>
              <a:t>Forward pass:</a:t>
            </a:r>
          </a:p>
          <a:p>
            <a:pPr marL="0" indent="0">
              <a:buNone/>
            </a:pPr>
            <a:endParaRPr lang="en-DK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Backpropagation intuition in 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1E3B-3C79-AD50-5AE4-D97A84A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22</a:t>
            </a:fld>
            <a:endParaRPr lang="fr-CH" dirty="0"/>
          </a:p>
        </p:txBody>
      </p:sp>
      <p:graphicFrame>
        <p:nvGraphicFramePr>
          <p:cNvPr id="8" name="Table 38">
            <a:extLst>
              <a:ext uri="{FF2B5EF4-FFF2-40B4-BE49-F238E27FC236}">
                <a16:creationId xmlns:a16="http://schemas.microsoft.com/office/drawing/2014/main" id="{737822FD-D998-462D-294C-9B41D9A1C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684906"/>
              </p:ext>
            </p:extLst>
          </p:nvPr>
        </p:nvGraphicFramePr>
        <p:xfrm>
          <a:off x="5259938" y="3482449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9" name="Table 38">
            <a:extLst>
              <a:ext uri="{FF2B5EF4-FFF2-40B4-BE49-F238E27FC236}">
                <a16:creationId xmlns:a16="http://schemas.microsoft.com/office/drawing/2014/main" id="{60911D49-B60F-8AFD-56DD-10BFC7A8E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898465"/>
              </p:ext>
            </p:extLst>
          </p:nvPr>
        </p:nvGraphicFramePr>
        <p:xfrm>
          <a:off x="1619170" y="3354731"/>
          <a:ext cx="2387805" cy="14316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77381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77381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77681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  <a:gridCol w="477681">
                  <a:extLst>
                    <a:ext uri="{9D8B030D-6E8A-4147-A177-3AD203B41FA5}">
                      <a16:colId xmlns:a16="http://schemas.microsoft.com/office/drawing/2014/main" val="3326688037"/>
                    </a:ext>
                  </a:extLst>
                </a:gridCol>
                <a:gridCol w="477681">
                  <a:extLst>
                    <a:ext uri="{9D8B030D-6E8A-4147-A177-3AD203B41FA5}">
                      <a16:colId xmlns:a16="http://schemas.microsoft.com/office/drawing/2014/main" val="3752443139"/>
                    </a:ext>
                  </a:extLst>
                </a:gridCol>
              </a:tblGrid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8756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DA2CF13-60CA-94A6-C924-5A1FF2295D94}"/>
              </a:ext>
            </a:extLst>
          </p:cNvPr>
          <p:cNvSpPr txBox="1"/>
          <p:nvPr/>
        </p:nvSpPr>
        <p:spPr>
          <a:xfrm>
            <a:off x="5180181" y="2253701"/>
            <a:ext cx="1479059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Kernel / Filter</a:t>
            </a:r>
          </a:p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W</a:t>
            </a:r>
            <a:r>
              <a:rPr lang="en-DK" b="1" dirty="0">
                <a:latin typeface="+mn-lt"/>
              </a:rPr>
              <a:t>eights tensor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D450B5-6AE3-4191-3606-8B23E71B9D62}"/>
              </a:ext>
            </a:extLst>
          </p:cNvPr>
          <p:cNvSpPr txBox="1"/>
          <p:nvPr/>
        </p:nvSpPr>
        <p:spPr>
          <a:xfrm>
            <a:off x="1994597" y="2402459"/>
            <a:ext cx="11862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Input tensor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614663-48A0-CAE8-5C3D-9BFBB837A055}"/>
              </a:ext>
            </a:extLst>
          </p:cNvPr>
          <p:cNvSpPr txBox="1"/>
          <p:nvPr/>
        </p:nvSpPr>
        <p:spPr>
          <a:xfrm>
            <a:off x="4460664" y="3962859"/>
            <a:ext cx="1603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200" b="1" dirty="0">
                <a:latin typeface="Helvetica" pitchFamily="2" charset="0"/>
              </a:rPr>
              <a:t>*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A72CB-4542-2B86-CFCC-7216FAADA6C9}"/>
              </a:ext>
            </a:extLst>
          </p:cNvPr>
          <p:cNvSpPr txBox="1"/>
          <p:nvPr/>
        </p:nvSpPr>
        <p:spPr>
          <a:xfrm>
            <a:off x="8646968" y="2404617"/>
            <a:ext cx="135774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Output tensor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E08A53-C5D9-B2E4-6F65-F0CC07E43F30}"/>
              </a:ext>
            </a:extLst>
          </p:cNvPr>
          <p:cNvSpPr/>
          <p:nvPr/>
        </p:nvSpPr>
        <p:spPr bwMode="auto">
          <a:xfrm>
            <a:off x="1619172" y="3353109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18DF99-3122-1FA5-5FE2-0D257A2E86A5}"/>
              </a:ext>
            </a:extLst>
          </p:cNvPr>
          <p:cNvSpPr txBox="1"/>
          <p:nvPr/>
        </p:nvSpPr>
        <p:spPr>
          <a:xfrm>
            <a:off x="4460664" y="1568692"/>
            <a:ext cx="28276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Basic convolution operation: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22A2AF-70C0-C5FC-9DF1-3F0BAFCB28B0}"/>
              </a:ext>
            </a:extLst>
          </p:cNvPr>
          <p:cNvSpPr/>
          <p:nvPr/>
        </p:nvSpPr>
        <p:spPr bwMode="auto">
          <a:xfrm>
            <a:off x="2086298" y="3353109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graphicFrame>
        <p:nvGraphicFramePr>
          <p:cNvPr id="21" name="Table 38">
            <a:extLst>
              <a:ext uri="{FF2B5EF4-FFF2-40B4-BE49-F238E27FC236}">
                <a16:creationId xmlns:a16="http://schemas.microsoft.com/office/drawing/2014/main" id="{90AA1A04-6FED-E5DC-9DC6-61BD3AC466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421683"/>
              </p:ext>
            </p:extLst>
          </p:nvPr>
        </p:nvGraphicFramePr>
        <p:xfrm>
          <a:off x="8484333" y="3962859"/>
          <a:ext cx="1799910" cy="413351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614680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570550">
                  <a:extLst>
                    <a:ext uri="{9D8B030D-6E8A-4147-A177-3AD203B41FA5}">
                      <a16:colId xmlns:a16="http://schemas.microsoft.com/office/drawing/2014/main" val="2559978093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_1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_2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_n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D476CA4-6D28-2A6B-DBCE-30D29AE1E36F}"/>
              </a:ext>
            </a:extLst>
          </p:cNvPr>
          <p:cNvSpPr txBox="1"/>
          <p:nvPr/>
        </p:nvSpPr>
        <p:spPr>
          <a:xfrm>
            <a:off x="7452951" y="4070324"/>
            <a:ext cx="17953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400" b="1" dirty="0">
                <a:latin typeface="Helvetica" pitchFamily="2" charset="0"/>
              </a:rPr>
              <a:t>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A5A08C-59D5-4A7A-DD31-00FBDCE92185}"/>
              </a:ext>
            </a:extLst>
          </p:cNvPr>
          <p:cNvSpPr txBox="1"/>
          <p:nvPr/>
        </p:nvSpPr>
        <p:spPr>
          <a:xfrm>
            <a:off x="1810924" y="4857992"/>
            <a:ext cx="166898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A      K       L     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91FDF1-EE4F-D30E-19B4-566D8690C5E3}"/>
              </a:ext>
            </a:extLst>
          </p:cNvPr>
          <p:cNvSpPr txBox="1"/>
          <p:nvPr/>
        </p:nvSpPr>
        <p:spPr>
          <a:xfrm>
            <a:off x="1908325" y="5474525"/>
            <a:ext cx="77312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z_1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= 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32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33</a:t>
            </a:r>
            <a:endParaRPr lang="en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B72A40-33E7-D347-88C8-24BC5346B2F4}"/>
              </a:ext>
            </a:extLst>
          </p:cNvPr>
          <p:cNvSpPr txBox="1"/>
          <p:nvPr/>
        </p:nvSpPr>
        <p:spPr>
          <a:xfrm>
            <a:off x="1810923" y="5686714"/>
            <a:ext cx="8388739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>
                <a:latin typeface="+mn-lt"/>
              </a:rPr>
              <a:t>z</a:t>
            </a:r>
            <a:r>
              <a:rPr lang="en-DK" dirty="0">
                <a:latin typeface="+mn-lt"/>
              </a:rPr>
              <a:t>_2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14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24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32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31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33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32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x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34 </a:t>
            </a:r>
            <a:r>
              <a:rPr lang="en-DK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DK" sz="1800" kern="100" baseline="-25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33</a:t>
            </a:r>
            <a:endParaRPr lang="en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>
              <a:spcBef>
                <a:spcPts val="432"/>
              </a:spcBef>
            </a:pPr>
            <a:endParaRPr lang="en-DK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B3532-A82F-50D5-B186-F456FC7A860A}"/>
              </a:ext>
            </a:extLst>
          </p:cNvPr>
          <p:cNvSpPr txBox="1"/>
          <p:nvPr/>
        </p:nvSpPr>
        <p:spPr>
          <a:xfrm>
            <a:off x="1810923" y="5970766"/>
            <a:ext cx="8388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z</a:t>
            </a:r>
            <a:r>
              <a:rPr lang="en-DK" dirty="0">
                <a:latin typeface="+mn-lt"/>
              </a:rPr>
              <a:t>_n = 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36095D-FD5C-92FE-99D1-DF491DE7C49B}"/>
              </a:ext>
            </a:extLst>
          </p:cNvPr>
          <p:cNvSpPr/>
          <p:nvPr/>
        </p:nvSpPr>
        <p:spPr bwMode="auto">
          <a:xfrm>
            <a:off x="2579393" y="3353109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0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 animBg="1"/>
      <p:bldP spid="18" grpId="1" animBg="1"/>
      <p:bldP spid="19" grpId="0"/>
      <p:bldP spid="20" grpId="0" animBg="1"/>
      <p:bldP spid="20" grpId="1" animBg="1"/>
      <p:bldP spid="24" grpId="0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Backpropagation intuition in 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1E3B-3C79-AD50-5AE4-D97A84A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23</a:t>
            </a:fld>
            <a:endParaRPr lang="fr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5373F8-99E7-609D-5F2C-2CC2B7C5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C2B966-9D11-4AB1-3B05-B1FA354B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54" y="771480"/>
            <a:ext cx="9611952" cy="54804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C7279D-C5EB-3659-ED4B-5E203BEEAE8B}"/>
              </a:ext>
            </a:extLst>
          </p:cNvPr>
          <p:cNvSpPr txBox="1"/>
          <p:nvPr/>
        </p:nvSpPr>
        <p:spPr>
          <a:xfrm>
            <a:off x="2671320" y="6324893"/>
            <a:ext cx="652261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https://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towardsdatascience.com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/backpropagation-in-fully-convolutional-networks-fcns-1a13b75fb56a</a:t>
            </a:r>
            <a:endParaRPr lang="en-DK" sz="1050" dirty="0" err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CB81F-03EB-0C5A-031B-6F0FC3176564}"/>
              </a:ext>
            </a:extLst>
          </p:cNvPr>
          <p:cNvSpPr/>
          <p:nvPr/>
        </p:nvSpPr>
        <p:spPr bwMode="auto">
          <a:xfrm>
            <a:off x="9983638" y="3068960"/>
            <a:ext cx="864096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2272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1E869-DD6F-69F9-4842-F62F83F1DC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DDF618-2717-DFC5-02F7-E22785688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Backpropagation intuition in Convolutional Neural Networks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F103F-7FC8-CBFA-E278-C7C2DEF704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1E3B-3C79-AD50-5AE4-D97A84A5B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24</a:t>
            </a:fld>
            <a:endParaRPr lang="fr-C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5373F8-99E7-609D-5F2C-2CC2B7C5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dirty="0"/>
              <a:t>Max pooling removes information.</a:t>
            </a:r>
            <a:br>
              <a:rPr lang="en-DK" dirty="0"/>
            </a:br>
            <a:endParaRPr lang="en-DK" dirty="0"/>
          </a:p>
          <a:p>
            <a:r>
              <a:rPr lang="en-DK" dirty="0"/>
              <a:t>The gradient can only flow through max value indices.</a:t>
            </a:r>
          </a:p>
          <a:p>
            <a:endParaRPr lang="en-DK" dirty="0"/>
          </a:p>
          <a:p>
            <a:r>
              <a:rPr lang="en-DK" dirty="0"/>
              <a:t>We keep track of the max indices during the forward pass.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7279D-C5EB-3659-ED4B-5E203BEEAE8B}"/>
              </a:ext>
            </a:extLst>
          </p:cNvPr>
          <p:cNvSpPr txBox="1"/>
          <p:nvPr/>
        </p:nvSpPr>
        <p:spPr>
          <a:xfrm>
            <a:off x="2671320" y="6324893"/>
            <a:ext cx="6522619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Source: 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https://</a:t>
            </a:r>
            <a:r>
              <a:rPr lang="en-GB" sz="105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towardsdatascience.com</a:t>
            </a:r>
            <a:r>
              <a:rPr lang="en-GB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/backpropagation-in-fully-convolutional-networks-fcns-1a13b75fb56a</a:t>
            </a:r>
            <a:endParaRPr lang="en-DK" sz="1050" dirty="0" err="1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6CB81F-03EB-0C5A-031B-6F0FC3176564}"/>
              </a:ext>
            </a:extLst>
          </p:cNvPr>
          <p:cNvSpPr/>
          <p:nvPr/>
        </p:nvSpPr>
        <p:spPr bwMode="auto">
          <a:xfrm>
            <a:off x="9983638" y="3448464"/>
            <a:ext cx="864096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8AD15-6928-07FB-1B92-700877EABC4D}"/>
              </a:ext>
            </a:extLst>
          </p:cNvPr>
          <p:cNvSpPr txBox="1"/>
          <p:nvPr/>
        </p:nvSpPr>
        <p:spPr>
          <a:xfrm>
            <a:off x="7075809" y="3028039"/>
            <a:ext cx="8640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MaxPool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6476A-2A77-6AC7-EDD9-66C5526962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18085"/>
              </p:ext>
            </p:extLst>
          </p:nvPr>
        </p:nvGraphicFramePr>
        <p:xfrm>
          <a:off x="6892776" y="3756089"/>
          <a:ext cx="940548" cy="4487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70274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470274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448792"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13AC06-B08D-32D5-A2F7-5C99E7165E19}"/>
              </a:ext>
            </a:extLst>
          </p:cNvPr>
          <p:cNvSpPr txBox="1"/>
          <p:nvPr/>
        </p:nvSpPr>
        <p:spPr>
          <a:xfrm>
            <a:off x="9761734" y="3088424"/>
            <a:ext cx="12025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P</a:t>
            </a:r>
            <a:r>
              <a:rPr lang="en-DK" dirty="0">
                <a:latin typeface="+mn-lt"/>
              </a:rPr>
              <a:t>ool output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F07936-B41C-850A-E9D3-702DC1521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36337"/>
              </p:ext>
            </p:extLst>
          </p:nvPr>
        </p:nvGraphicFramePr>
        <p:xfrm>
          <a:off x="7205595" y="4180499"/>
          <a:ext cx="940548" cy="4487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70274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470274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448792"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3FB8471-AF47-2677-33BE-08EF76F7C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651880"/>
              </p:ext>
            </p:extLst>
          </p:nvPr>
        </p:nvGraphicFramePr>
        <p:xfrm>
          <a:off x="7501539" y="4581128"/>
          <a:ext cx="940548" cy="4487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70274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470274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448792"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525BC7B-9848-08E9-9F02-FB197A0F0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181476"/>
              </p:ext>
            </p:extLst>
          </p:nvPr>
        </p:nvGraphicFramePr>
        <p:xfrm>
          <a:off x="7797483" y="5005538"/>
          <a:ext cx="940548" cy="4487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70274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470274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</a:tblGrid>
              <a:tr h="448792"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??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4E591CC-1A0E-21E8-FEDD-E27EA8CA5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06444"/>
              </p:ext>
            </p:extLst>
          </p:nvPr>
        </p:nvGraphicFramePr>
        <p:xfrm>
          <a:off x="9623598" y="3406653"/>
          <a:ext cx="1340724" cy="4487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335181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335181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  <a:gridCol w="335181">
                  <a:extLst>
                    <a:ext uri="{9D8B030D-6E8A-4147-A177-3AD203B41FA5}">
                      <a16:colId xmlns:a16="http://schemas.microsoft.com/office/drawing/2014/main" val="646857358"/>
                    </a:ext>
                  </a:extLst>
                </a:gridCol>
                <a:gridCol w="335181">
                  <a:extLst>
                    <a:ext uri="{9D8B030D-6E8A-4147-A177-3AD203B41FA5}">
                      <a16:colId xmlns:a16="http://schemas.microsoft.com/office/drawing/2014/main" val="1068270760"/>
                    </a:ext>
                  </a:extLst>
                </a:gridCol>
              </a:tblGrid>
              <a:tr h="448792"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811313B-CD1C-CF08-C7D7-899AF2B51141}"/>
                  </a:ext>
                </a:extLst>
              </p14:cNvPr>
              <p14:cNvContentPartPr/>
              <p14:nvPr/>
            </p14:nvContentPartPr>
            <p14:xfrm>
              <a:off x="8523590" y="3724409"/>
              <a:ext cx="593874" cy="304846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811313B-CD1C-CF08-C7D7-899AF2B511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597" y="3715411"/>
                <a:ext cx="611500" cy="32248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" name="Table 38">
            <a:extLst>
              <a:ext uri="{FF2B5EF4-FFF2-40B4-BE49-F238E27FC236}">
                <a16:creationId xmlns:a16="http://schemas.microsoft.com/office/drawing/2014/main" id="{E4F2F3FB-8550-D589-215E-6F421BCFE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02992"/>
              </p:ext>
            </p:extLst>
          </p:nvPr>
        </p:nvGraphicFramePr>
        <p:xfrm>
          <a:off x="4360203" y="3329961"/>
          <a:ext cx="1333551" cy="1240053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44423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44423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44705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</a:tblGrid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901389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13351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</a:tbl>
          </a:graphicData>
        </a:graphic>
      </p:graphicFrame>
      <p:graphicFrame>
        <p:nvGraphicFramePr>
          <p:cNvPr id="12" name="Table 38">
            <a:extLst>
              <a:ext uri="{FF2B5EF4-FFF2-40B4-BE49-F238E27FC236}">
                <a16:creationId xmlns:a16="http://schemas.microsoft.com/office/drawing/2014/main" id="{3AF06902-D6E9-2382-8A8C-0703BD533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316633"/>
              </p:ext>
            </p:extLst>
          </p:nvPr>
        </p:nvGraphicFramePr>
        <p:xfrm>
          <a:off x="1653162" y="3199283"/>
          <a:ext cx="1937072" cy="143163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484116">
                  <a:extLst>
                    <a:ext uri="{9D8B030D-6E8A-4147-A177-3AD203B41FA5}">
                      <a16:colId xmlns:a16="http://schemas.microsoft.com/office/drawing/2014/main" val="2370102961"/>
                    </a:ext>
                  </a:extLst>
                </a:gridCol>
                <a:gridCol w="484116">
                  <a:extLst>
                    <a:ext uri="{9D8B030D-6E8A-4147-A177-3AD203B41FA5}">
                      <a16:colId xmlns:a16="http://schemas.microsoft.com/office/drawing/2014/main" val="664945346"/>
                    </a:ext>
                  </a:extLst>
                </a:gridCol>
                <a:gridCol w="484420">
                  <a:extLst>
                    <a:ext uri="{9D8B030D-6E8A-4147-A177-3AD203B41FA5}">
                      <a16:colId xmlns:a16="http://schemas.microsoft.com/office/drawing/2014/main" val="1983777904"/>
                    </a:ext>
                  </a:extLst>
                </a:gridCol>
                <a:gridCol w="484420">
                  <a:extLst>
                    <a:ext uri="{9D8B030D-6E8A-4147-A177-3AD203B41FA5}">
                      <a16:colId xmlns:a16="http://schemas.microsoft.com/office/drawing/2014/main" val="3326688037"/>
                    </a:ext>
                  </a:extLst>
                </a:gridCol>
              </a:tblGrid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80810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9939"/>
                  </a:ext>
                </a:extLst>
              </a:tr>
              <a:tr h="477210"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b="1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187561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3D7AFD4-4005-C244-2F3F-E21EAB27F4CA}"/>
              </a:ext>
            </a:extLst>
          </p:cNvPr>
          <p:cNvSpPr txBox="1"/>
          <p:nvPr/>
        </p:nvSpPr>
        <p:spPr>
          <a:xfrm>
            <a:off x="3862958" y="3785639"/>
            <a:ext cx="16030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200" b="1" dirty="0">
                <a:latin typeface="Helvetica" pitchFamily="2" charset="0"/>
              </a:rPr>
              <a:t>*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A0BE02-32B2-D7BE-F1A4-3EC9BCA486E9}"/>
              </a:ext>
            </a:extLst>
          </p:cNvPr>
          <p:cNvSpPr/>
          <p:nvPr/>
        </p:nvSpPr>
        <p:spPr bwMode="auto">
          <a:xfrm>
            <a:off x="1639615" y="3197661"/>
            <a:ext cx="1452567" cy="1431630"/>
          </a:xfrm>
          <a:prstGeom prst="rect">
            <a:avLst/>
          </a:prstGeom>
          <a:solidFill>
            <a:schemeClr val="accent2">
              <a:alpha val="3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3538CD-47E9-48A1-1A4C-B920F4D80BC6}"/>
              </a:ext>
            </a:extLst>
          </p:cNvPr>
          <p:cNvGrpSpPr/>
          <p:nvPr/>
        </p:nvGrpSpPr>
        <p:grpSpPr>
          <a:xfrm>
            <a:off x="3174160" y="3197661"/>
            <a:ext cx="578520" cy="1621080"/>
            <a:chOff x="1715040" y="2847099"/>
            <a:chExt cx="578520" cy="162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9E9E153-0C16-F9C5-3C85-24EDB8CB357F}"/>
                    </a:ext>
                  </a:extLst>
                </p14:cNvPr>
                <p14:cNvContentPartPr/>
                <p14:nvPr/>
              </p14:nvContentPartPr>
              <p14:xfrm>
                <a:off x="1723320" y="2856459"/>
                <a:ext cx="329040" cy="315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9E9E153-0C16-F9C5-3C85-24EDB8CB35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4680" y="2847819"/>
                  <a:ext cx="3466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06FB64-495D-EEC2-337A-A70DD2D18C08}"/>
                    </a:ext>
                  </a:extLst>
                </p14:cNvPr>
                <p14:cNvContentPartPr/>
                <p14:nvPr/>
              </p14:nvContentPartPr>
              <p14:xfrm>
                <a:off x="1715040" y="2847099"/>
                <a:ext cx="446040" cy="378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06FB64-495D-EEC2-337A-A70DD2D18C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6040" y="2838459"/>
                  <a:ext cx="4636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08A9626-71AA-A111-8B43-AC1ECD973D53}"/>
                    </a:ext>
                  </a:extLst>
                </p14:cNvPr>
                <p14:cNvContentPartPr/>
                <p14:nvPr/>
              </p14:nvContentPartPr>
              <p14:xfrm>
                <a:off x="1781640" y="3385299"/>
                <a:ext cx="337320" cy="22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08A9626-71AA-A111-8B43-AC1ECD973D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2640" y="3376299"/>
                  <a:ext cx="354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319159-AFBB-479A-9C95-0B2A551D6771}"/>
                    </a:ext>
                  </a:extLst>
                </p14:cNvPr>
                <p14:cNvContentPartPr/>
                <p14:nvPr/>
              </p14:nvContentPartPr>
              <p14:xfrm>
                <a:off x="1806480" y="3317259"/>
                <a:ext cx="345240" cy="538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319159-AFBB-479A-9C95-0B2A551D67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7840" y="3308259"/>
                  <a:ext cx="3628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F8D84F6-F86F-E53D-57D4-6B51E8929330}"/>
                    </a:ext>
                  </a:extLst>
                </p14:cNvPr>
                <p14:cNvContentPartPr/>
                <p14:nvPr/>
              </p14:nvContentPartPr>
              <p14:xfrm>
                <a:off x="1830960" y="4023219"/>
                <a:ext cx="244800" cy="210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F8D84F6-F86F-E53D-57D4-6B51E89293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22320" y="4014219"/>
                  <a:ext cx="262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066DE2-3C2A-AEF5-9B14-2DB0DAD50E76}"/>
                    </a:ext>
                  </a:extLst>
                </p14:cNvPr>
                <p14:cNvContentPartPr/>
                <p14:nvPr/>
              </p14:nvContentPartPr>
              <p14:xfrm>
                <a:off x="1814040" y="3828819"/>
                <a:ext cx="479520" cy="63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066DE2-3C2A-AEF5-9B14-2DB0DAD50E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5400" y="3820179"/>
                  <a:ext cx="497160" cy="657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1A9D6A-F42C-6A39-04C2-C59D6D6ACB72}"/>
              </a:ext>
            </a:extLst>
          </p:cNvPr>
          <p:cNvSpPr txBox="1"/>
          <p:nvPr/>
        </p:nvSpPr>
        <p:spPr>
          <a:xfrm>
            <a:off x="9761734" y="3977587"/>
            <a:ext cx="12025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dirty="0">
                <a:latin typeface="+mn-lt"/>
              </a:rPr>
              <a:t>Max indices</a:t>
            </a:r>
            <a:endParaRPr lang="en-DK" dirty="0">
              <a:latin typeface="+mn-lt"/>
            </a:endParaRP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DC0D0E8-8B76-CD1C-B10B-8035EDB2C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298706"/>
              </p:ext>
            </p:extLst>
          </p:nvPr>
        </p:nvGraphicFramePr>
        <p:xfrm>
          <a:off x="9684464" y="4295816"/>
          <a:ext cx="1218992" cy="448792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74315">
                  <a:extLst>
                    <a:ext uri="{9D8B030D-6E8A-4147-A177-3AD203B41FA5}">
                      <a16:colId xmlns:a16="http://schemas.microsoft.com/office/drawing/2014/main" val="433763624"/>
                    </a:ext>
                  </a:extLst>
                </a:gridCol>
                <a:gridCol w="274315">
                  <a:extLst>
                    <a:ext uri="{9D8B030D-6E8A-4147-A177-3AD203B41FA5}">
                      <a16:colId xmlns:a16="http://schemas.microsoft.com/office/drawing/2014/main" val="4055338748"/>
                    </a:ext>
                  </a:extLst>
                </a:gridCol>
                <a:gridCol w="335181">
                  <a:extLst>
                    <a:ext uri="{9D8B030D-6E8A-4147-A177-3AD203B41FA5}">
                      <a16:colId xmlns:a16="http://schemas.microsoft.com/office/drawing/2014/main" val="646857358"/>
                    </a:ext>
                  </a:extLst>
                </a:gridCol>
                <a:gridCol w="335181">
                  <a:extLst>
                    <a:ext uri="{9D8B030D-6E8A-4147-A177-3AD203B41FA5}">
                      <a16:colId xmlns:a16="http://schemas.microsoft.com/office/drawing/2014/main" val="1068270760"/>
                    </a:ext>
                  </a:extLst>
                </a:gridCol>
              </a:tblGrid>
              <a:tr h="448792"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DK" sz="1300" b="1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68101" marR="68101" marT="34051" marB="340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385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E278742-F445-18E3-0FD5-30C00D7FAEF8}"/>
                  </a:ext>
                </a:extLst>
              </p14:cNvPr>
              <p14:cNvContentPartPr/>
              <p14:nvPr/>
            </p14:nvContentPartPr>
            <p14:xfrm>
              <a:off x="5992347" y="3735861"/>
              <a:ext cx="593874" cy="304846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E278742-F445-18E3-0FD5-30C00D7FAE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3354" y="3726863"/>
                <a:ext cx="611500" cy="3224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65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F1B99-0C5E-B6A4-1270-D0A54D833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C98FD6-7D3E-07B8-66E8-7BCDF0B2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Today’s exercises: peptide-MHC binding affinity prediction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EA8EAD-BBDD-FC30-DF19-4F3B1FCBF8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482A0-120B-39AB-9125-03B89BA7F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2ABCD-032E-375E-5871-F63F241E499A}"/>
              </a:ext>
            </a:extLst>
          </p:cNvPr>
          <p:cNvSpPr txBox="1"/>
          <p:nvPr/>
        </p:nvSpPr>
        <p:spPr>
          <a:xfrm>
            <a:off x="982638" y="858896"/>
            <a:ext cx="107645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2000" b="1" dirty="0">
                <a:latin typeface="+mn-lt"/>
              </a:rPr>
              <a:t>Train a model to predict the binding afffinity of a peptide sequence for a given HLA allele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09E98-2B03-2F83-079A-B550BC9DBFBC}"/>
              </a:ext>
            </a:extLst>
          </p:cNvPr>
          <p:cNvSpPr txBox="1"/>
          <p:nvPr/>
        </p:nvSpPr>
        <p:spPr>
          <a:xfrm>
            <a:off x="982638" y="1265658"/>
            <a:ext cx="73353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1800" b="1" dirty="0">
                <a:latin typeface="+mn-lt"/>
              </a:rPr>
              <a:t>Sequence representation: encode sequence using BLOSUM matrix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19B8F-C388-9D4F-AD32-41297BAB3617}"/>
              </a:ext>
            </a:extLst>
          </p:cNvPr>
          <p:cNvSpPr txBox="1"/>
          <p:nvPr/>
        </p:nvSpPr>
        <p:spPr>
          <a:xfrm>
            <a:off x="246032" y="4062544"/>
            <a:ext cx="1921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FLLEVLAMV</a:t>
            </a:r>
            <a:endParaRPr lang="en-DK" sz="2400" b="1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CE5E23-0007-8C48-2C35-A0C240DD96A1}"/>
              </a:ext>
            </a:extLst>
          </p:cNvPr>
          <p:cNvSpPr txBox="1"/>
          <p:nvPr/>
        </p:nvSpPr>
        <p:spPr>
          <a:xfrm>
            <a:off x="454728" y="2372806"/>
            <a:ext cx="150361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b="1" dirty="0">
                <a:latin typeface="+mn-lt"/>
              </a:rPr>
              <a:t>I</a:t>
            </a:r>
            <a:r>
              <a:rPr lang="en-DK" b="1" dirty="0">
                <a:latin typeface="+mn-lt"/>
              </a:rPr>
              <a:t>nput sequence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2CFC01-68D6-F20B-7CCC-D8210E573C6D}"/>
              </a:ext>
            </a:extLst>
          </p:cNvPr>
          <p:cNvGrpSpPr/>
          <p:nvPr/>
        </p:nvGrpSpPr>
        <p:grpSpPr>
          <a:xfrm>
            <a:off x="2686977" y="3249260"/>
            <a:ext cx="2950952" cy="2088232"/>
            <a:chOff x="3500019" y="2204864"/>
            <a:chExt cx="4318248" cy="286205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B9C9BA0-F49D-9BED-DE57-3FACE5F5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0019" y="2252383"/>
              <a:ext cx="4318248" cy="281453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C1918D-09ED-5227-1F22-131789A47584}"/>
                </a:ext>
              </a:extLst>
            </p:cNvPr>
            <p:cNvSpPr/>
            <p:nvPr/>
          </p:nvSpPr>
          <p:spPr bwMode="auto">
            <a:xfrm>
              <a:off x="6670864" y="2204864"/>
              <a:ext cx="1126190" cy="15451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432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DK" sz="16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+mn-lt"/>
                <a:ea typeface="ＭＳ Ｐゴシック" pitchFamily="-80" charset="-128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DF281F-2407-FFCD-9312-5D997B865173}"/>
              </a:ext>
            </a:extLst>
          </p:cNvPr>
          <p:cNvSpPr txBox="1"/>
          <p:nvPr/>
        </p:nvSpPr>
        <p:spPr>
          <a:xfrm>
            <a:off x="3548394" y="2372805"/>
            <a:ext cx="11862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BL62 (or 50)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B6C22-4732-4F64-49B2-EA446A8FE034}"/>
              </a:ext>
            </a:extLst>
          </p:cNvPr>
          <p:cNvSpPr txBox="1"/>
          <p:nvPr/>
        </p:nvSpPr>
        <p:spPr>
          <a:xfrm>
            <a:off x="2306783" y="4187632"/>
            <a:ext cx="8015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*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1CA38ED-E17E-F4D2-D76C-E32535F0A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39" y="2818347"/>
            <a:ext cx="5193924" cy="295005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EEB5C45-EE7F-8D80-8D14-61902ED5429C}"/>
              </a:ext>
            </a:extLst>
          </p:cNvPr>
          <p:cNvCxnSpPr/>
          <p:nvPr/>
        </p:nvCxnSpPr>
        <p:spPr bwMode="auto">
          <a:xfrm>
            <a:off x="5447134" y="4187632"/>
            <a:ext cx="82809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53195A-035F-6463-A80A-4D3AA5C851D9}"/>
              </a:ext>
            </a:extLst>
          </p:cNvPr>
          <p:cNvSpPr txBox="1"/>
          <p:nvPr/>
        </p:nvSpPr>
        <p:spPr>
          <a:xfrm>
            <a:off x="7635677" y="2372805"/>
            <a:ext cx="28004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BLOSUM-encoded sequence</a:t>
            </a:r>
          </a:p>
        </p:txBody>
      </p:sp>
    </p:spTree>
    <p:extLst>
      <p:ext uri="{BB962C8B-B14F-4D97-AF65-F5344CB8AC3E}">
        <p14:creationId xmlns:p14="http://schemas.microsoft.com/office/powerpoint/2010/main" val="672779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5425C-63B8-6462-F8DC-894325DF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53996-680B-4667-3A18-85BDB735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Today’s exercises: Part 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CD40-F6DB-ADCC-22BF-CF9041988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ECBB-0C91-DE70-541C-7923E262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26</a:t>
            </a:fld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854F7-694B-ADC2-4F1E-CAE17ACEDDC4}"/>
              </a:ext>
            </a:extLst>
          </p:cNvPr>
          <p:cNvSpPr txBox="1"/>
          <p:nvPr/>
        </p:nvSpPr>
        <p:spPr>
          <a:xfrm>
            <a:off x="721163" y="1087075"/>
            <a:ext cx="5251438" cy="29238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Implement an FFNN using efficient matrix </a:t>
            </a:r>
            <a:br>
              <a:rPr lang="en-DK" sz="1800" b="1" dirty="0">
                <a:latin typeface="Helvetica" pitchFamily="2" charset="0"/>
              </a:rPr>
            </a:br>
            <a:r>
              <a:rPr lang="en-GB" sz="1800" b="1" dirty="0">
                <a:latin typeface="Helvetica" pitchFamily="2" charset="0"/>
              </a:rPr>
              <a:t>m</a:t>
            </a:r>
            <a:r>
              <a:rPr lang="en-DK" sz="1800" b="1" dirty="0">
                <a:latin typeface="Helvetica" pitchFamily="2" charset="0"/>
              </a:rPr>
              <a:t>ultiplication operations.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Peptides may have different lengths. Shorter </a:t>
            </a:r>
            <a:br>
              <a:rPr lang="en-DK" sz="1800" b="1" dirty="0">
                <a:latin typeface="Helvetica" pitchFamily="2" charset="0"/>
              </a:rPr>
            </a:br>
            <a:r>
              <a:rPr lang="en-DK" sz="1800" b="1" dirty="0">
                <a:latin typeface="Helvetica" pitchFamily="2" charset="0"/>
              </a:rPr>
              <a:t>sequences must be padded. Why? 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Use a flattened array as input.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Try to change the learning rate or number of</a:t>
            </a:r>
            <a:br>
              <a:rPr lang="en-DK" sz="1800" b="1" dirty="0">
                <a:latin typeface="Helvetica" pitchFamily="2" charset="0"/>
              </a:rPr>
            </a:br>
            <a:r>
              <a:rPr lang="en-DK" sz="1800" b="1" dirty="0">
                <a:latin typeface="Helvetica" pitchFamily="2" charset="0"/>
              </a:rPr>
              <a:t>neurons and see if it impacts performance.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CB5949-DCC2-F78A-59D9-A51FDABC1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16" b="-144"/>
          <a:stretch/>
        </p:blipFill>
        <p:spPr>
          <a:xfrm>
            <a:off x="5964167" y="475204"/>
            <a:ext cx="2511374" cy="168286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6BC9765-B0D4-FD53-E561-F9F7FF0E3C14}"/>
              </a:ext>
            </a:extLst>
          </p:cNvPr>
          <p:cNvGrpSpPr/>
          <p:nvPr/>
        </p:nvGrpSpPr>
        <p:grpSpPr>
          <a:xfrm>
            <a:off x="6036164" y="2359402"/>
            <a:ext cx="5257612" cy="288618"/>
            <a:chOff x="5677776" y="2388637"/>
            <a:chExt cx="5257612" cy="28861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0557BB7-D352-4370-D721-E81512B58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043" t="4015" r="90004" b="11220"/>
            <a:stretch/>
          </p:blipFill>
          <p:spPr>
            <a:xfrm rot="16200000">
              <a:off x="6825442" y="1324315"/>
              <a:ext cx="205274" cy="25006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C2AE74-0700-60C9-4C51-9E09D0AEB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0367" t="5166" r="85680" b="10069"/>
            <a:stretch/>
          </p:blipFill>
          <p:spPr>
            <a:xfrm rot="16200000">
              <a:off x="9326048" y="1324315"/>
              <a:ext cx="205274" cy="250060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F0BDAC-D3BC-1C34-2F91-5CB1747DDA01}"/>
                </a:ext>
              </a:extLst>
            </p:cNvPr>
            <p:cNvSpPr txBox="1"/>
            <p:nvPr/>
          </p:nvSpPr>
          <p:spPr>
            <a:xfrm>
              <a:off x="10730204" y="2388637"/>
              <a:ext cx="20518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en-DK" dirty="0">
                  <a:latin typeface="+mn-lt"/>
                </a:rPr>
                <a:t>…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807EBD6-01F6-C801-7F0A-B258353D9E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46"/>
          <a:stretch/>
        </p:blipFill>
        <p:spPr>
          <a:xfrm>
            <a:off x="6455246" y="2948693"/>
            <a:ext cx="4582130" cy="30124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48077A-CA33-41B9-F931-F7419A08ABA7}"/>
              </a:ext>
            </a:extLst>
          </p:cNvPr>
          <p:cNvSpPr txBox="1"/>
          <p:nvPr/>
        </p:nvSpPr>
        <p:spPr>
          <a:xfrm>
            <a:off x="5689113" y="5949280"/>
            <a:ext cx="2500606" cy="543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Input</a:t>
            </a:r>
          </a:p>
          <a:p>
            <a:pPr algn="ctr">
              <a:spcBef>
                <a:spcPts val="432"/>
              </a:spcBef>
            </a:pPr>
            <a:r>
              <a:rPr lang="en-GB" b="1" dirty="0">
                <a:latin typeface="+mn-lt"/>
              </a:rPr>
              <a:t>D</a:t>
            </a:r>
            <a:r>
              <a:rPr lang="en-DK" b="1" dirty="0">
                <a:latin typeface="+mn-lt"/>
              </a:rPr>
              <a:t>=Max pep len * 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BA2EE-E94F-E3A2-D50E-E77FA54C6FC0}"/>
              </a:ext>
            </a:extLst>
          </p:cNvPr>
          <p:cNvSpPr txBox="1"/>
          <p:nvPr/>
        </p:nvSpPr>
        <p:spPr>
          <a:xfrm>
            <a:off x="8189719" y="5961168"/>
            <a:ext cx="694101" cy="5437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Hidden</a:t>
            </a:r>
          </a:p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Dim=?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6D3CCD-CFC5-E2CB-E726-775A28AC3F82}"/>
              </a:ext>
            </a:extLst>
          </p:cNvPr>
          <p:cNvSpPr txBox="1"/>
          <p:nvPr/>
        </p:nvSpPr>
        <p:spPr>
          <a:xfrm>
            <a:off x="9776408" y="5961168"/>
            <a:ext cx="694101" cy="54373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Hidden</a:t>
            </a:r>
          </a:p>
          <a:p>
            <a:pPr algn="ctr">
              <a:spcBef>
                <a:spcPts val="432"/>
              </a:spcBef>
            </a:pPr>
            <a:r>
              <a:rPr lang="en-DK" b="1" dirty="0">
                <a:latin typeface="+mn-lt"/>
              </a:rPr>
              <a:t>Dim=1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3AB391-12DA-C4C4-E1A7-F5277252E80C}"/>
              </a:ext>
            </a:extLst>
          </p:cNvPr>
          <p:cNvSpPr txBox="1"/>
          <p:nvPr/>
        </p:nvSpPr>
        <p:spPr>
          <a:xfrm>
            <a:off x="8348766" y="3041708"/>
            <a:ext cx="39754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FFN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5A7558-E6D4-887B-7B2E-35D1E2462A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640" b="7693"/>
          <a:stretch/>
        </p:blipFill>
        <p:spPr>
          <a:xfrm>
            <a:off x="8501764" y="462457"/>
            <a:ext cx="2444700" cy="18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8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5425C-63B8-6462-F8DC-894325DF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53996-680B-4667-3A18-85BDB735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Today’s exercises: Part 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CD40-F6DB-ADCC-22BF-CF9041988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ECBB-0C91-DE70-541C-7923E262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27</a:t>
            </a:fld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854F7-694B-ADC2-4F1E-CAE17ACEDDC4}"/>
              </a:ext>
            </a:extLst>
          </p:cNvPr>
          <p:cNvSpPr txBox="1"/>
          <p:nvPr/>
        </p:nvSpPr>
        <p:spPr>
          <a:xfrm>
            <a:off x="715686" y="929085"/>
            <a:ext cx="4392488" cy="35291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Implement an CNN using efficient matrix </a:t>
            </a:r>
            <a:r>
              <a:rPr lang="en-GB" sz="1800" b="1" dirty="0">
                <a:latin typeface="Helvetica" pitchFamily="2" charset="0"/>
              </a:rPr>
              <a:t>m</a:t>
            </a:r>
            <a:r>
              <a:rPr lang="en-DK" sz="1800" b="1" dirty="0">
                <a:latin typeface="Helvetica" pitchFamily="2" charset="0"/>
              </a:rPr>
              <a:t>ultiplication operations.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Peptides may have different lengths. Shorter sequences must be padded.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The CNN operates on a sequence of </a:t>
            </a:r>
            <a:br>
              <a:rPr lang="en-DK" sz="1800" b="1" dirty="0">
                <a:latin typeface="Helvetica" pitchFamily="2" charset="0"/>
              </a:rPr>
            </a:br>
            <a:r>
              <a:rPr lang="en-DK" sz="1800" b="1" dirty="0">
                <a:latin typeface="Helvetica" pitchFamily="2" charset="0"/>
              </a:rPr>
              <a:t>vectors.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A CNN can take inputs of variable length, so why must we still pad?</a:t>
            </a:r>
          </a:p>
          <a:p>
            <a:pPr algn="l">
              <a:spcBef>
                <a:spcPts val="432"/>
              </a:spcBef>
            </a:pPr>
            <a:endParaRPr lang="en-DK" sz="1800" b="1" dirty="0">
              <a:latin typeface="Helvetica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D5A4CF-CB67-E501-5D32-2D16D3910F4C}"/>
              </a:ext>
            </a:extLst>
          </p:cNvPr>
          <p:cNvGrpSpPr/>
          <p:nvPr/>
        </p:nvGrpSpPr>
        <p:grpSpPr>
          <a:xfrm>
            <a:off x="7075484" y="410534"/>
            <a:ext cx="2520280" cy="2054813"/>
            <a:chOff x="5154066" y="606022"/>
            <a:chExt cx="1764196" cy="143836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FC71D2-D048-DC4B-42EA-589EE02340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5116" b="-144"/>
            <a:stretch/>
          </p:blipFill>
          <p:spPr>
            <a:xfrm>
              <a:off x="5154066" y="862208"/>
              <a:ext cx="1764196" cy="118218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EA4A79-3A3E-A850-D0AB-D28D76FA94A8}"/>
                </a:ext>
              </a:extLst>
            </p:cNvPr>
            <p:cNvSpPr txBox="1"/>
            <p:nvPr/>
          </p:nvSpPr>
          <p:spPr>
            <a:xfrm>
              <a:off x="5300385" y="606022"/>
              <a:ext cx="152362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en-DK" b="1" dirty="0">
                  <a:latin typeface="+mn-lt"/>
                </a:rPr>
                <a:t>2d Tensor input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D3249EF1-FBCD-6431-BDAB-D7F2DDCF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640" y="2487973"/>
            <a:ext cx="5400460" cy="359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0F453E80-8C2C-034B-0B61-029A8F8A8E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40" b="7693"/>
          <a:stretch/>
        </p:blipFill>
        <p:spPr>
          <a:xfrm>
            <a:off x="443463" y="2350185"/>
            <a:ext cx="5481550" cy="410314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5425C-63B8-6462-F8DC-894325DF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53996-680B-4667-3A18-85BDB735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Today’s exercises: Part 2 in practice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CD40-F6DB-ADCC-22BF-CF9041988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ECBB-0C91-DE70-541C-7923E262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28</a:t>
            </a:fld>
            <a:endParaRPr lang="fr-C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044814-ECBD-89AA-356C-C31A9C22D106}"/>
              </a:ext>
            </a:extLst>
          </p:cNvPr>
          <p:cNvSpPr/>
          <p:nvPr/>
        </p:nvSpPr>
        <p:spPr bwMode="auto">
          <a:xfrm rot="16200000">
            <a:off x="3009747" y="3492531"/>
            <a:ext cx="734400" cy="5076000"/>
          </a:xfrm>
          <a:prstGeom prst="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A1948-2954-83EA-4370-AE0C2DCC734E}"/>
              </a:ext>
            </a:extLst>
          </p:cNvPr>
          <p:cNvSpPr txBox="1"/>
          <p:nvPr/>
        </p:nvSpPr>
        <p:spPr>
          <a:xfrm>
            <a:off x="869512" y="2071982"/>
            <a:ext cx="14090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Example : K=3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8DBF64-6980-273D-A26B-6475FFBCE484}"/>
              </a:ext>
            </a:extLst>
          </p:cNvPr>
          <p:cNvSpPr/>
          <p:nvPr/>
        </p:nvSpPr>
        <p:spPr bwMode="auto">
          <a:xfrm rot="16200000">
            <a:off x="2999682" y="3180932"/>
            <a:ext cx="734400" cy="5076000"/>
          </a:xfrm>
          <a:prstGeom prst="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865528-5F89-797C-C368-D1CF5BC894E9}"/>
              </a:ext>
            </a:extLst>
          </p:cNvPr>
          <p:cNvSpPr/>
          <p:nvPr/>
        </p:nvSpPr>
        <p:spPr bwMode="auto">
          <a:xfrm rot="16200000">
            <a:off x="2961771" y="2760218"/>
            <a:ext cx="734823" cy="5076966"/>
          </a:xfrm>
          <a:prstGeom prst="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1E1EDB-3293-A56F-39D8-1908DA0C14AA}"/>
              </a:ext>
            </a:extLst>
          </p:cNvPr>
          <p:cNvSpPr txBox="1"/>
          <p:nvPr/>
        </p:nvSpPr>
        <p:spPr>
          <a:xfrm>
            <a:off x="2953405" y="3968461"/>
            <a:ext cx="46166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sz="3600" dirty="0">
                <a:solidFill>
                  <a:schemeClr val="accent2"/>
                </a:solidFill>
                <a:latin typeface="+mn-lt"/>
              </a:rPr>
              <a:t>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6AF6DE-7643-F49E-FB5D-4D4AC14671DD}"/>
              </a:ext>
            </a:extLst>
          </p:cNvPr>
          <p:cNvSpPr/>
          <p:nvPr/>
        </p:nvSpPr>
        <p:spPr bwMode="auto">
          <a:xfrm rot="5400000">
            <a:off x="2981142" y="368337"/>
            <a:ext cx="734400" cy="5076000"/>
          </a:xfrm>
          <a:prstGeom prst="rect">
            <a:avLst/>
          </a:prstGeom>
          <a:noFill/>
          <a:ln w="4445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K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76940E-95DF-8111-0557-815B583173E3}"/>
              </a:ext>
            </a:extLst>
          </p:cNvPr>
          <p:cNvCxnSpPr>
            <a:cxnSpLocks/>
          </p:cNvCxnSpPr>
          <p:nvPr/>
        </p:nvCxnSpPr>
        <p:spPr bwMode="auto">
          <a:xfrm>
            <a:off x="5946076" y="4704102"/>
            <a:ext cx="4348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8CC57B8-A925-48FD-E424-9DD31884CD29}"/>
              </a:ext>
            </a:extLst>
          </p:cNvPr>
          <p:cNvSpPr txBox="1"/>
          <p:nvPr/>
        </p:nvSpPr>
        <p:spPr>
          <a:xfrm>
            <a:off x="6560185" y="4276606"/>
            <a:ext cx="992259" cy="8412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Activation</a:t>
            </a:r>
          </a:p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MaxPool</a:t>
            </a:r>
          </a:p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Reshape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2DAD23D-7C3A-082B-02D6-FB22900A8A1A}"/>
              </a:ext>
            </a:extLst>
          </p:cNvPr>
          <p:cNvCxnSpPr>
            <a:cxnSpLocks/>
          </p:cNvCxnSpPr>
          <p:nvPr/>
        </p:nvCxnSpPr>
        <p:spPr bwMode="auto">
          <a:xfrm>
            <a:off x="7772009" y="4704102"/>
            <a:ext cx="434881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CA7BAFCA-A0BF-DB21-500F-05D2DBC20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93" b="12846"/>
          <a:stretch/>
        </p:blipFill>
        <p:spPr>
          <a:xfrm>
            <a:off x="8179727" y="3438018"/>
            <a:ext cx="3385806" cy="253216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94F92AB-FBFC-C88C-7959-31D32AABBDD6}"/>
              </a:ext>
            </a:extLst>
          </p:cNvPr>
          <p:cNvSpPr txBox="1"/>
          <p:nvPr/>
        </p:nvSpPr>
        <p:spPr>
          <a:xfrm>
            <a:off x="885293" y="936834"/>
            <a:ext cx="4272003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Pad all inputs to the max length (11)</a:t>
            </a:r>
          </a:p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The CNN should learn to ignore padded values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7E21D2-91CC-83CC-6B0D-2128348B65EE}"/>
              </a:ext>
            </a:extLst>
          </p:cNvPr>
          <p:cNvSpPr txBox="1"/>
          <p:nvPr/>
        </p:nvSpPr>
        <p:spPr>
          <a:xfrm>
            <a:off x="7915138" y="179900"/>
            <a:ext cx="255435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Ex: 9-mer padded to 11-mer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75A5C4E-9774-5ED0-FA08-40A720E20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334" y="384943"/>
            <a:ext cx="4206794" cy="28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3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  <p:bldP spid="35" grpId="0" animBg="1"/>
      <p:bldP spid="35" grpId="1" animBg="1"/>
      <p:bldP spid="36" grpId="0"/>
      <p:bldP spid="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B5425C-63B8-6462-F8DC-894325DF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E53996-680B-4667-3A18-85BDB735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Today’s exercises Part 2: Hyperparameter tuning and cross-validation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5CD40-F6DB-ADCC-22BF-CF90419888B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5ECBB-0C91-DE70-541C-7923E2621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29</a:t>
            </a:fld>
            <a:endParaRPr lang="fr-CH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3D1A59-6C7E-78F3-C862-879FDCE5B395}"/>
              </a:ext>
            </a:extLst>
          </p:cNvPr>
          <p:cNvSpPr txBox="1"/>
          <p:nvPr/>
        </p:nvSpPr>
        <p:spPr>
          <a:xfrm>
            <a:off x="715686" y="929085"/>
            <a:ext cx="1042008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Train and test your models using different datasets. Try using the cross-validation data from the SMM exercise.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The same scripts can be used for hyperparameter tuning. Set up a hyperparameter tuning experiment.</a:t>
            </a:r>
            <a:br>
              <a:rPr lang="en-DK" sz="1800" b="1" dirty="0">
                <a:latin typeface="Helvetica" pitchFamily="2" charset="0"/>
              </a:rPr>
            </a:br>
            <a:endParaRPr lang="en-DK" sz="1800" b="1" dirty="0">
              <a:latin typeface="Helvetica" pitchFamily="2" charset="0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sz="1800" b="1" dirty="0">
                <a:latin typeface="Helvetica" pitchFamily="2" charset="0"/>
              </a:rPr>
              <a:t>Model ensembling almost always improves performance. Train and evaluate an ensemble.</a:t>
            </a:r>
          </a:p>
          <a:p>
            <a:pPr algn="l">
              <a:spcBef>
                <a:spcPts val="432"/>
              </a:spcBef>
            </a:pPr>
            <a:endParaRPr lang="en-DK" sz="1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978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Recap: Feed-forward Networks (FFNs)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3</a:t>
            </a:fld>
            <a:endParaRPr lang="fr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BAD03-E206-CC91-F899-072175C86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431" y="593243"/>
            <a:ext cx="7745430" cy="584274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CC44B10-B21F-9767-44EB-12F8084C5EA8}"/>
              </a:ext>
            </a:extLst>
          </p:cNvPr>
          <p:cNvGrpSpPr/>
          <p:nvPr/>
        </p:nvGrpSpPr>
        <p:grpSpPr>
          <a:xfrm>
            <a:off x="9904884" y="725863"/>
            <a:ext cx="1289141" cy="891117"/>
            <a:chOff x="9498240" y="674753"/>
            <a:chExt cx="1289141" cy="89111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801C9D-8D99-35D6-5739-1FC55B72BD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99778" y="767086"/>
              <a:ext cx="379624" cy="0"/>
            </a:xfrm>
            <a:prstGeom prst="line">
              <a:avLst/>
            </a:prstGeom>
            <a:ln w="38100">
              <a:solidFill>
                <a:srgbClr val="2424FF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A05889-D5BD-8322-C9DB-9139FBB38D0A}"/>
                </a:ext>
              </a:extLst>
            </p:cNvPr>
            <p:cNvSpPr txBox="1"/>
            <p:nvPr/>
          </p:nvSpPr>
          <p:spPr>
            <a:xfrm>
              <a:off x="9954909" y="674753"/>
              <a:ext cx="8324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en-GB" sz="1200" b="1" dirty="0">
                  <a:solidFill>
                    <a:srgbClr val="2424FF"/>
                  </a:solidFill>
                  <a:latin typeface="Helvetica" pitchFamily="2" charset="0"/>
                </a:rPr>
                <a:t>W</a:t>
              </a:r>
              <a:r>
                <a:rPr lang="en-DK" sz="1200" b="1" dirty="0">
                  <a:solidFill>
                    <a:srgbClr val="2424FF"/>
                  </a:solidFill>
                  <a:latin typeface="Helvetica" pitchFamily="2" charset="0"/>
                </a:rPr>
                <a:t>eights (+)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FD10A34-5294-2575-C480-6C1EF74BB22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99778" y="1031437"/>
              <a:ext cx="379624" cy="0"/>
            </a:xfrm>
            <a:prstGeom prst="line">
              <a:avLst/>
            </a:prstGeom>
            <a:ln w="38100">
              <a:solidFill>
                <a:srgbClr val="FD3636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CBDDF8-FEB1-196C-BC8D-A545A9131CDD}"/>
                </a:ext>
              </a:extLst>
            </p:cNvPr>
            <p:cNvSpPr txBox="1"/>
            <p:nvPr/>
          </p:nvSpPr>
          <p:spPr>
            <a:xfrm>
              <a:off x="9974144" y="939706"/>
              <a:ext cx="7940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en-DK" sz="1200" b="1" dirty="0">
                  <a:solidFill>
                    <a:srgbClr val="FD3636"/>
                  </a:solidFill>
                  <a:latin typeface="Helvetica" pitchFamily="2" charset="0"/>
                </a:rPr>
                <a:t>Weights (-)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34F7177-8CB9-AAE7-7B1C-5D80A5AEC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8240" y="1188466"/>
              <a:ext cx="379624" cy="37740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BDE3CA-8AF8-9F77-5779-B99EAF7F958D}"/>
                </a:ext>
              </a:extLst>
            </p:cNvPr>
            <p:cNvSpPr txBox="1"/>
            <p:nvPr/>
          </p:nvSpPr>
          <p:spPr>
            <a:xfrm>
              <a:off x="9963982" y="1284835"/>
              <a:ext cx="81432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en-DK" sz="1200" b="1" dirty="0">
                  <a:latin typeface="Helvetica" pitchFamily="2" charset="0"/>
                </a:rPr>
                <a:t>Node / Unit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6210CC-A616-849F-1234-A44DB0733C9C}"/>
              </a:ext>
            </a:extLst>
          </p:cNvPr>
          <p:cNvSpPr txBox="1"/>
          <p:nvPr/>
        </p:nvSpPr>
        <p:spPr>
          <a:xfrm flipH="1">
            <a:off x="334566" y="1050573"/>
            <a:ext cx="3168352" cy="1682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Use features to : 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DK" b="1" dirty="0">
                <a:latin typeface="+mn-lt"/>
              </a:rPr>
              <a:t>predict (scalar values)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b="1" dirty="0">
                <a:latin typeface="+mn-lt"/>
              </a:rPr>
              <a:t>classify (labels)</a:t>
            </a:r>
          </a:p>
          <a:p>
            <a:pPr algn="l">
              <a:spcBef>
                <a:spcPts val="432"/>
              </a:spcBef>
            </a:pPr>
            <a:r>
              <a:rPr lang="en-GB" b="1" dirty="0">
                <a:latin typeface="+mn-lt"/>
              </a:rPr>
              <a:t>Ex:</a:t>
            </a:r>
            <a:endParaRPr lang="en-DK" b="1" dirty="0">
              <a:latin typeface="+mn-lt"/>
            </a:endParaRPr>
          </a:p>
          <a:p>
            <a:pPr algn="l">
              <a:spcBef>
                <a:spcPts val="432"/>
              </a:spcBef>
            </a:pPr>
            <a:r>
              <a:rPr lang="en-DK" b="1" dirty="0">
                <a:latin typeface="+mn-lt"/>
              </a:rPr>
              <a:t>Predict the price of a house based on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3994E6-CE76-2BB5-6831-BC03CB58785F}"/>
              </a:ext>
            </a:extLst>
          </p:cNvPr>
          <p:cNvSpPr txBox="1"/>
          <p:nvPr/>
        </p:nvSpPr>
        <p:spPr>
          <a:xfrm>
            <a:off x="3502918" y="867705"/>
            <a:ext cx="139942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dirty="0">
                <a:latin typeface="+mn-lt"/>
              </a:rPr>
              <a:t>Neighbourhood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07BFD-75F5-2A87-4DAB-5BD982258DB5}"/>
              </a:ext>
            </a:extLst>
          </p:cNvPr>
          <p:cNvSpPr txBox="1"/>
          <p:nvPr/>
        </p:nvSpPr>
        <p:spPr>
          <a:xfrm>
            <a:off x="3828753" y="1552679"/>
            <a:ext cx="74219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dirty="0">
                <a:latin typeface="+mn-lt"/>
              </a:rPr>
              <a:t># rooms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EB8F15-A202-2226-DF1B-FC27100F9B31}"/>
              </a:ext>
            </a:extLst>
          </p:cNvPr>
          <p:cNvSpPr txBox="1"/>
          <p:nvPr/>
        </p:nvSpPr>
        <p:spPr>
          <a:xfrm>
            <a:off x="3627150" y="2196161"/>
            <a:ext cx="1150956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GB" dirty="0">
                <a:latin typeface="+mn-lt"/>
              </a:rPr>
              <a:t>C</a:t>
            </a:r>
            <a:r>
              <a:rPr lang="en-DK" dirty="0">
                <a:latin typeface="+mn-lt"/>
              </a:rPr>
              <a:t>onstruction</a:t>
            </a:r>
          </a:p>
          <a:p>
            <a:pPr algn="ctr">
              <a:spcBef>
                <a:spcPts val="432"/>
              </a:spcBef>
            </a:pPr>
            <a:r>
              <a:rPr lang="en-DK" dirty="0">
                <a:latin typeface="+mn-lt"/>
              </a:rPr>
              <a:t>year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B9CC02-A4CE-D14D-8A87-573E9A5DD9F5}"/>
              </a:ext>
            </a:extLst>
          </p:cNvPr>
          <p:cNvSpPr txBox="1"/>
          <p:nvPr/>
        </p:nvSpPr>
        <p:spPr>
          <a:xfrm>
            <a:off x="3641202" y="2943660"/>
            <a:ext cx="1117294" cy="5437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US" dirty="0">
                <a:latin typeface="+mn-lt"/>
              </a:rPr>
              <a:t>Has garden </a:t>
            </a:r>
          </a:p>
          <a:p>
            <a:pPr algn="ctr">
              <a:spcBef>
                <a:spcPts val="432"/>
              </a:spcBef>
            </a:pPr>
            <a:r>
              <a:rPr lang="en-US" dirty="0">
                <a:latin typeface="+mn-lt"/>
              </a:rPr>
              <a:t>(Y/N)</a:t>
            </a:r>
            <a:endParaRPr lang="en-DK" dirty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218800-A316-315A-C73F-48CFB186BB70}"/>
              </a:ext>
            </a:extLst>
          </p:cNvPr>
          <p:cNvSpPr txBox="1"/>
          <p:nvPr/>
        </p:nvSpPr>
        <p:spPr>
          <a:xfrm>
            <a:off x="4097256" y="3844864"/>
            <a:ext cx="20518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DK" dirty="0">
                <a:latin typeface="+mn-lt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9776B-4650-B54B-E855-4C580BD2CFD5}"/>
              </a:ext>
            </a:extLst>
          </p:cNvPr>
          <p:cNvSpPr txBox="1"/>
          <p:nvPr/>
        </p:nvSpPr>
        <p:spPr>
          <a:xfrm>
            <a:off x="9533788" y="3781520"/>
            <a:ext cx="210955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dirty="0">
                <a:latin typeface="+mn-lt"/>
              </a:rPr>
              <a:t>Predicted price (scalar)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DE7CCC-2C24-6EA7-BD8D-22B193D77ACB}"/>
              </a:ext>
            </a:extLst>
          </p:cNvPr>
          <p:cNvGrpSpPr/>
          <p:nvPr/>
        </p:nvGrpSpPr>
        <p:grpSpPr>
          <a:xfrm>
            <a:off x="9285128" y="4249760"/>
            <a:ext cx="2611292" cy="1009497"/>
            <a:chOff x="9285128" y="4249760"/>
            <a:chExt cx="2611292" cy="10094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F413042-A004-10B5-F073-2EED7194394D}"/>
                </a:ext>
              </a:extLst>
            </p:cNvPr>
            <p:cNvSpPr txBox="1"/>
            <p:nvPr/>
          </p:nvSpPr>
          <p:spPr>
            <a:xfrm>
              <a:off x="10434676" y="4249760"/>
              <a:ext cx="307777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432"/>
                </a:spcBef>
              </a:pPr>
              <a:r>
                <a:rPr lang="en-DK" b="1" dirty="0">
                  <a:latin typeface="+mn-lt"/>
                </a:rPr>
                <a:t>OR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6261D5-4C6A-6564-F8D4-F3F10337F48B}"/>
                </a:ext>
              </a:extLst>
            </p:cNvPr>
            <p:cNvSpPr txBox="1"/>
            <p:nvPr/>
          </p:nvSpPr>
          <p:spPr>
            <a:xfrm>
              <a:off x="9285128" y="4715518"/>
              <a:ext cx="2611292" cy="54373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spcBef>
                  <a:spcPts val="432"/>
                </a:spcBef>
              </a:pPr>
              <a:r>
                <a:rPr lang="en-DK" dirty="0">
                  <a:latin typeface="+mn-lt"/>
                </a:rPr>
                <a:t>Predicted price range (class)</a:t>
              </a:r>
            </a:p>
            <a:p>
              <a:pPr algn="ctr">
                <a:spcBef>
                  <a:spcPts val="432"/>
                </a:spcBef>
              </a:pPr>
              <a:r>
                <a:rPr lang="en-DK" dirty="0">
                  <a:latin typeface="+mn-lt"/>
                </a:rPr>
                <a:t>(Ex: low, medium, 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76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5" grpId="0"/>
      <p:bldP spid="26" grpId="0"/>
      <p:bldP spid="27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264D2D-35B3-EC63-C98E-CCC73DD95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EFFA23-DEA5-E1FC-4F0E-A21BDD18D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C7952A-C76B-2490-F1DD-8A1B1DE253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92D71-6DDD-FEE8-B2BF-C7EE71A96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30</a:t>
            </a:fld>
            <a:endParaRPr lang="fr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36F0E5-EFEA-0498-4000-B7A0A41320C3}"/>
              </a:ext>
            </a:extLst>
          </p:cNvPr>
          <p:cNvSpPr txBox="1"/>
          <p:nvPr/>
        </p:nvSpPr>
        <p:spPr>
          <a:xfrm>
            <a:off x="1270670" y="2060848"/>
            <a:ext cx="9649072" cy="1826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32"/>
              </a:spcBef>
            </a:pPr>
            <a:r>
              <a:rPr lang="en-DK" sz="2800" b="1" dirty="0">
                <a:latin typeface="+mn-lt"/>
              </a:rPr>
              <a:t>We are here to take your questions. </a:t>
            </a:r>
          </a:p>
          <a:p>
            <a:pPr algn="ctr">
              <a:spcBef>
                <a:spcPts val="432"/>
              </a:spcBef>
            </a:pPr>
            <a:endParaRPr lang="en-DK" sz="2800" b="1" dirty="0">
              <a:latin typeface="+mn-lt"/>
            </a:endParaRPr>
          </a:p>
          <a:p>
            <a:pPr algn="ctr">
              <a:spcBef>
                <a:spcPts val="432"/>
              </a:spcBef>
            </a:pPr>
            <a:r>
              <a:rPr lang="en-DK" sz="2800" dirty="0">
                <a:latin typeface="+mn-lt"/>
              </a:rPr>
              <a:t>(when in doubt: Print output of a given operation and their dimensions of a tensor x using x.shape or x.size)</a:t>
            </a:r>
          </a:p>
        </p:txBody>
      </p:sp>
    </p:spTree>
    <p:extLst>
      <p:ext uri="{BB962C8B-B14F-4D97-AF65-F5344CB8AC3E}">
        <p14:creationId xmlns:p14="http://schemas.microsoft.com/office/powerpoint/2010/main" val="395005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Accelerating your models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Yesterday we implemented a neural network using for loops. </a:t>
            </a:r>
          </a:p>
          <a:p>
            <a:r>
              <a:rPr lang="en-DK" sz="2000" dirty="0"/>
              <a:t>However: Python for loops are extremely slow!</a:t>
            </a:r>
          </a:p>
          <a:p>
            <a:r>
              <a:rPr lang="en-DK" sz="2000" dirty="0"/>
              <a:t>For larger models we need to use more efficient implementations.</a:t>
            </a:r>
          </a:p>
        </p:txBody>
      </p:sp>
    </p:spTree>
    <p:extLst>
      <p:ext uri="{BB962C8B-B14F-4D97-AF65-F5344CB8AC3E}">
        <p14:creationId xmlns:p14="http://schemas.microsoft.com/office/powerpoint/2010/main" val="382783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Accelerating your models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Python for loops are extremely slow.</a:t>
            </a:r>
          </a:p>
          <a:p>
            <a:r>
              <a:rPr lang="en-DK" sz="2000" dirty="0"/>
              <a:t>For larger models we need to use more efficient implementations.</a:t>
            </a:r>
          </a:p>
          <a:p>
            <a:r>
              <a:rPr lang="en-DK" sz="2000" dirty="0"/>
              <a:t>Deep learning libraries with C++ backends provide this. For example: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K" sz="2000" dirty="0"/>
              <a:t>PyTorch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K" sz="2000" dirty="0"/>
              <a:t>TensorFlow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K" sz="2000" dirty="0"/>
              <a:t>JAX + NumPy</a:t>
            </a:r>
          </a:p>
        </p:txBody>
      </p:sp>
    </p:spTree>
    <p:extLst>
      <p:ext uri="{BB962C8B-B14F-4D97-AF65-F5344CB8AC3E}">
        <p14:creationId xmlns:p14="http://schemas.microsoft.com/office/powerpoint/2010/main" val="1531912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Accelerating your models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Python for loops are extremely slow.</a:t>
            </a:r>
          </a:p>
          <a:p>
            <a:r>
              <a:rPr lang="en-DK" sz="2000" dirty="0"/>
              <a:t>For larger models we need to use more efficient implementations.</a:t>
            </a:r>
          </a:p>
          <a:p>
            <a:r>
              <a:rPr lang="en-DK" sz="2000" dirty="0"/>
              <a:t>Deep learning libraries with C++ backends provide this. For example: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K" sz="2000" dirty="0"/>
              <a:t>PyTorch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K" sz="2000" dirty="0"/>
              <a:t>TensorFlow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K" sz="2000" dirty="0"/>
              <a:t>JAX + NumPy</a:t>
            </a:r>
          </a:p>
          <a:p>
            <a:r>
              <a:rPr lang="en-DK" sz="2000" dirty="0"/>
              <a:t>Today we will use the vectorization capabilties of NumPy to speed up our models.</a:t>
            </a:r>
          </a:p>
          <a:p>
            <a:r>
              <a:rPr lang="en-DK" sz="2000" dirty="0"/>
              <a:t>The goal: make few but large matrix operations.</a:t>
            </a:r>
          </a:p>
        </p:txBody>
      </p:sp>
    </p:spTree>
    <p:extLst>
      <p:ext uri="{BB962C8B-B14F-4D97-AF65-F5344CB8AC3E}">
        <p14:creationId xmlns:p14="http://schemas.microsoft.com/office/powerpoint/2010/main" val="242776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Using vectorized matrix operations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an input in terms of matrix operations.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Yesterday: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def forward(X):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</a:t>
            </a:r>
            <a:r>
              <a:rPr lang="en-GB" sz="2000" dirty="0">
                <a:latin typeface="Andale Mono" panose="020B0509000000000004" pitchFamily="49" charset="0"/>
              </a:rPr>
              <a:t>for j in range(</a:t>
            </a:r>
            <a:r>
              <a:rPr lang="en-GB" sz="2000" dirty="0" err="1">
                <a:latin typeface="Andale Mono" panose="020B0509000000000004" pitchFamily="49" charset="0"/>
              </a:rPr>
              <a:t>hidden_layer_dim</a:t>
            </a:r>
            <a:r>
              <a:rPr lang="en-GB" sz="2000" dirty="0">
                <a:latin typeface="Andale Mono" panose="020B0509000000000004" pitchFamily="49" charset="0"/>
              </a:rPr>
              <a:t>):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z = 0.0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for </a:t>
            </a:r>
            <a:r>
              <a:rPr lang="en-GB" sz="2000" dirty="0" err="1">
                <a:latin typeface="Andale Mono" panose="020B0509000000000004" pitchFamily="49" charset="0"/>
              </a:rPr>
              <a:t>i</a:t>
            </a:r>
            <a:r>
              <a:rPr lang="en-GB" sz="2000" dirty="0">
                <a:latin typeface="Andale Mono" panose="020B0509000000000004" pitchFamily="49" charset="0"/>
              </a:rPr>
              <a:t> in range(input_layer_dim+1):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	z += X[0][</a:t>
            </a:r>
            <a:r>
              <a:rPr lang="en-GB" sz="2000" dirty="0" err="1">
                <a:latin typeface="Andale Mono" panose="020B0509000000000004" pitchFamily="49" charset="0"/>
              </a:rPr>
              <a:t>i</a:t>
            </a:r>
            <a:r>
              <a:rPr lang="en-GB" sz="2000" dirty="0">
                <a:latin typeface="Andale Mono" panose="020B0509000000000004" pitchFamily="49" charset="0"/>
              </a:rPr>
              <a:t>]* w1[</a:t>
            </a:r>
            <a:r>
              <a:rPr lang="en-GB" sz="2000" dirty="0" err="1">
                <a:latin typeface="Andale Mono" panose="020B0509000000000004" pitchFamily="49" charset="0"/>
              </a:rPr>
              <a:t>i,j</a:t>
            </a:r>
            <a:r>
              <a:rPr lang="en-GB" sz="2000" dirty="0">
                <a:latin typeface="Andale Mono" panose="020B0509000000000004" pitchFamily="49" charset="0"/>
              </a:rPr>
              <a:t>]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X[1][j] = sigmoid(z)</a:t>
            </a:r>
          </a:p>
        </p:txBody>
      </p:sp>
    </p:spTree>
    <p:extLst>
      <p:ext uri="{BB962C8B-B14F-4D97-AF65-F5344CB8AC3E}">
        <p14:creationId xmlns:p14="http://schemas.microsoft.com/office/powerpoint/2010/main" val="201002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Using vectorized matrix operations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an input in terms of matrix operations.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Yesterday: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def forward(X):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</a:t>
            </a:r>
            <a:r>
              <a:rPr lang="en-GB" sz="2000" dirty="0">
                <a:latin typeface="Andale Mono" panose="020B0509000000000004" pitchFamily="49" charset="0"/>
              </a:rPr>
              <a:t>for j in range(</a:t>
            </a:r>
            <a:r>
              <a:rPr lang="en-GB" sz="2000" dirty="0" err="1">
                <a:latin typeface="Andale Mono" panose="020B0509000000000004" pitchFamily="49" charset="0"/>
              </a:rPr>
              <a:t>hidden_layer_dim</a:t>
            </a:r>
            <a:r>
              <a:rPr lang="en-GB" sz="2000" dirty="0">
                <a:latin typeface="Andale Mono" panose="020B0509000000000004" pitchFamily="49" charset="0"/>
              </a:rPr>
              <a:t>):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z = 0.0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for </a:t>
            </a:r>
            <a:r>
              <a:rPr lang="en-GB" sz="2000" dirty="0" err="1">
                <a:latin typeface="Andale Mono" panose="020B0509000000000004" pitchFamily="49" charset="0"/>
              </a:rPr>
              <a:t>i</a:t>
            </a:r>
            <a:r>
              <a:rPr lang="en-GB" sz="2000" dirty="0">
                <a:latin typeface="Andale Mono" panose="020B0509000000000004" pitchFamily="49" charset="0"/>
              </a:rPr>
              <a:t> in range(input_layer_dim+1):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	z += X[0][</a:t>
            </a:r>
            <a:r>
              <a:rPr lang="en-GB" sz="2000" dirty="0" err="1">
                <a:latin typeface="Andale Mono" panose="020B0509000000000004" pitchFamily="49" charset="0"/>
              </a:rPr>
              <a:t>i</a:t>
            </a:r>
            <a:r>
              <a:rPr lang="en-GB" sz="2000" dirty="0">
                <a:latin typeface="Andale Mono" panose="020B0509000000000004" pitchFamily="49" charset="0"/>
              </a:rPr>
              <a:t>]* w1[</a:t>
            </a:r>
            <a:r>
              <a:rPr lang="en-GB" sz="2000" dirty="0" err="1">
                <a:latin typeface="Andale Mono" panose="020B0509000000000004" pitchFamily="49" charset="0"/>
              </a:rPr>
              <a:t>i,j</a:t>
            </a:r>
            <a:r>
              <a:rPr lang="en-GB" sz="2000" dirty="0">
                <a:latin typeface="Andale Mono" panose="020B0509000000000004" pitchFamily="49" charset="0"/>
              </a:rPr>
              <a:t>]</a:t>
            </a:r>
          </a:p>
          <a:p>
            <a:pPr marL="216000" lvl="1" indent="0">
              <a:buNone/>
            </a:pPr>
            <a:r>
              <a:rPr lang="en-GB" sz="2000" dirty="0">
                <a:latin typeface="Andale Mono" panose="020B0509000000000004" pitchFamily="49" charset="0"/>
              </a:rPr>
              <a:t>		X[1][j] = sigmoid(z)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ED3791-AFD5-B8BC-BC93-47FCB7A0B7E3}"/>
              </a:ext>
            </a:extLst>
          </p:cNvPr>
          <p:cNvGrpSpPr/>
          <p:nvPr/>
        </p:nvGrpSpPr>
        <p:grpSpPr>
          <a:xfrm>
            <a:off x="1229461" y="1775922"/>
            <a:ext cx="6914520" cy="2876400"/>
            <a:chOff x="1229461" y="1775922"/>
            <a:chExt cx="6914520" cy="28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AAA1918-709B-8A65-37AE-E0E3C33EF7F0}"/>
                    </a:ext>
                  </a:extLst>
                </p14:cNvPr>
                <p14:cNvContentPartPr/>
                <p14:nvPr/>
              </p14:nvContentPartPr>
              <p14:xfrm>
                <a:off x="1229461" y="1959162"/>
                <a:ext cx="5922360" cy="2693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AAA1918-709B-8A65-37AE-E0E3C33EF7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0821" y="1950522"/>
                  <a:ext cx="5940000" cy="27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53DF4D-8FF4-10BC-98B1-90DC53E75CF0}"/>
                    </a:ext>
                  </a:extLst>
                </p14:cNvPr>
                <p14:cNvContentPartPr/>
                <p14:nvPr/>
              </p14:nvContentPartPr>
              <p14:xfrm>
                <a:off x="1379941" y="1775922"/>
                <a:ext cx="6764040" cy="2833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53DF4D-8FF4-10BC-98B1-90DC53E75CF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0941" y="1767282"/>
                  <a:ext cx="6781680" cy="285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119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B04AAF-B800-9AEE-2079-5AEAB438CD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0EF0C0-BAED-1519-7745-E6C59163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sz="3200" dirty="0">
                <a:latin typeface="Bahnschrift SemiCondensed" panose="020B0502040204020203" pitchFamily="34" charset="0"/>
              </a:rPr>
              <a:t>Using vectorized matrix operations to speed up processing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DFCBF-C904-6910-82F0-B81B9CAF56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C43BC7-72EB-429D-98F6-C7239EF8F4A6}" type="datetime1">
              <a:rPr lang="fr-CH" smtClean="0"/>
              <a:t>13.06.24</a:t>
            </a:fld>
            <a:endParaRPr lang="fr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64EFE-A724-7480-7062-9BBBC1CF7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3CCC77-A55F-4A57-ADA9-12DCBAB119F6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739129-43CF-00C6-5620-38057402C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38" y="764704"/>
            <a:ext cx="10585176" cy="5472608"/>
          </a:xfrm>
        </p:spPr>
        <p:txBody>
          <a:bodyPr/>
          <a:lstStyle/>
          <a:p>
            <a:r>
              <a:rPr lang="en-DK" sz="2000" dirty="0"/>
              <a:t>We can process an input in terms of matrix operations.</a:t>
            </a:r>
            <a:br>
              <a:rPr lang="en-DK" sz="2000" dirty="0"/>
            </a:br>
            <a:endParaRPr lang="en-DK" sz="2000" dirty="0"/>
          </a:p>
          <a:p>
            <a:r>
              <a:rPr lang="en-DK" sz="2000" dirty="0"/>
              <a:t>Today:</a:t>
            </a:r>
          </a:p>
          <a:p>
            <a:pPr marL="0" indent="0">
              <a:buNone/>
            </a:pPr>
            <a:endParaRPr lang="en-DK" sz="2000" dirty="0"/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def forward(x):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# First </a:t>
            </a:r>
            <a:r>
              <a:rPr lang="da-DK" sz="2000" dirty="0" err="1">
                <a:latin typeface="Andale Mono" panose="020B0509000000000004" pitchFamily="49" charset="0"/>
              </a:rPr>
              <a:t>layer</a:t>
            </a:r>
            <a:endParaRPr lang="da-DK" sz="2000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z1 = </a:t>
            </a:r>
            <a:r>
              <a:rPr lang="da-DK" sz="2000" dirty="0" err="1">
                <a:latin typeface="Andale Mono" panose="020B0509000000000004" pitchFamily="49" charset="0"/>
              </a:rPr>
              <a:t>np.dot</a:t>
            </a:r>
            <a:r>
              <a:rPr lang="da-DK" sz="2000" dirty="0">
                <a:latin typeface="Andale Mono" panose="020B0509000000000004" pitchFamily="49" charset="0"/>
              </a:rPr>
              <a:t>(x, W1)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a1 = </a:t>
            </a:r>
            <a:r>
              <a:rPr lang="da-DK" sz="2000" dirty="0" err="1">
                <a:latin typeface="Andale Mono" panose="020B0509000000000004" pitchFamily="49" charset="0"/>
              </a:rPr>
              <a:t>activation</a:t>
            </a:r>
            <a:r>
              <a:rPr lang="da-DK" sz="2000" dirty="0">
                <a:latin typeface="Andale Mono" panose="020B0509000000000004" pitchFamily="49" charset="0"/>
              </a:rPr>
              <a:t>(z1)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# Output </a:t>
            </a:r>
            <a:r>
              <a:rPr lang="da-DK" sz="2000" dirty="0" err="1">
                <a:latin typeface="Andale Mono" panose="020B0509000000000004" pitchFamily="49" charset="0"/>
              </a:rPr>
              <a:t>layer</a:t>
            </a:r>
            <a:endParaRPr lang="da-DK" sz="2000" dirty="0">
              <a:latin typeface="Andale Mono" panose="020B0509000000000004" pitchFamily="49" charset="0"/>
            </a:endParaRP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z2 = </a:t>
            </a:r>
            <a:r>
              <a:rPr lang="da-DK" sz="2000" dirty="0" err="1">
                <a:latin typeface="Andale Mono" panose="020B0509000000000004" pitchFamily="49" charset="0"/>
              </a:rPr>
              <a:t>np.dot</a:t>
            </a:r>
            <a:r>
              <a:rPr lang="da-DK" sz="2000" dirty="0">
                <a:latin typeface="Andale Mono" panose="020B0509000000000004" pitchFamily="49" charset="0"/>
              </a:rPr>
              <a:t>(a1, W2)</a:t>
            </a:r>
          </a:p>
          <a:p>
            <a:pPr marL="0" indent="0">
              <a:buNone/>
            </a:pPr>
            <a:r>
              <a:rPr lang="da-DK" sz="2000" dirty="0">
                <a:latin typeface="Andale Mono" panose="020B0509000000000004" pitchFamily="49" charset="0"/>
              </a:rPr>
              <a:t>	a2 = </a:t>
            </a:r>
            <a:r>
              <a:rPr lang="da-DK" sz="2000" dirty="0" err="1">
                <a:latin typeface="Andale Mono" panose="020B0509000000000004" pitchFamily="49" charset="0"/>
              </a:rPr>
              <a:t>activation</a:t>
            </a:r>
            <a:r>
              <a:rPr lang="da-DK" sz="2000" dirty="0">
                <a:latin typeface="Andale Mono" panose="020B0509000000000004" pitchFamily="49" charset="0"/>
              </a:rPr>
              <a:t>(z2)</a:t>
            </a:r>
          </a:p>
          <a:p>
            <a:pPr marL="0" indent="0">
              <a:buNone/>
            </a:pPr>
            <a:endParaRPr lang="en-DK" sz="2000" dirty="0">
              <a:latin typeface="Andale Mono" panose="020B05090000000000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6A242B-87AD-9AD9-CA43-B38F93A89EFF}"/>
                  </a:ext>
                </a:extLst>
              </p14:cNvPr>
              <p14:cNvContentPartPr/>
              <p14:nvPr/>
            </p14:nvContentPartPr>
            <p14:xfrm>
              <a:off x="1832821" y="-616998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6A242B-87AD-9AD9-CA43-B38F93A89E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3821" y="-62599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463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7CE21E2-0CD2-1542-8404-FAC04BBF4DE6}" vid="{9D5582A6-3C77-C243-8269-B8229F3483C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6957680393408390","enableDocumentContentUpdater":true,"version":"1.2"}]]></TemplafySlideTemplate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57680393236694","enableDocumentContentUpdater":true,"version":"1.2"}]]></TemplafySlideTemplateConfiguration>
</file>

<file path=customXml/item3.xml><?xml version="1.0" encoding="utf-8"?>
<TemplafyTemplateConfiguration><![CDATA[{"elementsMetadata":[{"type":"shape","id":"54208a17-aa96-4f8d-8b7c-060fa1766bf6","elementConfiguration":{"binding":"UserProfile.Offices.Workarea_{{DocumentLanguage}}","disableUpdates":false,"type":"text"}},{"type":"shape","id":"d9d7a168-d7e5-4cff-bff5-15b7446b772e","elementConfiguration":{"format":"{{DateFormats.GeneralDate}}","binding":"Form.Date","disableUpdates":false,"type":"date"}},{"type":"shape","id":"61073fb2-b825-48a5-b677-b49857df75b2","elementConfiguration":{"binding":"Form.PresentationTitle","disableUpdates":false,"type":"text"}}],"transformationConfigurations":[{"language":"{{DocumentLanguage}}","disableUpdates":false,"type":"proofingLanguage"}],"templateName":"","templateDescription":"","enableDocumentContentUpdater":true,"version":"1.2"}]]></TemplafyTemplate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FormConfiguration><![CDATA[{"formFields":[{"required":false,"helpTexts":{"prefix":"","postfix":""},"spacing":{},"type":"datePicker","name":"Date","label":"Date","fullyQualifiedName":"Date"},{"required":false,"placeholder":"","lines":0,"helpTexts":{"prefix":"","postfix":""},"spacing":{},"type":"textBox","name":"PresentationTitle","label":"Presentation title","fullyQualifiedName":"PresentationTitle"}],"formDataEntries":[{"name":"Date","value":"yPngnjnLLWiIIhFFDc3Zig=="}]}]]></TemplafyForm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6B8AD017-B053-4E30-93B9-B28A44CEC3A4}">
  <ds:schemaRefs/>
</ds:datastoreItem>
</file>

<file path=customXml/itemProps2.xml><?xml version="1.0" encoding="utf-8"?>
<ds:datastoreItem xmlns:ds="http://schemas.openxmlformats.org/officeDocument/2006/customXml" ds:itemID="{D27AE696-61B6-4B19-9CED-6F2A3F244FE3}">
  <ds:schemaRefs/>
</ds:datastoreItem>
</file>

<file path=customXml/itemProps3.xml><?xml version="1.0" encoding="utf-8"?>
<ds:datastoreItem xmlns:ds="http://schemas.openxmlformats.org/officeDocument/2006/customXml" ds:itemID="{1334258C-C3E7-4029-A615-C886A240FB15}">
  <ds:schemaRefs/>
</ds:datastoreItem>
</file>

<file path=customXml/itemProps4.xml><?xml version="1.0" encoding="utf-8"?>
<ds:datastoreItem xmlns:ds="http://schemas.openxmlformats.org/officeDocument/2006/customXml" ds:itemID="{1680B9DC-2D51-4402-BB2C-B8DE0C5AC522}">
  <ds:schemaRefs/>
</ds:datastoreItem>
</file>

<file path=customXml/itemProps5.xml><?xml version="1.0" encoding="utf-8"?>
<ds:datastoreItem xmlns:ds="http://schemas.openxmlformats.org/officeDocument/2006/customXml" ds:itemID="{43763224-B85A-4B53-A86A-261D26A71C30}">
  <ds:schemaRefs/>
</ds:datastoreItem>
</file>

<file path=customXml/itemProps6.xml><?xml version="1.0" encoding="utf-8"?>
<ds:datastoreItem xmlns:ds="http://schemas.openxmlformats.org/officeDocument/2006/customXml" ds:itemID="{9587AFF5-BFB0-40A3-85CA-ADEED754080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1142</TotalTime>
  <Words>2245</Words>
  <Application>Microsoft Macintosh PowerPoint</Application>
  <PresentationFormat>Custom</PresentationFormat>
  <Paragraphs>662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Andale Mono</vt:lpstr>
      <vt:lpstr>Aptos</vt:lpstr>
      <vt:lpstr>Arial</vt:lpstr>
      <vt:lpstr>Bahnschrift</vt:lpstr>
      <vt:lpstr>Bahnschrift SemiBold</vt:lpstr>
      <vt:lpstr>Bahnschrift SemiBold Condensed</vt:lpstr>
      <vt:lpstr>Bahnschrift SemiBold SemiConden</vt:lpstr>
      <vt:lpstr>Bahnschrift SemiCondensed</vt:lpstr>
      <vt:lpstr>Courier New</vt:lpstr>
      <vt:lpstr>Helvetica</vt:lpstr>
      <vt:lpstr>Menlo</vt:lpstr>
      <vt:lpstr>Verdana</vt:lpstr>
      <vt:lpstr>Blank</vt:lpstr>
      <vt:lpstr>Deep learning: Feed-forward &amp; Convolutional neural networks </vt:lpstr>
      <vt:lpstr>Recap: Feed-forward Networks (FFNs)</vt:lpstr>
      <vt:lpstr>Recap: Feed-forward Networks (FFNs)</vt:lpstr>
      <vt:lpstr>Accelerating your models</vt:lpstr>
      <vt:lpstr>Accelerating your models</vt:lpstr>
      <vt:lpstr>Accelerating your models</vt:lpstr>
      <vt:lpstr>Using vectorized matrix operations to speed up processing</vt:lpstr>
      <vt:lpstr>Using vectorized matrix operations to speed up processing</vt:lpstr>
      <vt:lpstr>Using vectorized matrix operations to speed up processing</vt:lpstr>
      <vt:lpstr>Batching data to speed up processing</vt:lpstr>
      <vt:lpstr>Batching data to speed up processing</vt:lpstr>
      <vt:lpstr>Batching data to speed up processing</vt:lpstr>
      <vt:lpstr>Batching data to speed up processing</vt:lpstr>
      <vt:lpstr>Batching data to speed up processing</vt:lpstr>
      <vt:lpstr>Different inputs?</vt:lpstr>
      <vt:lpstr>Convolutional Neural Networks</vt:lpstr>
      <vt:lpstr>Convolutional Neural Networks</vt:lpstr>
      <vt:lpstr>Convolutional Neural Networks</vt:lpstr>
      <vt:lpstr>Batching data to speed up processing</vt:lpstr>
      <vt:lpstr>Example: Visualising learned filters</vt:lpstr>
      <vt:lpstr>Convolutional Neural Networks</vt:lpstr>
      <vt:lpstr>Backpropagation intuition in Convolutional Neural Networks</vt:lpstr>
      <vt:lpstr>Backpropagation intuition in Convolutional Neural Networks</vt:lpstr>
      <vt:lpstr>Backpropagation intuition in Convolutional Neural Networks</vt:lpstr>
      <vt:lpstr>Today’s exercises: peptide-MHC binding affinity prediction</vt:lpstr>
      <vt:lpstr>Today’s exercises: Part 1</vt:lpstr>
      <vt:lpstr>Today’s exercises: Part 2</vt:lpstr>
      <vt:lpstr>Today’s exercises: Part 2 in practice</vt:lpstr>
      <vt:lpstr>Today’s exercises Part 2: Hyperparameter tuning and cross-validation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learning: Feed-forward &amp; Convolutional neural networks </dc:title>
  <dc:creator>Yat-Tsai Richie Wan</dc:creator>
  <cp:lastModifiedBy>Morten Nielsen</cp:lastModifiedBy>
  <cp:revision>52</cp:revision>
  <dcterms:created xsi:type="dcterms:W3CDTF">2023-06-11T17:26:19Z</dcterms:created>
  <dcterms:modified xsi:type="dcterms:W3CDTF">2024-06-13T09:49:47Z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637870797903148385</vt:lpwstr>
  </property>
  <property fmtid="{D5CDD505-2E9C-101B-9397-08002B2CF9AE}" pid="6" name="TemplafyLanguageCode">
    <vt:lpwstr>en-GB</vt:lpwstr>
  </property>
</Properties>
</file>