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3.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360" r:id="rId2"/>
    <p:sldId id="499" r:id="rId3"/>
    <p:sldId id="500" r:id="rId4"/>
    <p:sldId id="550" r:id="rId5"/>
    <p:sldId id="549" r:id="rId6"/>
    <p:sldId id="551" r:id="rId7"/>
    <p:sldId id="548" r:id="rId8"/>
    <p:sldId id="552" r:id="rId9"/>
    <p:sldId id="553" r:id="rId10"/>
    <p:sldId id="554" r:id="rId11"/>
  </p:sldIdLst>
  <p:sldSz cx="9144000" cy="6858000" type="screen4x3"/>
  <p:notesSz cx="6794500" cy="9931400"/>
  <p:defaultTextStyle>
    <a:defPPr>
      <a:defRPr lang="en-US"/>
    </a:defPPr>
    <a:lvl1pPr algn="ctr" rtl="0" fontAlgn="base">
      <a:spcBef>
        <a:spcPct val="0"/>
      </a:spcBef>
      <a:spcAft>
        <a:spcPct val="0"/>
      </a:spcAft>
      <a:defRPr b="1" i="1" kern="1200">
        <a:solidFill>
          <a:schemeClr val="tx1"/>
        </a:solidFill>
        <a:latin typeface="Frutiger 45 Light" charset="0"/>
        <a:ea typeface="ＭＳ Ｐゴシック" charset="0"/>
        <a:cs typeface="+mn-cs"/>
      </a:defRPr>
    </a:lvl1pPr>
    <a:lvl2pPr marL="457200" algn="ctr" rtl="0" fontAlgn="base">
      <a:spcBef>
        <a:spcPct val="0"/>
      </a:spcBef>
      <a:spcAft>
        <a:spcPct val="0"/>
      </a:spcAft>
      <a:defRPr b="1" i="1" kern="1200">
        <a:solidFill>
          <a:schemeClr val="tx1"/>
        </a:solidFill>
        <a:latin typeface="Frutiger 45 Light" charset="0"/>
        <a:ea typeface="ＭＳ Ｐゴシック" charset="0"/>
        <a:cs typeface="+mn-cs"/>
      </a:defRPr>
    </a:lvl2pPr>
    <a:lvl3pPr marL="914400" algn="ctr" rtl="0" fontAlgn="base">
      <a:spcBef>
        <a:spcPct val="0"/>
      </a:spcBef>
      <a:spcAft>
        <a:spcPct val="0"/>
      </a:spcAft>
      <a:defRPr b="1" i="1" kern="1200">
        <a:solidFill>
          <a:schemeClr val="tx1"/>
        </a:solidFill>
        <a:latin typeface="Frutiger 45 Light" charset="0"/>
        <a:ea typeface="ＭＳ Ｐゴシック" charset="0"/>
        <a:cs typeface="+mn-cs"/>
      </a:defRPr>
    </a:lvl3pPr>
    <a:lvl4pPr marL="1371600" algn="ctr" rtl="0" fontAlgn="base">
      <a:spcBef>
        <a:spcPct val="0"/>
      </a:spcBef>
      <a:spcAft>
        <a:spcPct val="0"/>
      </a:spcAft>
      <a:defRPr b="1" i="1" kern="1200">
        <a:solidFill>
          <a:schemeClr val="tx1"/>
        </a:solidFill>
        <a:latin typeface="Frutiger 45 Light" charset="0"/>
        <a:ea typeface="ＭＳ Ｐゴシック" charset="0"/>
        <a:cs typeface="+mn-cs"/>
      </a:defRPr>
    </a:lvl4pPr>
    <a:lvl5pPr marL="1828800" algn="ctr" rtl="0" fontAlgn="base">
      <a:spcBef>
        <a:spcPct val="0"/>
      </a:spcBef>
      <a:spcAft>
        <a:spcPct val="0"/>
      </a:spcAft>
      <a:defRPr b="1" i="1" kern="1200">
        <a:solidFill>
          <a:schemeClr val="tx1"/>
        </a:solidFill>
        <a:latin typeface="Frutiger 45 Light" charset="0"/>
        <a:ea typeface="ＭＳ Ｐゴシック" charset="0"/>
        <a:cs typeface="+mn-cs"/>
      </a:defRPr>
    </a:lvl5pPr>
    <a:lvl6pPr marL="2286000" algn="l" defTabSz="457200" rtl="0" eaLnBrk="1" latinLnBrk="0" hangingPunct="1">
      <a:defRPr b="1" i="1" kern="1200">
        <a:solidFill>
          <a:schemeClr val="tx1"/>
        </a:solidFill>
        <a:latin typeface="Frutiger 45 Light" charset="0"/>
        <a:ea typeface="ＭＳ Ｐゴシック" charset="0"/>
        <a:cs typeface="+mn-cs"/>
      </a:defRPr>
    </a:lvl6pPr>
    <a:lvl7pPr marL="2743200" algn="l" defTabSz="457200" rtl="0" eaLnBrk="1" latinLnBrk="0" hangingPunct="1">
      <a:defRPr b="1" i="1" kern="1200">
        <a:solidFill>
          <a:schemeClr val="tx1"/>
        </a:solidFill>
        <a:latin typeface="Frutiger 45 Light" charset="0"/>
        <a:ea typeface="ＭＳ Ｐゴシック" charset="0"/>
        <a:cs typeface="+mn-cs"/>
      </a:defRPr>
    </a:lvl7pPr>
    <a:lvl8pPr marL="3200400" algn="l" defTabSz="457200" rtl="0" eaLnBrk="1" latinLnBrk="0" hangingPunct="1">
      <a:defRPr b="1" i="1" kern="1200">
        <a:solidFill>
          <a:schemeClr val="tx1"/>
        </a:solidFill>
        <a:latin typeface="Frutiger 45 Light" charset="0"/>
        <a:ea typeface="ＭＳ Ｐゴシック" charset="0"/>
        <a:cs typeface="+mn-cs"/>
      </a:defRPr>
    </a:lvl8pPr>
    <a:lvl9pPr marL="3657600" algn="l" defTabSz="457200" rtl="0" eaLnBrk="1" latinLnBrk="0" hangingPunct="1">
      <a:defRPr b="1" i="1" kern="1200">
        <a:solidFill>
          <a:schemeClr val="tx1"/>
        </a:solidFill>
        <a:latin typeface="Frutiger 45 Light"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000099"/>
    <a:srgbClr val="4355FB"/>
    <a:srgbClr val="FFFF66"/>
    <a:srgbClr val="008000"/>
    <a:srgbClr val="DDDDDD"/>
    <a:srgbClr val="F8F8F8"/>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87" autoAdjust="0"/>
    <p:restoredTop sz="94600" autoAdjust="0"/>
  </p:normalViewPr>
  <p:slideViewPr>
    <p:cSldViewPr>
      <p:cViewPr>
        <p:scale>
          <a:sx n="75" d="100"/>
          <a:sy n="75" d="100"/>
        </p:scale>
        <p:origin x="-64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77" d="100"/>
          <a:sy n="77" d="100"/>
        </p:scale>
        <p:origin x="-2512" y="-112"/>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 Id="rId2"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hdr" sz="quarter"/>
          </p:nvPr>
        </p:nvSpPr>
        <p:spPr bwMode="auto">
          <a:xfrm>
            <a:off x="0" y="0"/>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1200" b="0" i="0">
                <a:latin typeface="Arial" charset="0"/>
              </a:defRPr>
            </a:lvl1pPr>
          </a:lstStyle>
          <a:p>
            <a:endParaRPr lang="en-US"/>
          </a:p>
        </p:txBody>
      </p:sp>
      <p:sp>
        <p:nvSpPr>
          <p:cNvPr id="188419" name="Rectangle 3"/>
          <p:cNvSpPr>
            <a:spLocks noGrp="1" noChangeArrowheads="1"/>
          </p:cNvSpPr>
          <p:nvPr>
            <p:ph type="dt" idx="1"/>
          </p:nvPr>
        </p:nvSpPr>
        <p:spPr bwMode="auto">
          <a:xfrm>
            <a:off x="3848100" y="0"/>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b="0" i="0">
                <a:latin typeface="Arial" charset="0"/>
              </a:defRPr>
            </a:lvl1pPr>
          </a:lstStyle>
          <a:p>
            <a:endParaRPr lang="en-US"/>
          </a:p>
        </p:txBody>
      </p:sp>
      <p:sp>
        <p:nvSpPr>
          <p:cNvPr id="188420"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88421" name="Rectangle 5"/>
          <p:cNvSpPr>
            <a:spLocks noGrp="1" noChangeArrowheads="1"/>
          </p:cNvSpPr>
          <p:nvPr>
            <p:ph type="body" sz="quarter" idx="3"/>
          </p:nvPr>
        </p:nvSpPr>
        <p:spPr bwMode="auto">
          <a:xfrm>
            <a:off x="679450" y="4718050"/>
            <a:ext cx="5435600" cy="446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8422" name="Rectangle 6"/>
          <p:cNvSpPr>
            <a:spLocks noGrp="1" noChangeArrowheads="1"/>
          </p:cNvSpPr>
          <p:nvPr>
            <p:ph type="ftr" sz="quarter" idx="4"/>
          </p:nvPr>
        </p:nvSpPr>
        <p:spPr bwMode="auto">
          <a:xfrm>
            <a:off x="0" y="9432925"/>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a:defRPr sz="1200" b="0" i="0">
                <a:latin typeface="Arial" charset="0"/>
              </a:defRPr>
            </a:lvl1pPr>
          </a:lstStyle>
          <a:p>
            <a:endParaRPr lang="en-US"/>
          </a:p>
        </p:txBody>
      </p:sp>
      <p:sp>
        <p:nvSpPr>
          <p:cNvPr id="188423" name="Rectangle 7"/>
          <p:cNvSpPr>
            <a:spLocks noGrp="1" noChangeArrowheads="1"/>
          </p:cNvSpPr>
          <p:nvPr>
            <p:ph type="sldNum" sz="quarter" idx="5"/>
          </p:nvPr>
        </p:nvSpPr>
        <p:spPr bwMode="auto">
          <a:xfrm>
            <a:off x="3848100" y="9432925"/>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b="0" i="0">
                <a:latin typeface="Arial" charset="0"/>
              </a:defRPr>
            </a:lvl1pPr>
          </a:lstStyle>
          <a:p>
            <a:fld id="{7D94D0E5-87DE-5049-A753-219277DA6670}" type="slidenum">
              <a:rPr lang="en-US"/>
              <a:pPr/>
              <a:t>‹#›</a:t>
            </a:fld>
            <a:endParaRPr lang="en-US"/>
          </a:p>
        </p:txBody>
      </p:sp>
    </p:spTree>
    <p:extLst>
      <p:ext uri="{BB962C8B-B14F-4D97-AF65-F5344CB8AC3E}">
        <p14:creationId xmlns:p14="http://schemas.microsoft.com/office/powerpoint/2010/main" val="39854390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D4FF78-9988-0C4D-B534-25D2A5AC4093}" type="slidenum">
              <a:rPr lang="en-US"/>
              <a:pPr/>
              <a:t>1</a:t>
            </a:fld>
            <a:endParaRPr lang="en-US"/>
          </a:p>
        </p:txBody>
      </p:sp>
      <p:sp>
        <p:nvSpPr>
          <p:cNvPr id="5662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6627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B92CFF-EB8A-F448-8432-1FD1AFE39DFF}" type="slidenum">
              <a:rPr lang="en-US"/>
              <a:pPr/>
              <a:t>3</a:t>
            </a:fld>
            <a:endParaRPr lang="en-US"/>
          </a:p>
        </p:txBody>
      </p:sp>
      <p:sp>
        <p:nvSpPr>
          <p:cNvPr id="7075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70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B92CFF-EB8A-F448-8432-1FD1AFE39DFF}" type="slidenum">
              <a:rPr lang="en-US"/>
              <a:pPr/>
              <a:t>4</a:t>
            </a:fld>
            <a:endParaRPr lang="en-US"/>
          </a:p>
        </p:txBody>
      </p:sp>
      <p:sp>
        <p:nvSpPr>
          <p:cNvPr id="7075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70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B92CFF-EB8A-F448-8432-1FD1AFE39DFF}" type="slidenum">
              <a:rPr lang="en-US"/>
              <a:pPr/>
              <a:t>5</a:t>
            </a:fld>
            <a:endParaRPr lang="en-US"/>
          </a:p>
        </p:txBody>
      </p:sp>
      <p:sp>
        <p:nvSpPr>
          <p:cNvPr id="7075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70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B92CFF-EB8A-F448-8432-1FD1AFE39DFF}" type="slidenum">
              <a:rPr lang="en-US"/>
              <a:pPr/>
              <a:t>6</a:t>
            </a:fld>
            <a:endParaRPr lang="en-US"/>
          </a:p>
        </p:txBody>
      </p:sp>
      <p:sp>
        <p:nvSpPr>
          <p:cNvPr id="7075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70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B92CFF-EB8A-F448-8432-1FD1AFE39DFF}" type="slidenum">
              <a:rPr lang="en-US"/>
              <a:pPr/>
              <a:t>7</a:t>
            </a:fld>
            <a:endParaRPr lang="en-US"/>
          </a:p>
        </p:txBody>
      </p:sp>
      <p:sp>
        <p:nvSpPr>
          <p:cNvPr id="7075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70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B92CFF-EB8A-F448-8432-1FD1AFE39DFF}" type="slidenum">
              <a:rPr lang="en-US"/>
              <a:pPr/>
              <a:t>8</a:t>
            </a:fld>
            <a:endParaRPr lang="en-US"/>
          </a:p>
        </p:txBody>
      </p:sp>
      <p:sp>
        <p:nvSpPr>
          <p:cNvPr id="7075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70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B92CFF-EB8A-F448-8432-1FD1AFE39DFF}" type="slidenum">
              <a:rPr lang="en-US"/>
              <a:pPr/>
              <a:t>9</a:t>
            </a:fld>
            <a:endParaRPr lang="en-US"/>
          </a:p>
        </p:txBody>
      </p:sp>
      <p:sp>
        <p:nvSpPr>
          <p:cNvPr id="7075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70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B92CFF-EB8A-F448-8432-1FD1AFE39DFF}" type="slidenum">
              <a:rPr lang="en-US"/>
              <a:pPr/>
              <a:t>10</a:t>
            </a:fld>
            <a:endParaRPr lang="en-US"/>
          </a:p>
        </p:txBody>
      </p:sp>
      <p:sp>
        <p:nvSpPr>
          <p:cNvPr id="7075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70758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a-DK"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Click to edit Master subtitle style</a:t>
            </a:r>
            <a:endParaRPr lang="en-US"/>
          </a:p>
        </p:txBody>
      </p:sp>
    </p:spTree>
    <p:extLst>
      <p:ext uri="{BB962C8B-B14F-4D97-AF65-F5344CB8AC3E}">
        <p14:creationId xmlns:p14="http://schemas.microsoft.com/office/powerpoint/2010/main" val="1029155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Tree>
    <p:extLst>
      <p:ext uri="{BB962C8B-B14F-4D97-AF65-F5344CB8AC3E}">
        <p14:creationId xmlns:p14="http://schemas.microsoft.com/office/powerpoint/2010/main" val="2358088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304800"/>
            <a:ext cx="2228850" cy="5943600"/>
          </a:xfrm>
        </p:spPr>
        <p:txBody>
          <a:bodyPr vert="eaVert"/>
          <a:lstStyle/>
          <a:p>
            <a:r>
              <a:rPr lang="da-DK" smtClean="0"/>
              <a:t>Click to edit Master title style</a:t>
            </a:r>
            <a:endParaRPr lang="en-US"/>
          </a:p>
        </p:txBody>
      </p:sp>
      <p:sp>
        <p:nvSpPr>
          <p:cNvPr id="3" name="Vertical Text Placeholder 2"/>
          <p:cNvSpPr>
            <a:spLocks noGrp="1"/>
          </p:cNvSpPr>
          <p:nvPr>
            <p:ph type="body" orient="vert" idx="1"/>
          </p:nvPr>
        </p:nvSpPr>
        <p:spPr>
          <a:xfrm>
            <a:off x="76200" y="304800"/>
            <a:ext cx="6534150" cy="5943600"/>
          </a:xfrm>
        </p:spPr>
        <p:txBody>
          <a:bodyPr vert="eaVert"/>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Tree>
    <p:extLst>
      <p:ext uri="{BB962C8B-B14F-4D97-AF65-F5344CB8AC3E}">
        <p14:creationId xmlns:p14="http://schemas.microsoft.com/office/powerpoint/2010/main" val="1993411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7162800" cy="457200"/>
          </a:xfrm>
        </p:spPr>
        <p:txBody>
          <a:bodyPr/>
          <a:lstStyle/>
          <a:p>
            <a:r>
              <a:rPr lang="da-DK" smtClean="0"/>
              <a:t>Click to edit Master title style</a:t>
            </a:r>
            <a:endParaRPr lang="en-US"/>
          </a:p>
        </p:txBody>
      </p:sp>
      <p:sp>
        <p:nvSpPr>
          <p:cNvPr id="3" name="Text Placeholder 2"/>
          <p:cNvSpPr>
            <a:spLocks noGrp="1"/>
          </p:cNvSpPr>
          <p:nvPr>
            <p:ph type="body" sz="half" idx="1"/>
          </p:nvPr>
        </p:nvSpPr>
        <p:spPr>
          <a:xfrm>
            <a:off x="381000" y="1143000"/>
            <a:ext cx="4229100" cy="5105400"/>
          </a:xfrm>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Content Placeholder 3"/>
          <p:cNvSpPr>
            <a:spLocks noGrp="1"/>
          </p:cNvSpPr>
          <p:nvPr>
            <p:ph sz="half" idx="2"/>
          </p:nvPr>
        </p:nvSpPr>
        <p:spPr>
          <a:xfrm>
            <a:off x="4762500" y="1143000"/>
            <a:ext cx="4229100" cy="5105400"/>
          </a:xfrm>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Tree>
    <p:extLst>
      <p:ext uri="{BB962C8B-B14F-4D97-AF65-F5344CB8AC3E}">
        <p14:creationId xmlns:p14="http://schemas.microsoft.com/office/powerpoint/2010/main" val="1683828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Content Placeholder 2"/>
          <p:cNvSpPr>
            <a:spLocks noGrp="1"/>
          </p:cNvSpPr>
          <p:nvPr>
            <p:ph idx="1"/>
          </p:nvPr>
        </p:nvSpPr>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Tree>
    <p:extLst>
      <p:ext uri="{BB962C8B-B14F-4D97-AF65-F5344CB8AC3E}">
        <p14:creationId xmlns:p14="http://schemas.microsoft.com/office/powerpoint/2010/main" val="3038377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a-DK"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Click to edit Master text styles</a:t>
            </a:r>
          </a:p>
        </p:txBody>
      </p:sp>
    </p:spTree>
    <p:extLst>
      <p:ext uri="{BB962C8B-B14F-4D97-AF65-F5344CB8AC3E}">
        <p14:creationId xmlns:p14="http://schemas.microsoft.com/office/powerpoint/2010/main" val="3976555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Content Placeholder 2"/>
          <p:cNvSpPr>
            <a:spLocks noGrp="1"/>
          </p:cNvSpPr>
          <p:nvPr>
            <p:ph sz="half" idx="1"/>
          </p:nvPr>
        </p:nvSpPr>
        <p:spPr>
          <a:xfrm>
            <a:off x="381000" y="11430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Content Placeholder 3"/>
          <p:cNvSpPr>
            <a:spLocks noGrp="1"/>
          </p:cNvSpPr>
          <p:nvPr>
            <p:ph sz="half" idx="2"/>
          </p:nvPr>
        </p:nvSpPr>
        <p:spPr>
          <a:xfrm>
            <a:off x="4762500" y="11430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Tree>
    <p:extLst>
      <p:ext uri="{BB962C8B-B14F-4D97-AF65-F5344CB8AC3E}">
        <p14:creationId xmlns:p14="http://schemas.microsoft.com/office/powerpoint/2010/main" val="1312793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a-DK"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Tree>
    <p:extLst>
      <p:ext uri="{BB962C8B-B14F-4D97-AF65-F5344CB8AC3E}">
        <p14:creationId xmlns:p14="http://schemas.microsoft.com/office/powerpoint/2010/main" val="1899638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Tree>
    <p:extLst>
      <p:ext uri="{BB962C8B-B14F-4D97-AF65-F5344CB8AC3E}">
        <p14:creationId xmlns:p14="http://schemas.microsoft.com/office/powerpoint/2010/main" val="3011730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89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a-DK"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Click to edit Master text styles</a:t>
            </a:r>
          </a:p>
        </p:txBody>
      </p:sp>
    </p:spTree>
    <p:extLst>
      <p:ext uri="{BB962C8B-B14F-4D97-AF65-F5344CB8AC3E}">
        <p14:creationId xmlns:p14="http://schemas.microsoft.com/office/powerpoint/2010/main" val="1060419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a-DK"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Click to edit Master text styles</a:t>
            </a:r>
          </a:p>
        </p:txBody>
      </p:sp>
    </p:spTree>
    <p:extLst>
      <p:ext uri="{BB962C8B-B14F-4D97-AF65-F5344CB8AC3E}">
        <p14:creationId xmlns:p14="http://schemas.microsoft.com/office/powerpoint/2010/main" val="36968699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 y="304800"/>
            <a:ext cx="7162800" cy="457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da-DK"/>
              <a:t>Click to edit Master title style</a:t>
            </a:r>
          </a:p>
        </p:txBody>
      </p:sp>
      <p:sp>
        <p:nvSpPr>
          <p:cNvPr id="1027" name="Rectangle 3"/>
          <p:cNvSpPr>
            <a:spLocks noGrp="1" noChangeArrowheads="1"/>
          </p:cNvSpPr>
          <p:nvPr>
            <p:ph type="body" idx="1"/>
          </p:nvPr>
        </p:nvSpPr>
        <p:spPr bwMode="auto">
          <a:xfrm>
            <a:off x="381000" y="1143000"/>
            <a:ext cx="8610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p>
        </p:txBody>
      </p:sp>
      <p:pic>
        <p:nvPicPr>
          <p:cNvPr id="1031" name="Picture 7" descr="CBS_new_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29600" y="76200"/>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117" name="Text Box 93"/>
          <p:cNvSpPr txBox="1">
            <a:spLocks noChangeArrowheads="1"/>
          </p:cNvSpPr>
          <p:nvPr/>
        </p:nvSpPr>
        <p:spPr bwMode="auto">
          <a:xfrm>
            <a:off x="5181600" y="6477000"/>
            <a:ext cx="3810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pPr>
            <a:endParaRPr lang="da-DK" i="0">
              <a:latin typeface="Garamond" charset="0"/>
            </a:endParaRPr>
          </a:p>
        </p:txBody>
      </p:sp>
      <p:sp>
        <p:nvSpPr>
          <p:cNvPr id="1123" name="Line 99"/>
          <p:cNvSpPr>
            <a:spLocks noChangeShapeType="1"/>
          </p:cNvSpPr>
          <p:nvPr/>
        </p:nvSpPr>
        <p:spPr bwMode="auto">
          <a:xfrm>
            <a:off x="228600" y="990600"/>
            <a:ext cx="8915400" cy="0"/>
          </a:xfrm>
          <a:prstGeom prst="line">
            <a:avLst/>
          </a:prstGeom>
          <a:noFill/>
          <a:ln w="19050">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25" name="Line 101"/>
          <p:cNvSpPr>
            <a:spLocks noChangeShapeType="1"/>
          </p:cNvSpPr>
          <p:nvPr/>
        </p:nvSpPr>
        <p:spPr bwMode="auto">
          <a:xfrm>
            <a:off x="152400" y="6615113"/>
            <a:ext cx="8915400" cy="0"/>
          </a:xfrm>
          <a:prstGeom prst="line">
            <a:avLst/>
          </a:prstGeom>
          <a:noFill/>
          <a:ln w="19050">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xmlns:p14="http://schemas.microsoft.com/office/powerpoint/2010/main" id="1" dur="indefinite" restart="never" nodeType="tmRoot"/>
      </p:par>
    </p:tnLst>
  </p:timing>
  <p:txStyles>
    <p:titleStyle>
      <a:lvl1pPr algn="l" rtl="0" fontAlgn="base">
        <a:spcBef>
          <a:spcPct val="0"/>
        </a:spcBef>
        <a:spcAft>
          <a:spcPct val="0"/>
        </a:spcAft>
        <a:defRPr sz="3200">
          <a:solidFill>
            <a:schemeClr val="tx1"/>
          </a:solidFill>
          <a:latin typeface="+mj-lt"/>
          <a:ea typeface="+mj-ea"/>
          <a:cs typeface="+mj-cs"/>
        </a:defRPr>
      </a:lvl1pPr>
      <a:lvl2pPr algn="l" rtl="0" fontAlgn="base">
        <a:spcBef>
          <a:spcPct val="0"/>
        </a:spcBef>
        <a:spcAft>
          <a:spcPct val="0"/>
        </a:spcAft>
        <a:defRPr sz="3200">
          <a:solidFill>
            <a:schemeClr val="tx1"/>
          </a:solidFill>
          <a:latin typeface="Comic Sans MS" charset="0"/>
          <a:ea typeface="ＭＳ Ｐゴシック" charset="0"/>
        </a:defRPr>
      </a:lvl2pPr>
      <a:lvl3pPr algn="l" rtl="0" fontAlgn="base">
        <a:spcBef>
          <a:spcPct val="0"/>
        </a:spcBef>
        <a:spcAft>
          <a:spcPct val="0"/>
        </a:spcAft>
        <a:defRPr sz="3200">
          <a:solidFill>
            <a:schemeClr val="tx1"/>
          </a:solidFill>
          <a:latin typeface="Comic Sans MS" charset="0"/>
          <a:ea typeface="ＭＳ Ｐゴシック" charset="0"/>
        </a:defRPr>
      </a:lvl3pPr>
      <a:lvl4pPr algn="l" rtl="0" fontAlgn="base">
        <a:spcBef>
          <a:spcPct val="0"/>
        </a:spcBef>
        <a:spcAft>
          <a:spcPct val="0"/>
        </a:spcAft>
        <a:defRPr sz="3200">
          <a:solidFill>
            <a:schemeClr val="tx1"/>
          </a:solidFill>
          <a:latin typeface="Comic Sans MS" charset="0"/>
          <a:ea typeface="ＭＳ Ｐゴシック" charset="0"/>
        </a:defRPr>
      </a:lvl4pPr>
      <a:lvl5pPr algn="l" rtl="0" fontAlgn="base">
        <a:spcBef>
          <a:spcPct val="0"/>
        </a:spcBef>
        <a:spcAft>
          <a:spcPct val="0"/>
        </a:spcAft>
        <a:defRPr sz="3200">
          <a:solidFill>
            <a:schemeClr val="tx1"/>
          </a:solidFill>
          <a:latin typeface="Comic Sans MS" charset="0"/>
          <a:ea typeface="ＭＳ Ｐゴシック" charset="0"/>
        </a:defRPr>
      </a:lvl5pPr>
      <a:lvl6pPr marL="457200" algn="l" rtl="0" fontAlgn="base">
        <a:spcBef>
          <a:spcPct val="0"/>
        </a:spcBef>
        <a:spcAft>
          <a:spcPct val="0"/>
        </a:spcAft>
        <a:defRPr sz="3200">
          <a:solidFill>
            <a:schemeClr val="tx1"/>
          </a:solidFill>
          <a:latin typeface="Comic Sans MS" charset="0"/>
          <a:ea typeface="ＭＳ Ｐゴシック" charset="0"/>
        </a:defRPr>
      </a:lvl6pPr>
      <a:lvl7pPr marL="914400" algn="l" rtl="0" fontAlgn="base">
        <a:spcBef>
          <a:spcPct val="0"/>
        </a:spcBef>
        <a:spcAft>
          <a:spcPct val="0"/>
        </a:spcAft>
        <a:defRPr sz="3200">
          <a:solidFill>
            <a:schemeClr val="tx1"/>
          </a:solidFill>
          <a:latin typeface="Comic Sans MS" charset="0"/>
          <a:ea typeface="ＭＳ Ｐゴシック" charset="0"/>
        </a:defRPr>
      </a:lvl7pPr>
      <a:lvl8pPr marL="1371600" algn="l" rtl="0" fontAlgn="base">
        <a:spcBef>
          <a:spcPct val="0"/>
        </a:spcBef>
        <a:spcAft>
          <a:spcPct val="0"/>
        </a:spcAft>
        <a:defRPr sz="3200">
          <a:solidFill>
            <a:schemeClr val="tx1"/>
          </a:solidFill>
          <a:latin typeface="Comic Sans MS" charset="0"/>
          <a:ea typeface="ＭＳ Ｐゴシック" charset="0"/>
        </a:defRPr>
      </a:lvl8pPr>
      <a:lvl9pPr marL="1828800" algn="l" rtl="0" fontAlgn="base">
        <a:spcBef>
          <a:spcPct val="0"/>
        </a:spcBef>
        <a:spcAft>
          <a:spcPct val="0"/>
        </a:spcAft>
        <a:defRPr sz="3200">
          <a:solidFill>
            <a:schemeClr val="tx1"/>
          </a:solidFill>
          <a:latin typeface="Comic Sans MS" charset="0"/>
          <a:ea typeface="ＭＳ Ｐゴシック" charset="0"/>
        </a:defRPr>
      </a:lvl9pPr>
    </p:titleStyle>
    <p:bodyStyle>
      <a:lvl1pPr marL="342900" indent="-342900" algn="l" rtl="0" fontAlgn="base">
        <a:spcBef>
          <a:spcPct val="20000"/>
        </a:spcBef>
        <a:spcAft>
          <a:spcPct val="0"/>
        </a:spcAft>
        <a:buFont typeface="Times" charset="0"/>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1.bin"/><Relationship Id="rId5" Type="http://schemas.openxmlformats.org/officeDocument/2006/relationships/image" Target="../media/image2.emf"/><Relationship Id="rId6" Type="http://schemas.openxmlformats.org/officeDocument/2006/relationships/oleObject" Target="../embeddings/oleObject2.bin"/><Relationship Id="rId7" Type="http://schemas.openxmlformats.org/officeDocument/2006/relationships/image" Target="../media/image3.emf"/><Relationship Id="rId8" Type="http://schemas.openxmlformats.org/officeDocument/2006/relationships/image" Target="../media/image4.png"/><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3.bin"/><Relationship Id="rId5" Type="http://schemas.openxmlformats.org/officeDocument/2006/relationships/image" Target="../media/image2.emf"/><Relationship Id="rId6" Type="http://schemas.openxmlformats.org/officeDocument/2006/relationships/oleObject" Target="../embeddings/oleObject4.bin"/><Relationship Id="rId7" Type="http://schemas.openxmlformats.org/officeDocument/2006/relationships/image" Target="../media/image5.emf"/><Relationship Id="rId8" Type="http://schemas.openxmlformats.org/officeDocument/2006/relationships/image" Target="../media/image4.png"/><Relationship Id="rId1" Type="http://schemas.openxmlformats.org/officeDocument/2006/relationships/vmlDrawing" Target="../drawings/vmlDrawing2.vml"/><Relationship Id="rId2"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5.bin"/><Relationship Id="rId5" Type="http://schemas.openxmlformats.org/officeDocument/2006/relationships/image" Target="../media/image7.emf"/><Relationship Id="rId6" Type="http://schemas.openxmlformats.org/officeDocument/2006/relationships/oleObject" Target="../embeddings/oleObject6.bin"/><Relationship Id="rId7" Type="http://schemas.openxmlformats.org/officeDocument/2006/relationships/image" Target="../media/image8.emf"/><Relationship Id="rId1" Type="http://schemas.openxmlformats.org/officeDocument/2006/relationships/vmlDrawing" Target="../drawings/vmlDrawing3.vml"/><Relationship Id="rId2"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ctrTitle"/>
          </p:nvPr>
        </p:nvSpPr>
        <p:spPr>
          <a:xfrm>
            <a:off x="1600200" y="2590800"/>
            <a:ext cx="6324600" cy="1241425"/>
          </a:xfrm>
          <a:ln/>
        </p:spPr>
        <p:txBody>
          <a:bodyPr/>
          <a:lstStyle/>
          <a:p>
            <a:pPr algn="ctr"/>
            <a:r>
              <a:rPr lang="en-GB" smtClean="0"/>
              <a:t>Artificial </a:t>
            </a:r>
            <a:r>
              <a:rPr lang="en-GB" dirty="0" smtClean="0"/>
              <a:t>Neural Networks 3</a:t>
            </a:r>
            <a:br>
              <a:rPr lang="en-GB" dirty="0" smtClean="0"/>
            </a:br>
            <a:r>
              <a:rPr lang="en-GB" dirty="0" smtClean="0"/>
              <a:t>Tricks for improved learning</a:t>
            </a:r>
            <a:br>
              <a:rPr lang="en-GB" dirty="0" smtClean="0"/>
            </a:br>
            <a:r>
              <a:rPr lang="en-GB" sz="2800" dirty="0" smtClean="0"/>
              <a:t/>
            </a:r>
            <a:br>
              <a:rPr lang="en-GB" sz="2800" dirty="0" smtClean="0"/>
            </a:br>
            <a:r>
              <a:rPr lang="da-DK" sz="2800" dirty="0" smtClean="0"/>
              <a:t>Morten </a:t>
            </a:r>
            <a:r>
              <a:rPr lang="da-DK" sz="2800" dirty="0"/>
              <a:t>Nielsen</a:t>
            </a:r>
            <a:br>
              <a:rPr lang="da-DK" sz="2800" dirty="0"/>
            </a:br>
            <a:r>
              <a:rPr lang="da-DK" sz="2800" dirty="0" smtClean="0"/>
              <a:t>Department of Systems </a:t>
            </a:r>
            <a:r>
              <a:rPr lang="da-DK" sz="2800" dirty="0" err="1" smtClean="0"/>
              <a:t>Biology</a:t>
            </a:r>
            <a:r>
              <a:rPr lang="da-DK" sz="2800" dirty="0" smtClean="0"/>
              <a:t>,</a:t>
            </a:r>
            <a:br>
              <a:rPr lang="da-DK" sz="2800" dirty="0" smtClean="0"/>
            </a:br>
            <a:r>
              <a:rPr lang="da-DK" sz="2800" dirty="0" smtClean="0"/>
              <a:t>DTU</a:t>
            </a:r>
            <a:endParaRPr lang="en-US" sz="2800" b="1" dirty="0">
              <a:solidFill>
                <a:schemeClr val="accent2"/>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a:xfrm>
            <a:off x="152400" y="304800"/>
            <a:ext cx="7162800" cy="457200"/>
          </a:xfrm>
          <a:ln/>
        </p:spPr>
        <p:txBody>
          <a:bodyPr/>
          <a:lstStyle/>
          <a:p>
            <a:r>
              <a:rPr lang="en-US" dirty="0" smtClean="0"/>
              <a:t>Drop out (one network containing </a:t>
            </a:r>
            <a:r>
              <a:rPr lang="en-US" smtClean="0"/>
              <a:t>the ensemble)</a:t>
            </a:r>
            <a:endParaRPr lang="en-US" dirty="0"/>
          </a:p>
        </p:txBody>
      </p:sp>
      <p:pic>
        <p:nvPicPr>
          <p:cNvPr id="2" name="Picture 1" descr="dropout.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1412776"/>
            <a:ext cx="8227817" cy="4395316"/>
          </a:xfrm>
          <a:prstGeom prst="rect">
            <a:avLst/>
          </a:prstGeom>
        </p:spPr>
      </p:pic>
    </p:spTree>
    <p:extLst>
      <p:ext uri="{BB962C8B-B14F-4D97-AF65-F5344CB8AC3E}">
        <p14:creationId xmlns:p14="http://schemas.microsoft.com/office/powerpoint/2010/main" val="100995395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architecture</a:t>
            </a:r>
            <a:endParaRPr lang="en-US" dirty="0"/>
          </a:p>
        </p:txBody>
      </p:sp>
      <p:grpSp>
        <p:nvGrpSpPr>
          <p:cNvPr id="75" name="Group 74"/>
          <p:cNvGrpSpPr/>
          <p:nvPr/>
        </p:nvGrpSpPr>
        <p:grpSpPr>
          <a:xfrm>
            <a:off x="611560" y="1556792"/>
            <a:ext cx="8388932" cy="4320480"/>
            <a:chOff x="611560" y="1556792"/>
            <a:chExt cx="8388932" cy="4320480"/>
          </a:xfrm>
        </p:grpSpPr>
        <p:sp>
          <p:nvSpPr>
            <p:cNvPr id="3" name="Oval 2"/>
            <p:cNvSpPr/>
            <p:nvPr/>
          </p:nvSpPr>
          <p:spPr bwMode="auto">
            <a:xfrm>
              <a:off x="611560" y="2096852"/>
              <a:ext cx="288032" cy="288032"/>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 b="1" i="0" u="none" strike="noStrike" cap="none" normalizeH="0" baseline="0">
                <a:ln>
                  <a:noFill/>
                </a:ln>
                <a:solidFill>
                  <a:srgbClr val="000000"/>
                </a:solidFill>
                <a:effectLst/>
                <a:latin typeface="Frutiger 45 Light" charset="0"/>
                <a:ea typeface="ＭＳ Ｐゴシック" charset="0"/>
              </a:endParaRPr>
            </a:p>
          </p:txBody>
        </p:sp>
        <p:sp>
          <p:nvSpPr>
            <p:cNvPr id="4" name="Oval 3"/>
            <p:cNvSpPr/>
            <p:nvPr/>
          </p:nvSpPr>
          <p:spPr bwMode="auto">
            <a:xfrm>
              <a:off x="2603781" y="2096852"/>
              <a:ext cx="288032" cy="288032"/>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 b="1" i="0" u="none" strike="noStrike" cap="none" normalizeH="0" baseline="0">
                <a:ln>
                  <a:noFill/>
                </a:ln>
                <a:solidFill>
                  <a:srgbClr val="000000"/>
                </a:solidFill>
                <a:effectLst/>
                <a:latin typeface="Frutiger 45 Light" charset="0"/>
                <a:ea typeface="ＭＳ Ｐゴシック" charset="0"/>
              </a:endParaRPr>
            </a:p>
          </p:txBody>
        </p:sp>
        <p:sp>
          <p:nvSpPr>
            <p:cNvPr id="5" name="Oval 4"/>
            <p:cNvSpPr/>
            <p:nvPr/>
          </p:nvSpPr>
          <p:spPr bwMode="auto">
            <a:xfrm>
              <a:off x="4596002" y="2096852"/>
              <a:ext cx="288032" cy="288032"/>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 b="1" i="0" u="none" strike="noStrike" cap="none" normalizeH="0" baseline="0">
                <a:ln>
                  <a:noFill/>
                </a:ln>
                <a:solidFill>
                  <a:srgbClr val="000000"/>
                </a:solidFill>
                <a:effectLst/>
                <a:latin typeface="Frutiger 45 Light" charset="0"/>
                <a:ea typeface="ＭＳ Ｐゴシック" charset="0"/>
              </a:endParaRPr>
            </a:p>
          </p:txBody>
        </p:sp>
        <p:sp>
          <p:nvSpPr>
            <p:cNvPr id="6" name="Oval 5"/>
            <p:cNvSpPr/>
            <p:nvPr/>
          </p:nvSpPr>
          <p:spPr bwMode="auto">
            <a:xfrm>
              <a:off x="6588224" y="2096852"/>
              <a:ext cx="288032" cy="288032"/>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 b="1" i="0" u="none" strike="noStrike" cap="none" normalizeH="0" baseline="0">
                <a:ln>
                  <a:noFill/>
                </a:ln>
                <a:solidFill>
                  <a:srgbClr val="000000"/>
                </a:solidFill>
                <a:effectLst/>
                <a:latin typeface="Frutiger 45 Light" charset="0"/>
                <a:ea typeface="ＭＳ Ｐゴシック" charset="0"/>
              </a:endParaRPr>
            </a:p>
          </p:txBody>
        </p:sp>
        <p:sp>
          <p:nvSpPr>
            <p:cNvPr id="7" name="Oval 6"/>
            <p:cNvSpPr/>
            <p:nvPr/>
          </p:nvSpPr>
          <p:spPr bwMode="auto">
            <a:xfrm>
              <a:off x="1691680" y="3645024"/>
              <a:ext cx="288032" cy="288032"/>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 b="1" i="0" u="none" strike="noStrike" cap="none" normalizeH="0" baseline="0">
                <a:ln>
                  <a:noFill/>
                </a:ln>
                <a:solidFill>
                  <a:srgbClr val="000000"/>
                </a:solidFill>
                <a:effectLst/>
                <a:latin typeface="Frutiger 45 Light" charset="0"/>
                <a:ea typeface="ＭＳ Ｐゴシック" charset="0"/>
              </a:endParaRPr>
            </a:p>
          </p:txBody>
        </p:sp>
        <p:sp>
          <p:nvSpPr>
            <p:cNvPr id="8" name="Oval 7"/>
            <p:cNvSpPr/>
            <p:nvPr/>
          </p:nvSpPr>
          <p:spPr bwMode="auto">
            <a:xfrm>
              <a:off x="3851920" y="3645024"/>
              <a:ext cx="288032" cy="288032"/>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 b="1" i="0" u="none" strike="noStrike" cap="none" normalizeH="0" baseline="0">
                <a:ln>
                  <a:noFill/>
                </a:ln>
                <a:solidFill>
                  <a:srgbClr val="000000"/>
                </a:solidFill>
                <a:effectLst/>
                <a:latin typeface="Frutiger 45 Light" charset="0"/>
                <a:ea typeface="ＭＳ Ｐゴシック" charset="0"/>
              </a:endParaRPr>
            </a:p>
          </p:txBody>
        </p:sp>
        <p:sp>
          <p:nvSpPr>
            <p:cNvPr id="9" name="Oval 8"/>
            <p:cNvSpPr/>
            <p:nvPr/>
          </p:nvSpPr>
          <p:spPr bwMode="auto">
            <a:xfrm>
              <a:off x="6012160" y="3645024"/>
              <a:ext cx="288032" cy="288032"/>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 b="1" i="0" u="none" strike="noStrike" cap="none" normalizeH="0" baseline="0">
                <a:ln>
                  <a:noFill/>
                </a:ln>
                <a:solidFill>
                  <a:srgbClr val="000000"/>
                </a:solidFill>
                <a:effectLst/>
                <a:latin typeface="Frutiger 45 Light" charset="0"/>
                <a:ea typeface="ＭＳ Ｐゴシック" charset="0"/>
              </a:endParaRPr>
            </a:p>
          </p:txBody>
        </p:sp>
        <p:sp>
          <p:nvSpPr>
            <p:cNvPr id="10" name="Oval 9"/>
            <p:cNvSpPr/>
            <p:nvPr/>
          </p:nvSpPr>
          <p:spPr bwMode="auto">
            <a:xfrm>
              <a:off x="3851920" y="5229200"/>
              <a:ext cx="288032" cy="288032"/>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 b="1" i="0" u="none" strike="noStrike" cap="none" normalizeH="0" baseline="0">
                <a:ln>
                  <a:noFill/>
                </a:ln>
                <a:solidFill>
                  <a:srgbClr val="000000"/>
                </a:solidFill>
                <a:effectLst/>
                <a:latin typeface="Frutiger 45 Light" charset="0"/>
                <a:ea typeface="ＭＳ Ｐゴシック" charset="0"/>
              </a:endParaRPr>
            </a:p>
          </p:txBody>
        </p:sp>
        <p:cxnSp>
          <p:nvCxnSpPr>
            <p:cNvPr id="12" name="Straight Arrow Connector 11"/>
            <p:cNvCxnSpPr>
              <a:stCxn id="3" idx="5"/>
              <a:endCxn id="7" idx="1"/>
            </p:cNvCxnSpPr>
            <p:nvPr/>
          </p:nvCxnSpPr>
          <p:spPr bwMode="auto">
            <a:xfrm>
              <a:off x="857411" y="2342703"/>
              <a:ext cx="876450" cy="1344502"/>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Arrow Connector 13"/>
            <p:cNvCxnSpPr>
              <a:stCxn id="3" idx="5"/>
              <a:endCxn id="8" idx="2"/>
            </p:cNvCxnSpPr>
            <p:nvPr/>
          </p:nvCxnSpPr>
          <p:spPr bwMode="auto">
            <a:xfrm>
              <a:off x="857411" y="2342703"/>
              <a:ext cx="2994509" cy="1446337"/>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 name="Straight Arrow Connector 16"/>
            <p:cNvCxnSpPr>
              <a:stCxn id="3" idx="5"/>
              <a:endCxn id="9" idx="2"/>
            </p:cNvCxnSpPr>
            <p:nvPr/>
          </p:nvCxnSpPr>
          <p:spPr bwMode="auto">
            <a:xfrm>
              <a:off x="857411" y="2342703"/>
              <a:ext cx="5154749" cy="1446337"/>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Arrow Connector 20"/>
            <p:cNvCxnSpPr>
              <a:stCxn id="4" idx="4"/>
              <a:endCxn id="7" idx="0"/>
            </p:cNvCxnSpPr>
            <p:nvPr/>
          </p:nvCxnSpPr>
          <p:spPr bwMode="auto">
            <a:xfrm flipH="1">
              <a:off x="1835696" y="2384884"/>
              <a:ext cx="912101" cy="1260140"/>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Arrow Connector 21"/>
            <p:cNvCxnSpPr>
              <a:stCxn id="4" idx="4"/>
              <a:endCxn id="8" idx="1"/>
            </p:cNvCxnSpPr>
            <p:nvPr/>
          </p:nvCxnSpPr>
          <p:spPr bwMode="auto">
            <a:xfrm>
              <a:off x="2747797" y="2384884"/>
              <a:ext cx="1146304" cy="1302321"/>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p:cNvCxnSpPr>
              <a:stCxn id="4" idx="4"/>
              <a:endCxn id="9" idx="1"/>
            </p:cNvCxnSpPr>
            <p:nvPr/>
          </p:nvCxnSpPr>
          <p:spPr bwMode="auto">
            <a:xfrm>
              <a:off x="2747797" y="2384884"/>
              <a:ext cx="3306544" cy="1302321"/>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Arrow Connector 31"/>
            <p:cNvCxnSpPr>
              <a:stCxn id="5" idx="4"/>
              <a:endCxn id="7" idx="7"/>
            </p:cNvCxnSpPr>
            <p:nvPr/>
          </p:nvCxnSpPr>
          <p:spPr bwMode="auto">
            <a:xfrm flipH="1">
              <a:off x="1937531" y="2384884"/>
              <a:ext cx="2802487" cy="1302321"/>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Arrow Connector 32"/>
            <p:cNvCxnSpPr>
              <a:stCxn id="5" idx="4"/>
              <a:endCxn id="8" idx="7"/>
            </p:cNvCxnSpPr>
            <p:nvPr/>
          </p:nvCxnSpPr>
          <p:spPr bwMode="auto">
            <a:xfrm flipH="1">
              <a:off x="4097771" y="2384884"/>
              <a:ext cx="642247" cy="1302321"/>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4" name="Straight Arrow Connector 33"/>
            <p:cNvCxnSpPr>
              <a:stCxn id="5" idx="4"/>
              <a:endCxn id="9" idx="0"/>
            </p:cNvCxnSpPr>
            <p:nvPr/>
          </p:nvCxnSpPr>
          <p:spPr bwMode="auto">
            <a:xfrm>
              <a:off x="4740018" y="2384884"/>
              <a:ext cx="1416158" cy="1260140"/>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1" name="Straight Arrow Connector 40"/>
            <p:cNvCxnSpPr>
              <a:stCxn id="6" idx="3"/>
              <a:endCxn id="7" idx="6"/>
            </p:cNvCxnSpPr>
            <p:nvPr/>
          </p:nvCxnSpPr>
          <p:spPr bwMode="auto">
            <a:xfrm flipH="1">
              <a:off x="1979712" y="2342703"/>
              <a:ext cx="4650693" cy="1446337"/>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Arrow Connector 41"/>
            <p:cNvCxnSpPr>
              <a:stCxn id="6" idx="3"/>
              <a:endCxn id="8" idx="6"/>
            </p:cNvCxnSpPr>
            <p:nvPr/>
          </p:nvCxnSpPr>
          <p:spPr bwMode="auto">
            <a:xfrm flipH="1">
              <a:off x="4139952" y="2342703"/>
              <a:ext cx="2490453" cy="1446337"/>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3" name="Straight Arrow Connector 42"/>
            <p:cNvCxnSpPr>
              <a:stCxn id="6" idx="3"/>
              <a:endCxn id="9" idx="7"/>
            </p:cNvCxnSpPr>
            <p:nvPr/>
          </p:nvCxnSpPr>
          <p:spPr bwMode="auto">
            <a:xfrm flipH="1">
              <a:off x="6258011" y="2342703"/>
              <a:ext cx="372394" cy="1344502"/>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7" name="Straight Arrow Connector 56"/>
            <p:cNvCxnSpPr>
              <a:stCxn id="10" idx="0"/>
              <a:endCxn id="7" idx="5"/>
            </p:cNvCxnSpPr>
            <p:nvPr/>
          </p:nvCxnSpPr>
          <p:spPr bwMode="auto">
            <a:xfrm flipH="1" flipV="1">
              <a:off x="1937531" y="3890875"/>
              <a:ext cx="2058405" cy="1338325"/>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8" name="Straight Arrow Connector 57"/>
            <p:cNvCxnSpPr>
              <a:stCxn id="10" idx="0"/>
            </p:cNvCxnSpPr>
            <p:nvPr/>
          </p:nvCxnSpPr>
          <p:spPr bwMode="auto">
            <a:xfrm flipV="1">
              <a:off x="3995936" y="3941440"/>
              <a:ext cx="8384" cy="1287760"/>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9" name="Straight Arrow Connector 58"/>
            <p:cNvCxnSpPr>
              <a:stCxn id="10" idx="0"/>
              <a:endCxn id="9" idx="3"/>
            </p:cNvCxnSpPr>
            <p:nvPr/>
          </p:nvCxnSpPr>
          <p:spPr bwMode="auto">
            <a:xfrm flipV="1">
              <a:off x="3995936" y="3890875"/>
              <a:ext cx="2058405" cy="1338325"/>
            </a:xfrm>
            <a:prstGeom prst="straightConnector1">
              <a:avLst/>
            </a:prstGeom>
            <a:solidFill>
              <a:schemeClr val="accent1"/>
            </a:solidFill>
            <a:ln w="381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5" name="TextBox 64"/>
            <p:cNvSpPr txBox="1"/>
            <p:nvPr/>
          </p:nvSpPr>
          <p:spPr>
            <a:xfrm>
              <a:off x="7200292" y="1988840"/>
              <a:ext cx="1800200" cy="461665"/>
            </a:xfrm>
            <a:prstGeom prst="rect">
              <a:avLst/>
            </a:prstGeom>
            <a:noFill/>
            <a:ln>
              <a:solidFill>
                <a:schemeClr val="tx1"/>
              </a:solidFill>
            </a:ln>
          </p:spPr>
          <p:txBody>
            <a:bodyPr wrap="square" rtlCol="0">
              <a:spAutoFit/>
            </a:bodyPr>
            <a:lstStyle/>
            <a:p>
              <a:r>
                <a:rPr lang="en-US" sz="2400" b="0" i="0" dirty="0" smtClean="0">
                  <a:latin typeface="+mn-lt"/>
                </a:rPr>
                <a:t>Input layer</a:t>
              </a:r>
              <a:endParaRPr lang="en-US" sz="2400" b="0" i="0" dirty="0">
                <a:latin typeface="+mn-lt"/>
              </a:endParaRPr>
            </a:p>
          </p:txBody>
        </p:sp>
        <p:sp>
          <p:nvSpPr>
            <p:cNvPr id="66" name="TextBox 65"/>
            <p:cNvSpPr txBox="1"/>
            <p:nvPr/>
          </p:nvSpPr>
          <p:spPr>
            <a:xfrm>
              <a:off x="6912260" y="3645024"/>
              <a:ext cx="2088232" cy="461665"/>
            </a:xfrm>
            <a:prstGeom prst="rect">
              <a:avLst/>
            </a:prstGeom>
            <a:noFill/>
            <a:ln>
              <a:solidFill>
                <a:schemeClr val="tx1"/>
              </a:solidFill>
            </a:ln>
          </p:spPr>
          <p:txBody>
            <a:bodyPr wrap="square" rtlCol="0">
              <a:spAutoFit/>
            </a:bodyPr>
            <a:lstStyle/>
            <a:p>
              <a:r>
                <a:rPr lang="en-US" sz="2400" b="0" i="0" dirty="0" smtClean="0">
                  <a:latin typeface="+mn-lt"/>
                </a:rPr>
                <a:t>Hidden layer</a:t>
              </a:r>
              <a:endParaRPr lang="en-US" sz="2400" b="0" i="0" dirty="0">
                <a:latin typeface="+mn-lt"/>
              </a:endParaRPr>
            </a:p>
          </p:txBody>
        </p:sp>
        <p:sp>
          <p:nvSpPr>
            <p:cNvPr id="67" name="TextBox 66"/>
            <p:cNvSpPr txBox="1"/>
            <p:nvPr/>
          </p:nvSpPr>
          <p:spPr>
            <a:xfrm>
              <a:off x="6876256" y="5199583"/>
              <a:ext cx="2124236" cy="461665"/>
            </a:xfrm>
            <a:prstGeom prst="rect">
              <a:avLst/>
            </a:prstGeom>
            <a:noFill/>
            <a:ln>
              <a:solidFill>
                <a:schemeClr val="tx1"/>
              </a:solidFill>
            </a:ln>
          </p:spPr>
          <p:txBody>
            <a:bodyPr wrap="square" rtlCol="0">
              <a:spAutoFit/>
            </a:bodyPr>
            <a:lstStyle/>
            <a:p>
              <a:r>
                <a:rPr lang="en-US" sz="2400" b="0" i="0" dirty="0" smtClean="0">
                  <a:latin typeface="+mn-lt"/>
                </a:rPr>
                <a:t>Output layer</a:t>
              </a:r>
              <a:endParaRPr lang="en-US" sz="2400" b="0" i="0" dirty="0">
                <a:latin typeface="+mn-lt"/>
              </a:endParaRPr>
            </a:p>
          </p:txBody>
        </p:sp>
        <p:sp>
          <p:nvSpPr>
            <p:cNvPr id="68" name="TextBox 67"/>
            <p:cNvSpPr txBox="1"/>
            <p:nvPr/>
          </p:nvSpPr>
          <p:spPr>
            <a:xfrm>
              <a:off x="6228184" y="1556792"/>
              <a:ext cx="864096" cy="461665"/>
            </a:xfrm>
            <a:prstGeom prst="rect">
              <a:avLst/>
            </a:prstGeom>
            <a:noFill/>
          </p:spPr>
          <p:txBody>
            <a:bodyPr wrap="square" rtlCol="0">
              <a:spAutoFit/>
            </a:bodyPr>
            <a:lstStyle/>
            <a:p>
              <a:r>
                <a:rPr lang="en-US" sz="2400" b="0" i="0" dirty="0" err="1" smtClean="0">
                  <a:latin typeface="+mn-lt"/>
                </a:rPr>
                <a:t>I</a:t>
              </a:r>
              <a:r>
                <a:rPr lang="en-US" sz="2400" b="0" i="0" baseline="-25000" dirty="0" err="1" smtClean="0">
                  <a:latin typeface="+mn-lt"/>
                </a:rPr>
                <a:t>k</a:t>
              </a:r>
              <a:endParaRPr lang="en-US" sz="2400" b="0" i="0" baseline="-25000" dirty="0">
                <a:latin typeface="+mn-lt"/>
              </a:endParaRPr>
            </a:p>
          </p:txBody>
        </p:sp>
        <p:sp>
          <p:nvSpPr>
            <p:cNvPr id="69" name="TextBox 68"/>
            <p:cNvSpPr txBox="1"/>
            <p:nvPr/>
          </p:nvSpPr>
          <p:spPr>
            <a:xfrm>
              <a:off x="6300192" y="3327375"/>
              <a:ext cx="504056" cy="461665"/>
            </a:xfrm>
            <a:prstGeom prst="rect">
              <a:avLst/>
            </a:prstGeom>
            <a:noFill/>
          </p:spPr>
          <p:txBody>
            <a:bodyPr wrap="square" rtlCol="0">
              <a:spAutoFit/>
            </a:bodyPr>
            <a:lstStyle/>
            <a:p>
              <a:r>
                <a:rPr lang="en-US" sz="2400" b="0" i="0" dirty="0" err="1" smtClean="0">
                  <a:latin typeface="+mn-lt"/>
                </a:rPr>
                <a:t>h</a:t>
              </a:r>
              <a:r>
                <a:rPr lang="en-US" sz="2400" b="0" i="0" baseline="-25000" dirty="0" err="1">
                  <a:latin typeface="+mn-lt"/>
                </a:rPr>
                <a:t>j</a:t>
              </a:r>
              <a:endParaRPr lang="en-US" sz="2400" b="0" i="0" baseline="-25000" dirty="0">
                <a:latin typeface="+mn-lt"/>
              </a:endParaRPr>
            </a:p>
          </p:txBody>
        </p:sp>
        <p:sp>
          <p:nvSpPr>
            <p:cNvPr id="70" name="TextBox 69"/>
            <p:cNvSpPr txBox="1"/>
            <p:nvPr/>
          </p:nvSpPr>
          <p:spPr>
            <a:xfrm>
              <a:off x="5868144" y="3903439"/>
              <a:ext cx="576064" cy="461665"/>
            </a:xfrm>
            <a:prstGeom prst="rect">
              <a:avLst/>
            </a:prstGeom>
            <a:noFill/>
          </p:spPr>
          <p:txBody>
            <a:bodyPr wrap="square" rtlCol="0">
              <a:spAutoFit/>
            </a:bodyPr>
            <a:lstStyle/>
            <a:p>
              <a:r>
                <a:rPr lang="en-US" sz="2400" b="0" i="0" dirty="0" err="1">
                  <a:latin typeface="+mn-lt"/>
                </a:rPr>
                <a:t>H</a:t>
              </a:r>
              <a:r>
                <a:rPr lang="en-US" sz="2400" b="0" i="0" baseline="-25000" dirty="0" err="1" smtClean="0">
                  <a:latin typeface="+mn-lt"/>
                </a:rPr>
                <a:t>j</a:t>
              </a:r>
              <a:endParaRPr lang="en-US" sz="2400" b="0" i="0" baseline="-25000" dirty="0">
                <a:latin typeface="+mn-lt"/>
              </a:endParaRPr>
            </a:p>
          </p:txBody>
        </p:sp>
        <p:sp>
          <p:nvSpPr>
            <p:cNvPr id="71" name="TextBox 70"/>
            <p:cNvSpPr txBox="1"/>
            <p:nvPr/>
          </p:nvSpPr>
          <p:spPr>
            <a:xfrm>
              <a:off x="4283968" y="4941168"/>
              <a:ext cx="504056" cy="461665"/>
            </a:xfrm>
            <a:prstGeom prst="rect">
              <a:avLst/>
            </a:prstGeom>
            <a:noFill/>
          </p:spPr>
          <p:txBody>
            <a:bodyPr wrap="square" rtlCol="0">
              <a:spAutoFit/>
            </a:bodyPr>
            <a:lstStyle/>
            <a:p>
              <a:r>
                <a:rPr lang="en-US" sz="2400" b="0" i="0" dirty="0">
                  <a:latin typeface="+mn-lt"/>
                </a:rPr>
                <a:t>o</a:t>
              </a:r>
              <a:endParaRPr lang="en-US" sz="2400" b="0" i="0" baseline="-25000" dirty="0">
                <a:latin typeface="+mn-lt"/>
              </a:endParaRPr>
            </a:p>
          </p:txBody>
        </p:sp>
        <p:sp>
          <p:nvSpPr>
            <p:cNvPr id="72" name="TextBox 71"/>
            <p:cNvSpPr txBox="1"/>
            <p:nvPr/>
          </p:nvSpPr>
          <p:spPr>
            <a:xfrm>
              <a:off x="3923928" y="5415607"/>
              <a:ext cx="648072" cy="461665"/>
            </a:xfrm>
            <a:prstGeom prst="rect">
              <a:avLst/>
            </a:prstGeom>
            <a:noFill/>
          </p:spPr>
          <p:txBody>
            <a:bodyPr wrap="square" rtlCol="0">
              <a:spAutoFit/>
            </a:bodyPr>
            <a:lstStyle/>
            <a:p>
              <a:r>
                <a:rPr lang="en-US" sz="2400" b="0" i="0" dirty="0" smtClean="0">
                  <a:latin typeface="+mn-lt"/>
                </a:rPr>
                <a:t>O</a:t>
              </a:r>
              <a:endParaRPr lang="en-US" sz="2400" b="0" i="0" baseline="-25000" dirty="0">
                <a:latin typeface="+mn-lt"/>
              </a:endParaRPr>
            </a:p>
          </p:txBody>
        </p:sp>
        <p:sp>
          <p:nvSpPr>
            <p:cNvPr id="73" name="TextBox 72"/>
            <p:cNvSpPr txBox="1"/>
            <p:nvPr/>
          </p:nvSpPr>
          <p:spPr>
            <a:xfrm>
              <a:off x="6444208" y="2751311"/>
              <a:ext cx="576064" cy="461665"/>
            </a:xfrm>
            <a:prstGeom prst="rect">
              <a:avLst/>
            </a:prstGeom>
            <a:noFill/>
          </p:spPr>
          <p:txBody>
            <a:bodyPr wrap="square" rtlCol="0">
              <a:spAutoFit/>
            </a:bodyPr>
            <a:lstStyle/>
            <a:p>
              <a:r>
                <a:rPr lang="en-US" sz="2400" b="0" i="0" dirty="0" err="1" smtClean="0">
                  <a:latin typeface="+mn-lt"/>
                </a:rPr>
                <a:t>v</a:t>
              </a:r>
              <a:r>
                <a:rPr lang="en-US" sz="2400" b="0" i="0" baseline="-25000" dirty="0" err="1" smtClean="0">
                  <a:latin typeface="+mn-lt"/>
                </a:rPr>
                <a:t>jk</a:t>
              </a:r>
              <a:endParaRPr lang="en-US" sz="2400" b="0" i="0" baseline="-25000" dirty="0">
                <a:latin typeface="+mn-lt"/>
              </a:endParaRPr>
            </a:p>
          </p:txBody>
        </p:sp>
        <p:sp>
          <p:nvSpPr>
            <p:cNvPr id="74" name="TextBox 73"/>
            <p:cNvSpPr txBox="1"/>
            <p:nvPr/>
          </p:nvSpPr>
          <p:spPr>
            <a:xfrm>
              <a:off x="5220072" y="4365104"/>
              <a:ext cx="576064" cy="461665"/>
            </a:xfrm>
            <a:prstGeom prst="rect">
              <a:avLst/>
            </a:prstGeom>
            <a:noFill/>
          </p:spPr>
          <p:txBody>
            <a:bodyPr wrap="square" rtlCol="0">
              <a:spAutoFit/>
            </a:bodyPr>
            <a:lstStyle/>
            <a:p>
              <a:r>
                <a:rPr lang="en-US" sz="2400" b="0" i="0" dirty="0" err="1" smtClean="0">
                  <a:latin typeface="+mn-lt"/>
                </a:rPr>
                <a:t>w</a:t>
              </a:r>
              <a:r>
                <a:rPr lang="en-US" sz="2400" b="0" i="0" baseline="-25000" dirty="0" err="1" smtClean="0">
                  <a:latin typeface="+mn-lt"/>
                </a:rPr>
                <a:t>j</a:t>
              </a:r>
              <a:endParaRPr lang="en-US" sz="2400" b="0" i="0" baseline="-25000" dirty="0">
                <a:latin typeface="+mn-lt"/>
              </a:endParaRPr>
            </a:p>
          </p:txBody>
        </p:sp>
      </p:grpSp>
    </p:spTree>
    <p:extLst>
      <p:ext uri="{BB962C8B-B14F-4D97-AF65-F5344CB8AC3E}">
        <p14:creationId xmlns:p14="http://schemas.microsoft.com/office/powerpoint/2010/main" val="287028544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a:xfrm>
            <a:off x="152400" y="304800"/>
            <a:ext cx="7162800" cy="457200"/>
          </a:xfrm>
          <a:ln/>
        </p:spPr>
        <p:txBody>
          <a:bodyPr/>
          <a:lstStyle/>
          <a:p>
            <a:r>
              <a:rPr lang="en-US" dirty="0" smtClean="0"/>
              <a:t>The conventional back-prop</a:t>
            </a:r>
            <a:endParaRPr lang="en-US" dirty="0"/>
          </a:p>
        </p:txBody>
      </p:sp>
      <p:graphicFrame>
        <p:nvGraphicFramePr>
          <p:cNvPr id="704519" name="Object 7"/>
          <p:cNvGraphicFramePr>
            <a:graphicFrameLocks noChangeAspect="1"/>
          </p:cNvGraphicFramePr>
          <p:nvPr>
            <p:extLst>
              <p:ext uri="{D42A27DB-BD31-4B8C-83A1-F6EECF244321}">
                <p14:modId xmlns:p14="http://schemas.microsoft.com/office/powerpoint/2010/main" val="1132012826"/>
              </p:ext>
            </p:extLst>
          </p:nvPr>
        </p:nvGraphicFramePr>
        <p:xfrm>
          <a:off x="1357313" y="1376363"/>
          <a:ext cx="2166937" cy="2076450"/>
        </p:xfrm>
        <a:graphic>
          <a:graphicData uri="http://schemas.openxmlformats.org/presentationml/2006/ole">
            <mc:AlternateContent xmlns:mc="http://schemas.openxmlformats.org/markup-compatibility/2006">
              <mc:Choice xmlns:v="urn:schemas-microsoft-com:vml" Requires="v">
                <p:oleObj spid="_x0000_s1084" name="Equation" r:id="rId4" imgW="927100" imgH="889000" progId="Equation.3">
                  <p:embed/>
                </p:oleObj>
              </mc:Choice>
              <mc:Fallback>
                <p:oleObj name="Equation" r:id="rId4" imgW="927100" imgH="889000" progId="Equation.3">
                  <p:embed/>
                  <p:pic>
                    <p:nvPicPr>
                      <p:cNvPr id="0" name=""/>
                      <p:cNvPicPr>
                        <a:picLocks noChangeAspect="1" noChangeArrowheads="1"/>
                      </p:cNvPicPr>
                      <p:nvPr/>
                    </p:nvPicPr>
                    <p:blipFill>
                      <a:blip r:embed="rId5"/>
                      <a:srcRect/>
                      <a:stretch>
                        <a:fillRect/>
                      </a:stretch>
                    </p:blipFill>
                    <p:spPr bwMode="auto">
                      <a:xfrm>
                        <a:off x="1357313" y="1376363"/>
                        <a:ext cx="2166937" cy="207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704520" name="Object 8"/>
          <p:cNvGraphicFramePr>
            <a:graphicFrameLocks noChangeAspect="1"/>
          </p:cNvGraphicFramePr>
          <p:nvPr>
            <p:extLst>
              <p:ext uri="{D42A27DB-BD31-4B8C-83A1-F6EECF244321}">
                <p14:modId xmlns:p14="http://schemas.microsoft.com/office/powerpoint/2010/main" val="534441251"/>
              </p:ext>
            </p:extLst>
          </p:nvPr>
        </p:nvGraphicFramePr>
        <p:xfrm>
          <a:off x="4603750" y="1984375"/>
          <a:ext cx="2073275" cy="571500"/>
        </p:xfrm>
        <a:graphic>
          <a:graphicData uri="http://schemas.openxmlformats.org/presentationml/2006/ole">
            <mc:AlternateContent xmlns:mc="http://schemas.openxmlformats.org/markup-compatibility/2006">
              <mc:Choice xmlns:v="urn:schemas-microsoft-com:vml" Requires="v">
                <p:oleObj spid="_x0000_s1085" name="Equation" r:id="rId6" imgW="876300" imgH="241300" progId="Equation.3">
                  <p:embed/>
                </p:oleObj>
              </mc:Choice>
              <mc:Fallback>
                <p:oleObj name="Equation" r:id="rId6" imgW="876300" imgH="241300" progId="Equation.3">
                  <p:embed/>
                  <p:pic>
                    <p:nvPicPr>
                      <p:cNvPr id="0" name=""/>
                      <p:cNvPicPr>
                        <a:picLocks noChangeAspect="1" noChangeArrowheads="1"/>
                      </p:cNvPicPr>
                      <p:nvPr/>
                    </p:nvPicPr>
                    <p:blipFill>
                      <a:blip r:embed="rId7"/>
                      <a:srcRect/>
                      <a:stretch>
                        <a:fillRect/>
                      </a:stretch>
                    </p:blipFill>
                    <p:spPr bwMode="auto">
                      <a:xfrm>
                        <a:off x="4603750" y="1984375"/>
                        <a:ext cx="207327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pic>
        <p:nvPicPr>
          <p:cNvPr id="5" name="Picture 4" descr="Untitled.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91680" y="3429000"/>
            <a:ext cx="6120680" cy="3158057"/>
          </a:xfrm>
          <a:prstGeom prst="rect">
            <a:avLst/>
          </a:prstGeom>
        </p:spPr>
      </p:pic>
    </p:spTree>
    <p:extLst>
      <p:ext uri="{BB962C8B-B14F-4D97-AF65-F5344CB8AC3E}">
        <p14:creationId xmlns:p14="http://schemas.microsoft.com/office/powerpoint/2010/main" val="9649456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a:xfrm>
            <a:off x="152400" y="304800"/>
            <a:ext cx="7162800" cy="457200"/>
          </a:xfrm>
          <a:ln/>
        </p:spPr>
        <p:txBody>
          <a:bodyPr/>
          <a:lstStyle/>
          <a:p>
            <a:r>
              <a:rPr lang="en-US" dirty="0" smtClean="0"/>
              <a:t>Regularization</a:t>
            </a:r>
            <a:endParaRPr lang="en-US" dirty="0"/>
          </a:p>
        </p:txBody>
      </p:sp>
      <p:graphicFrame>
        <p:nvGraphicFramePr>
          <p:cNvPr id="704519" name="Object 7"/>
          <p:cNvGraphicFramePr>
            <a:graphicFrameLocks noChangeAspect="1"/>
          </p:cNvGraphicFramePr>
          <p:nvPr>
            <p:extLst>
              <p:ext uri="{D42A27DB-BD31-4B8C-83A1-F6EECF244321}">
                <p14:modId xmlns:p14="http://schemas.microsoft.com/office/powerpoint/2010/main" val="2322607458"/>
              </p:ext>
            </p:extLst>
          </p:nvPr>
        </p:nvGraphicFramePr>
        <p:xfrm>
          <a:off x="179512" y="1208534"/>
          <a:ext cx="2166937" cy="2076450"/>
        </p:xfrm>
        <a:graphic>
          <a:graphicData uri="http://schemas.openxmlformats.org/presentationml/2006/ole">
            <mc:AlternateContent xmlns:mc="http://schemas.openxmlformats.org/markup-compatibility/2006">
              <mc:Choice xmlns:v="urn:schemas-microsoft-com:vml" Requires="v">
                <p:oleObj spid="_x0000_s808971" name="Equation" r:id="rId4" imgW="927100" imgH="889000" progId="Equation.3">
                  <p:embed/>
                </p:oleObj>
              </mc:Choice>
              <mc:Fallback>
                <p:oleObj name="Equation" r:id="rId4" imgW="927100" imgH="889000" progId="Equation.3">
                  <p:embed/>
                  <p:pic>
                    <p:nvPicPr>
                      <p:cNvPr id="0" name=""/>
                      <p:cNvPicPr>
                        <a:picLocks noChangeAspect="1" noChangeArrowheads="1"/>
                      </p:cNvPicPr>
                      <p:nvPr/>
                    </p:nvPicPr>
                    <p:blipFill>
                      <a:blip r:embed="rId5"/>
                      <a:srcRect/>
                      <a:stretch>
                        <a:fillRect/>
                      </a:stretch>
                    </p:blipFill>
                    <p:spPr bwMode="auto">
                      <a:xfrm>
                        <a:off x="179512" y="1208534"/>
                        <a:ext cx="2166937" cy="207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704520" name="Object 8"/>
          <p:cNvGraphicFramePr>
            <a:graphicFrameLocks noChangeAspect="1"/>
          </p:cNvGraphicFramePr>
          <p:nvPr>
            <p:extLst>
              <p:ext uri="{D42A27DB-BD31-4B8C-83A1-F6EECF244321}">
                <p14:modId xmlns:p14="http://schemas.microsoft.com/office/powerpoint/2010/main" val="4071792979"/>
              </p:ext>
            </p:extLst>
          </p:nvPr>
        </p:nvGraphicFramePr>
        <p:xfrm>
          <a:off x="3496518" y="1628800"/>
          <a:ext cx="4387850" cy="933450"/>
        </p:xfrm>
        <a:graphic>
          <a:graphicData uri="http://schemas.openxmlformats.org/presentationml/2006/ole">
            <mc:AlternateContent xmlns:mc="http://schemas.openxmlformats.org/markup-compatibility/2006">
              <mc:Choice xmlns:v="urn:schemas-microsoft-com:vml" Requires="v">
                <p:oleObj spid="_x0000_s808972" name="Equation" r:id="rId6" imgW="1854200" imgH="393700" progId="Equation.3">
                  <p:embed/>
                </p:oleObj>
              </mc:Choice>
              <mc:Fallback>
                <p:oleObj name="Equation" r:id="rId6" imgW="1854200" imgH="393700" progId="Equation.3">
                  <p:embed/>
                  <p:pic>
                    <p:nvPicPr>
                      <p:cNvPr id="0" name=""/>
                      <p:cNvPicPr>
                        <a:picLocks noChangeAspect="1" noChangeArrowheads="1"/>
                      </p:cNvPicPr>
                      <p:nvPr/>
                    </p:nvPicPr>
                    <p:blipFill>
                      <a:blip r:embed="rId7"/>
                      <a:srcRect/>
                      <a:stretch>
                        <a:fillRect/>
                      </a:stretch>
                    </p:blipFill>
                    <p:spPr bwMode="auto">
                      <a:xfrm>
                        <a:off x="3496518" y="1628800"/>
                        <a:ext cx="438785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pic>
        <p:nvPicPr>
          <p:cNvPr id="5" name="Picture 4" descr="Untitled.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43808" y="2564904"/>
            <a:ext cx="6120680" cy="3158057"/>
          </a:xfrm>
          <a:prstGeom prst="rect">
            <a:avLst/>
          </a:prstGeom>
        </p:spPr>
      </p:pic>
      <p:sp>
        <p:nvSpPr>
          <p:cNvPr id="2" name="TextBox 1"/>
          <p:cNvSpPr txBox="1"/>
          <p:nvPr/>
        </p:nvSpPr>
        <p:spPr>
          <a:xfrm>
            <a:off x="251520" y="5157192"/>
            <a:ext cx="4673074" cy="1107996"/>
          </a:xfrm>
          <a:prstGeom prst="rect">
            <a:avLst/>
          </a:prstGeom>
          <a:noFill/>
          <a:ln>
            <a:solidFill>
              <a:schemeClr val="tx1"/>
            </a:solidFill>
          </a:ln>
        </p:spPr>
        <p:txBody>
          <a:bodyPr wrap="none" rtlCol="0">
            <a:spAutoFit/>
          </a:bodyPr>
          <a:lstStyle/>
          <a:p>
            <a:pPr algn="l"/>
            <a:r>
              <a:rPr lang="en-US" sz="2200" b="0" i="0" dirty="0" smtClean="0">
                <a:latin typeface="Times New Roman"/>
                <a:cs typeface="Times New Roman"/>
              </a:rPr>
              <a:t>Issues:</a:t>
            </a:r>
          </a:p>
          <a:p>
            <a:pPr marL="285750" indent="-285750" algn="l">
              <a:buFont typeface="Arial"/>
              <a:buChar char="•"/>
            </a:pPr>
            <a:r>
              <a:rPr lang="en-US" sz="2200" b="0" i="0" dirty="0" smtClean="0">
                <a:latin typeface="Times New Roman"/>
                <a:cs typeface="Times New Roman"/>
              </a:rPr>
              <a:t>Different lambda is each layer</a:t>
            </a:r>
          </a:p>
          <a:p>
            <a:pPr marL="285750" indent="-285750" algn="l">
              <a:buFont typeface="Arial"/>
              <a:buChar char="•"/>
            </a:pPr>
            <a:r>
              <a:rPr lang="en-US" sz="2200" b="0" i="0" dirty="0" smtClean="0">
                <a:latin typeface="Times New Roman"/>
                <a:cs typeface="Times New Roman"/>
              </a:rPr>
              <a:t>Include bias values in regularization?</a:t>
            </a:r>
            <a:endParaRPr lang="en-US" sz="2200" b="0" i="0" dirty="0">
              <a:latin typeface="Times New Roman"/>
              <a:cs typeface="Times New Roman"/>
            </a:endParaRPr>
          </a:p>
        </p:txBody>
      </p:sp>
    </p:spTree>
    <p:extLst>
      <p:ext uri="{BB962C8B-B14F-4D97-AF65-F5344CB8AC3E}">
        <p14:creationId xmlns:p14="http://schemas.microsoft.com/office/powerpoint/2010/main" val="11173244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a:xfrm>
            <a:off x="152400" y="304800"/>
            <a:ext cx="7162800" cy="457200"/>
          </a:xfrm>
          <a:ln/>
        </p:spPr>
        <p:txBody>
          <a:bodyPr/>
          <a:lstStyle/>
          <a:p>
            <a:r>
              <a:rPr lang="en-US" dirty="0" smtClean="0"/>
              <a:t>Batch training</a:t>
            </a:r>
            <a:endParaRPr lang="en-US" dirty="0"/>
          </a:p>
        </p:txBody>
      </p:sp>
      <p:sp>
        <p:nvSpPr>
          <p:cNvPr id="3" name="TextBox 2"/>
          <p:cNvSpPr txBox="1"/>
          <p:nvPr/>
        </p:nvSpPr>
        <p:spPr>
          <a:xfrm>
            <a:off x="277972" y="1340768"/>
            <a:ext cx="8182460" cy="2677656"/>
          </a:xfrm>
          <a:prstGeom prst="rect">
            <a:avLst/>
          </a:prstGeom>
          <a:noFill/>
        </p:spPr>
        <p:txBody>
          <a:bodyPr wrap="square" rtlCol="0">
            <a:spAutoFit/>
          </a:bodyPr>
          <a:lstStyle/>
          <a:p>
            <a:pPr algn="l"/>
            <a:r>
              <a:rPr lang="en-US" sz="2400" b="0" i="0" dirty="0">
                <a:latin typeface="Times New Roman"/>
                <a:cs typeface="Times New Roman"/>
              </a:rPr>
              <a:t>Generally each parameter update in </a:t>
            </a:r>
            <a:r>
              <a:rPr lang="en-US" sz="2400" b="0" i="0" dirty="0" smtClean="0">
                <a:latin typeface="Times New Roman"/>
                <a:cs typeface="Times New Roman"/>
              </a:rPr>
              <a:t>GD </a:t>
            </a:r>
            <a:r>
              <a:rPr lang="en-US" sz="2400" b="0" i="0" dirty="0">
                <a:latin typeface="Times New Roman"/>
                <a:cs typeface="Times New Roman"/>
              </a:rPr>
              <a:t>is computed </a:t>
            </a:r>
            <a:r>
              <a:rPr lang="en-US" sz="2400" b="0" i="0" dirty="0" err="1">
                <a:latin typeface="Times New Roman"/>
                <a:cs typeface="Times New Roman"/>
              </a:rPr>
              <a:t>w.r.t</a:t>
            </a:r>
            <a:r>
              <a:rPr lang="en-US" sz="2400" b="0" i="0" dirty="0">
                <a:latin typeface="Times New Roman"/>
                <a:cs typeface="Times New Roman"/>
              </a:rPr>
              <a:t> a few training examples or a </a:t>
            </a:r>
            <a:r>
              <a:rPr lang="en-US" sz="2400" b="0" i="0" dirty="0" err="1">
                <a:latin typeface="Times New Roman"/>
                <a:cs typeface="Times New Roman"/>
              </a:rPr>
              <a:t>minibatch</a:t>
            </a:r>
            <a:r>
              <a:rPr lang="en-US" sz="2400" b="0" i="0" dirty="0">
                <a:latin typeface="Times New Roman"/>
                <a:cs typeface="Times New Roman"/>
              </a:rPr>
              <a:t> as opposed to a single example. The reason for this is twofold: first this reduces the variance in the parameter update and can lead to more stable convergence, second this allows the computation to take advantage of highly optimized matrix operations that should be used in a well </a:t>
            </a:r>
            <a:r>
              <a:rPr lang="en-US" sz="2400" b="0" i="0" dirty="0" err="1">
                <a:latin typeface="Times New Roman"/>
                <a:cs typeface="Times New Roman"/>
              </a:rPr>
              <a:t>vectorized</a:t>
            </a:r>
            <a:r>
              <a:rPr lang="en-US" sz="2400" b="0" i="0" dirty="0">
                <a:latin typeface="Times New Roman"/>
                <a:cs typeface="Times New Roman"/>
              </a:rPr>
              <a:t> computation of the cost and gradient.</a:t>
            </a:r>
          </a:p>
        </p:txBody>
      </p:sp>
      <p:sp>
        <p:nvSpPr>
          <p:cNvPr id="4" name="TextBox 3"/>
          <p:cNvSpPr txBox="1"/>
          <p:nvPr/>
        </p:nvSpPr>
        <p:spPr>
          <a:xfrm>
            <a:off x="346898" y="5877272"/>
            <a:ext cx="8545582" cy="369332"/>
          </a:xfrm>
          <a:prstGeom prst="rect">
            <a:avLst/>
          </a:prstGeom>
          <a:noFill/>
        </p:spPr>
        <p:txBody>
          <a:bodyPr wrap="square" rtlCol="0">
            <a:spAutoFit/>
          </a:bodyPr>
          <a:lstStyle/>
          <a:p>
            <a:pPr algn="l"/>
            <a:r>
              <a:rPr lang="en-US" b="0" i="0" dirty="0">
                <a:latin typeface="Times New Roman"/>
                <a:cs typeface="Times New Roman"/>
              </a:rPr>
              <a:t>http://</a:t>
            </a:r>
            <a:r>
              <a:rPr lang="en-US" b="0" i="0" dirty="0" err="1">
                <a:latin typeface="Times New Roman"/>
                <a:cs typeface="Times New Roman"/>
              </a:rPr>
              <a:t>ufldl.stanford.edu</a:t>
            </a:r>
            <a:r>
              <a:rPr lang="en-US" b="0" i="0" dirty="0">
                <a:latin typeface="Times New Roman"/>
                <a:cs typeface="Times New Roman"/>
              </a:rPr>
              <a:t>/tutorial/supervised/</a:t>
            </a:r>
            <a:r>
              <a:rPr lang="en-US" b="0" i="0" dirty="0" err="1">
                <a:latin typeface="Times New Roman"/>
                <a:cs typeface="Times New Roman"/>
              </a:rPr>
              <a:t>OptimizationStochasticGradientDescent</a:t>
            </a:r>
            <a:r>
              <a:rPr lang="en-US" b="0" i="0" dirty="0">
                <a:latin typeface="Times New Roman"/>
                <a:cs typeface="Times New Roman"/>
              </a:rPr>
              <a:t>/</a:t>
            </a:r>
          </a:p>
        </p:txBody>
      </p:sp>
      <p:sp>
        <p:nvSpPr>
          <p:cNvPr id="6" name="Rectangle 5"/>
          <p:cNvSpPr/>
          <p:nvPr/>
        </p:nvSpPr>
        <p:spPr bwMode="auto">
          <a:xfrm>
            <a:off x="251520" y="1340768"/>
            <a:ext cx="8208912" cy="792088"/>
          </a:xfrm>
          <a:prstGeom prst="rect">
            <a:avLst/>
          </a:prstGeom>
          <a:noFill/>
          <a:ln w="9525" cap="flat" cmpd="sng" algn="ctr">
            <a:solidFill>
              <a:srgbClr val="CC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 b="1" i="0" u="none" strike="noStrike" cap="none" normalizeH="0" baseline="0">
              <a:ln>
                <a:noFill/>
              </a:ln>
              <a:solidFill>
                <a:srgbClr val="000000"/>
              </a:solidFill>
              <a:effectLst/>
              <a:latin typeface="Frutiger 45 Light" charset="0"/>
              <a:ea typeface="ＭＳ Ｐゴシック" charset="0"/>
            </a:endParaRPr>
          </a:p>
        </p:txBody>
      </p:sp>
    </p:spTree>
    <p:extLst>
      <p:ext uri="{BB962C8B-B14F-4D97-AF65-F5344CB8AC3E}">
        <p14:creationId xmlns:p14="http://schemas.microsoft.com/office/powerpoint/2010/main" val="2581305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a:xfrm>
            <a:off x="152400" y="304800"/>
            <a:ext cx="7162800" cy="457200"/>
          </a:xfrm>
          <a:ln/>
        </p:spPr>
        <p:txBody>
          <a:bodyPr/>
          <a:lstStyle/>
          <a:p>
            <a:r>
              <a:rPr lang="en-US" dirty="0" smtClean="0"/>
              <a:t>Changing the learning rate</a:t>
            </a:r>
            <a:endParaRPr lang="en-US" dirty="0"/>
          </a:p>
        </p:txBody>
      </p:sp>
      <p:sp>
        <p:nvSpPr>
          <p:cNvPr id="4" name="TextBox 3"/>
          <p:cNvSpPr txBox="1"/>
          <p:nvPr/>
        </p:nvSpPr>
        <p:spPr>
          <a:xfrm>
            <a:off x="346898" y="5877272"/>
            <a:ext cx="8545582" cy="369332"/>
          </a:xfrm>
          <a:prstGeom prst="rect">
            <a:avLst/>
          </a:prstGeom>
          <a:noFill/>
        </p:spPr>
        <p:txBody>
          <a:bodyPr wrap="square" rtlCol="0">
            <a:spAutoFit/>
          </a:bodyPr>
          <a:lstStyle/>
          <a:p>
            <a:pPr algn="l"/>
            <a:r>
              <a:rPr lang="en-US" b="0" i="0" dirty="0">
                <a:latin typeface="Times New Roman"/>
                <a:cs typeface="Times New Roman"/>
              </a:rPr>
              <a:t>http://</a:t>
            </a:r>
            <a:r>
              <a:rPr lang="en-US" b="0" i="0" dirty="0" err="1">
                <a:latin typeface="Times New Roman"/>
                <a:cs typeface="Times New Roman"/>
              </a:rPr>
              <a:t>ufldl.stanford.edu</a:t>
            </a:r>
            <a:r>
              <a:rPr lang="en-US" b="0" i="0" dirty="0">
                <a:latin typeface="Times New Roman"/>
                <a:cs typeface="Times New Roman"/>
              </a:rPr>
              <a:t>/tutorial/supervised/</a:t>
            </a:r>
            <a:r>
              <a:rPr lang="en-US" b="0" i="0" dirty="0" err="1">
                <a:latin typeface="Times New Roman"/>
                <a:cs typeface="Times New Roman"/>
              </a:rPr>
              <a:t>OptimizationStochasticGradientDescent</a:t>
            </a:r>
            <a:r>
              <a:rPr lang="en-US" b="0" i="0" dirty="0">
                <a:latin typeface="Times New Roman"/>
                <a:cs typeface="Times New Roman"/>
              </a:rPr>
              <a:t>/</a:t>
            </a:r>
          </a:p>
        </p:txBody>
      </p:sp>
      <p:pic>
        <p:nvPicPr>
          <p:cNvPr id="5" name="Picture 4" descr="Untitle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800" y="1524000"/>
            <a:ext cx="8776309" cy="3784863"/>
          </a:xfrm>
          <a:prstGeom prst="rect">
            <a:avLst/>
          </a:prstGeom>
        </p:spPr>
      </p:pic>
    </p:spTree>
    <p:extLst>
      <p:ext uri="{BB962C8B-B14F-4D97-AF65-F5344CB8AC3E}">
        <p14:creationId xmlns:p14="http://schemas.microsoft.com/office/powerpoint/2010/main" val="33152005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a:xfrm>
            <a:off x="152400" y="304800"/>
            <a:ext cx="7162800" cy="457200"/>
          </a:xfrm>
          <a:ln/>
        </p:spPr>
        <p:txBody>
          <a:bodyPr/>
          <a:lstStyle/>
          <a:p>
            <a:r>
              <a:rPr lang="en-US" dirty="0" smtClean="0"/>
              <a:t>Using different activation functions – g(x)</a:t>
            </a:r>
            <a:endParaRPr lang="en-US" dirty="0"/>
          </a:p>
        </p:txBody>
      </p:sp>
      <p:sp>
        <p:nvSpPr>
          <p:cNvPr id="3" name="TextBox 2"/>
          <p:cNvSpPr txBox="1"/>
          <p:nvPr/>
        </p:nvSpPr>
        <p:spPr>
          <a:xfrm>
            <a:off x="314978" y="1772816"/>
            <a:ext cx="3095719" cy="1200328"/>
          </a:xfrm>
          <a:prstGeom prst="rect">
            <a:avLst/>
          </a:prstGeom>
          <a:noFill/>
        </p:spPr>
        <p:txBody>
          <a:bodyPr wrap="none" rtlCol="0">
            <a:spAutoFit/>
          </a:bodyPr>
          <a:lstStyle/>
          <a:p>
            <a:pPr marL="342900" indent="-342900" algn="l">
              <a:buFont typeface="Arial"/>
              <a:buChar char="•"/>
            </a:pPr>
            <a:r>
              <a:rPr lang="en-US" sz="2400" b="0" i="0" dirty="0" smtClean="0"/>
              <a:t>Sigmoid</a:t>
            </a:r>
          </a:p>
          <a:p>
            <a:pPr marL="342900" indent="-342900" algn="l">
              <a:buFont typeface="Arial"/>
              <a:buChar char="•"/>
            </a:pPr>
            <a:r>
              <a:rPr lang="en-US" sz="2400" b="0" i="0" dirty="0" smtClean="0"/>
              <a:t>Hyperbolic tangent</a:t>
            </a:r>
          </a:p>
          <a:p>
            <a:pPr marL="342900" indent="-342900" algn="l">
              <a:buFont typeface="Arial"/>
              <a:buChar char="•"/>
            </a:pPr>
            <a:r>
              <a:rPr lang="en-US" sz="2400" b="0" i="0" dirty="0" smtClean="0"/>
              <a:t>…</a:t>
            </a:r>
            <a:endParaRPr lang="en-US" sz="2400" b="0" i="0" dirty="0"/>
          </a:p>
        </p:txBody>
      </p:sp>
    </p:spTree>
    <p:extLst>
      <p:ext uri="{BB962C8B-B14F-4D97-AF65-F5344CB8AC3E}">
        <p14:creationId xmlns:p14="http://schemas.microsoft.com/office/powerpoint/2010/main" val="15403348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a:xfrm>
            <a:off x="152400" y="304800"/>
            <a:ext cx="7162800" cy="457200"/>
          </a:xfrm>
          <a:ln/>
        </p:spPr>
        <p:txBody>
          <a:bodyPr/>
          <a:lstStyle/>
          <a:p>
            <a:r>
              <a:rPr lang="en-US" dirty="0" smtClean="0"/>
              <a:t>Momentum</a:t>
            </a:r>
            <a:endParaRPr lang="en-US" dirty="0"/>
          </a:p>
        </p:txBody>
      </p:sp>
      <p:graphicFrame>
        <p:nvGraphicFramePr>
          <p:cNvPr id="704519" name="Object 7"/>
          <p:cNvGraphicFramePr>
            <a:graphicFrameLocks noChangeAspect="1"/>
          </p:cNvGraphicFramePr>
          <p:nvPr>
            <p:extLst>
              <p:ext uri="{D42A27DB-BD31-4B8C-83A1-F6EECF244321}">
                <p14:modId xmlns:p14="http://schemas.microsoft.com/office/powerpoint/2010/main" val="421240385"/>
              </p:ext>
            </p:extLst>
          </p:nvPr>
        </p:nvGraphicFramePr>
        <p:xfrm>
          <a:off x="679772" y="3728814"/>
          <a:ext cx="3532188" cy="2076450"/>
        </p:xfrm>
        <a:graphic>
          <a:graphicData uri="http://schemas.openxmlformats.org/presentationml/2006/ole">
            <mc:AlternateContent xmlns:mc="http://schemas.openxmlformats.org/markup-compatibility/2006">
              <mc:Choice xmlns:v="urn:schemas-microsoft-com:vml" Requires="v">
                <p:oleObj spid="_x0000_s811021" name="Equation" r:id="rId4" imgW="1511300" imgH="889000" progId="Equation.3">
                  <p:embed/>
                </p:oleObj>
              </mc:Choice>
              <mc:Fallback>
                <p:oleObj name="Equation" r:id="rId4" imgW="1511300" imgH="889000" progId="Equation.3">
                  <p:embed/>
                  <p:pic>
                    <p:nvPicPr>
                      <p:cNvPr id="0" name=""/>
                      <p:cNvPicPr>
                        <a:picLocks noChangeAspect="1" noChangeArrowheads="1"/>
                      </p:cNvPicPr>
                      <p:nvPr/>
                    </p:nvPicPr>
                    <p:blipFill>
                      <a:blip r:embed="rId5"/>
                      <a:srcRect/>
                      <a:stretch>
                        <a:fillRect/>
                      </a:stretch>
                    </p:blipFill>
                    <p:spPr bwMode="auto">
                      <a:xfrm>
                        <a:off x="679772" y="3728814"/>
                        <a:ext cx="3532188" cy="207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704520" name="Object 8"/>
          <p:cNvGraphicFramePr>
            <a:graphicFrameLocks noChangeAspect="1"/>
          </p:cNvGraphicFramePr>
          <p:nvPr>
            <p:extLst>
              <p:ext uri="{D42A27DB-BD31-4B8C-83A1-F6EECF244321}">
                <p14:modId xmlns:p14="http://schemas.microsoft.com/office/powerpoint/2010/main" val="1732416329"/>
              </p:ext>
            </p:extLst>
          </p:nvPr>
        </p:nvGraphicFramePr>
        <p:xfrm>
          <a:off x="4654550" y="4330476"/>
          <a:ext cx="2073275" cy="571500"/>
        </p:xfrm>
        <a:graphic>
          <a:graphicData uri="http://schemas.openxmlformats.org/presentationml/2006/ole">
            <mc:AlternateContent xmlns:mc="http://schemas.openxmlformats.org/markup-compatibility/2006">
              <mc:Choice xmlns:v="urn:schemas-microsoft-com:vml" Requires="v">
                <p:oleObj spid="_x0000_s811022" name="Equation" r:id="rId6" imgW="876300" imgH="241300" progId="Equation.3">
                  <p:embed/>
                </p:oleObj>
              </mc:Choice>
              <mc:Fallback>
                <p:oleObj name="Equation" r:id="rId6" imgW="876300" imgH="241300" progId="Equation.3">
                  <p:embed/>
                  <p:pic>
                    <p:nvPicPr>
                      <p:cNvPr id="0" name=""/>
                      <p:cNvPicPr>
                        <a:picLocks noChangeAspect="1" noChangeArrowheads="1"/>
                      </p:cNvPicPr>
                      <p:nvPr/>
                    </p:nvPicPr>
                    <p:blipFill>
                      <a:blip r:embed="rId7"/>
                      <a:srcRect/>
                      <a:stretch>
                        <a:fillRect/>
                      </a:stretch>
                    </p:blipFill>
                    <p:spPr bwMode="auto">
                      <a:xfrm>
                        <a:off x="4654550" y="4330476"/>
                        <a:ext cx="207327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3" name="TextBox 2"/>
          <p:cNvSpPr txBox="1"/>
          <p:nvPr/>
        </p:nvSpPr>
        <p:spPr>
          <a:xfrm>
            <a:off x="467544" y="1182812"/>
            <a:ext cx="7848872" cy="2462212"/>
          </a:xfrm>
          <a:prstGeom prst="rect">
            <a:avLst/>
          </a:prstGeom>
          <a:noFill/>
        </p:spPr>
        <p:txBody>
          <a:bodyPr wrap="square" rtlCol="0">
            <a:spAutoFit/>
          </a:bodyPr>
          <a:lstStyle/>
          <a:p>
            <a:pPr algn="l"/>
            <a:r>
              <a:rPr lang="en-US" sz="2200" b="0" i="0" dirty="0">
                <a:latin typeface="Times New Roman"/>
                <a:cs typeface="Times New Roman"/>
              </a:rPr>
              <a:t>One method of speeding up training per-dimension is the </a:t>
            </a:r>
            <a:r>
              <a:rPr lang="en-US" sz="2200" b="0" i="0" dirty="0" smtClean="0">
                <a:latin typeface="Times New Roman"/>
                <a:cs typeface="Times New Roman"/>
              </a:rPr>
              <a:t>momentum method. </a:t>
            </a:r>
            <a:r>
              <a:rPr lang="en-US" sz="2200" b="0" i="0" dirty="0">
                <a:latin typeface="Times New Roman"/>
                <a:cs typeface="Times New Roman"/>
              </a:rPr>
              <a:t>This is perhaps the simplest extension to SGD that has been successfully used for decades. The main idea behind momentum is to accelerate progress along </a:t>
            </a:r>
            <a:r>
              <a:rPr lang="en-US" sz="2200" b="0" i="0" dirty="0" smtClean="0">
                <a:latin typeface="Times New Roman"/>
                <a:cs typeface="Times New Roman"/>
              </a:rPr>
              <a:t>dimensions </a:t>
            </a:r>
            <a:r>
              <a:rPr lang="en-US" sz="2200" b="0" i="0" dirty="0">
                <a:latin typeface="Times New Roman"/>
                <a:cs typeface="Times New Roman"/>
              </a:rPr>
              <a:t>in which gradient consistently point in the same </a:t>
            </a:r>
            <a:r>
              <a:rPr lang="en-US" sz="2200" b="0" i="0" dirty="0" smtClean="0">
                <a:latin typeface="Times New Roman"/>
                <a:cs typeface="Times New Roman"/>
              </a:rPr>
              <a:t>direction </a:t>
            </a:r>
            <a:r>
              <a:rPr lang="en-US" sz="2200" b="0" i="0" dirty="0">
                <a:latin typeface="Times New Roman"/>
                <a:cs typeface="Times New Roman"/>
              </a:rPr>
              <a:t>and to slow progress along dimensions where the sign of the gradient continues to change.</a:t>
            </a:r>
          </a:p>
        </p:txBody>
      </p:sp>
      <p:sp>
        <p:nvSpPr>
          <p:cNvPr id="4" name="TextBox 3"/>
          <p:cNvSpPr txBox="1"/>
          <p:nvPr/>
        </p:nvSpPr>
        <p:spPr>
          <a:xfrm>
            <a:off x="353189" y="6165304"/>
            <a:ext cx="8251259" cy="369332"/>
          </a:xfrm>
          <a:prstGeom prst="rect">
            <a:avLst/>
          </a:prstGeom>
          <a:noFill/>
        </p:spPr>
        <p:txBody>
          <a:bodyPr wrap="square" rtlCol="0">
            <a:spAutoFit/>
          </a:bodyPr>
          <a:lstStyle/>
          <a:p>
            <a:r>
              <a:rPr lang="en-US" b="0" i="0" dirty="0">
                <a:latin typeface="Times New Roman"/>
                <a:cs typeface="Times New Roman"/>
              </a:rPr>
              <a:t>ADADELTA: AN ADAPTIVE LEARNING RATE METHOD, Matthew D. </a:t>
            </a:r>
            <a:r>
              <a:rPr lang="en-US" b="0" i="0" dirty="0" err="1">
                <a:latin typeface="Times New Roman"/>
                <a:cs typeface="Times New Roman"/>
              </a:rPr>
              <a:t>Zeiler</a:t>
            </a:r>
            <a:endParaRPr lang="en-US" b="0" i="0" dirty="0">
              <a:latin typeface="Times New Roman"/>
              <a:cs typeface="Times New Roman"/>
            </a:endParaRPr>
          </a:p>
        </p:txBody>
      </p:sp>
    </p:spTree>
    <p:extLst>
      <p:ext uri="{BB962C8B-B14F-4D97-AF65-F5344CB8AC3E}">
        <p14:creationId xmlns:p14="http://schemas.microsoft.com/office/powerpoint/2010/main" val="98109660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a:xfrm>
            <a:off x="152400" y="304800"/>
            <a:ext cx="7162800" cy="457200"/>
          </a:xfrm>
          <a:ln/>
        </p:spPr>
        <p:txBody>
          <a:bodyPr/>
          <a:lstStyle/>
          <a:p>
            <a:r>
              <a:rPr lang="en-US" dirty="0">
                <a:cs typeface="Comic Sans MS"/>
              </a:rPr>
              <a:t>Network ensembles</a:t>
            </a:r>
            <a:endParaRPr lang="en-US" dirty="0">
              <a:cs typeface="Comic Sans MS"/>
            </a:endParaRPr>
          </a:p>
        </p:txBody>
      </p:sp>
      <p:pic>
        <p:nvPicPr>
          <p:cNvPr id="10" name="Picture 9" descr="dropout.jpeg"/>
          <p:cNvPicPr>
            <a:picLocks noChangeAspect="1"/>
          </p:cNvPicPr>
          <p:nvPr/>
        </p:nvPicPr>
        <p:blipFill rotWithShape="1">
          <a:blip r:embed="rId3">
            <a:extLst>
              <a:ext uri="{28A0092B-C50C-407E-A947-70E740481C1C}">
                <a14:useLocalDpi xmlns:a14="http://schemas.microsoft.com/office/drawing/2010/main" val="0"/>
              </a:ext>
            </a:extLst>
          </a:blip>
          <a:srcRect r="55106"/>
          <a:stretch/>
        </p:blipFill>
        <p:spPr>
          <a:xfrm>
            <a:off x="5220072" y="1052736"/>
            <a:ext cx="3693781" cy="4395316"/>
          </a:xfrm>
          <a:prstGeom prst="rect">
            <a:avLst/>
          </a:prstGeom>
        </p:spPr>
      </p:pic>
      <p:pic>
        <p:nvPicPr>
          <p:cNvPr id="9" name="Picture 8" descr="dropout.jpeg"/>
          <p:cNvPicPr>
            <a:picLocks noChangeAspect="1"/>
          </p:cNvPicPr>
          <p:nvPr/>
        </p:nvPicPr>
        <p:blipFill rotWithShape="1">
          <a:blip r:embed="rId3">
            <a:extLst>
              <a:ext uri="{28A0092B-C50C-407E-A947-70E740481C1C}">
                <a14:useLocalDpi xmlns:a14="http://schemas.microsoft.com/office/drawing/2010/main" val="0"/>
              </a:ext>
            </a:extLst>
          </a:blip>
          <a:srcRect r="55106"/>
          <a:stretch/>
        </p:blipFill>
        <p:spPr>
          <a:xfrm>
            <a:off x="3995936" y="1412776"/>
            <a:ext cx="3693781" cy="4395316"/>
          </a:xfrm>
          <a:prstGeom prst="rect">
            <a:avLst/>
          </a:prstGeom>
        </p:spPr>
      </p:pic>
      <p:pic>
        <p:nvPicPr>
          <p:cNvPr id="8" name="Picture 7" descr="dropout.jpeg"/>
          <p:cNvPicPr>
            <a:picLocks noChangeAspect="1"/>
          </p:cNvPicPr>
          <p:nvPr/>
        </p:nvPicPr>
        <p:blipFill rotWithShape="1">
          <a:blip r:embed="rId3">
            <a:extLst>
              <a:ext uri="{28A0092B-C50C-407E-A947-70E740481C1C}">
                <a14:useLocalDpi xmlns:a14="http://schemas.microsoft.com/office/drawing/2010/main" val="0"/>
              </a:ext>
            </a:extLst>
          </a:blip>
          <a:srcRect r="55106"/>
          <a:stretch/>
        </p:blipFill>
        <p:spPr>
          <a:xfrm>
            <a:off x="2627784" y="1700808"/>
            <a:ext cx="3693781" cy="4395316"/>
          </a:xfrm>
          <a:prstGeom prst="rect">
            <a:avLst/>
          </a:prstGeom>
        </p:spPr>
      </p:pic>
      <p:pic>
        <p:nvPicPr>
          <p:cNvPr id="2" name="Picture 1" descr="dropout.jpeg"/>
          <p:cNvPicPr>
            <a:picLocks noChangeAspect="1"/>
          </p:cNvPicPr>
          <p:nvPr/>
        </p:nvPicPr>
        <p:blipFill rotWithShape="1">
          <a:blip r:embed="rId3">
            <a:extLst>
              <a:ext uri="{28A0092B-C50C-407E-A947-70E740481C1C}">
                <a14:useLocalDpi xmlns:a14="http://schemas.microsoft.com/office/drawing/2010/main" val="0"/>
              </a:ext>
            </a:extLst>
          </a:blip>
          <a:srcRect r="55106"/>
          <a:stretch/>
        </p:blipFill>
        <p:spPr>
          <a:xfrm>
            <a:off x="1115616" y="2060848"/>
            <a:ext cx="3693781" cy="4395316"/>
          </a:xfrm>
          <a:prstGeom prst="rect">
            <a:avLst/>
          </a:prstGeom>
        </p:spPr>
      </p:pic>
    </p:spTree>
    <p:extLst>
      <p:ext uri="{BB962C8B-B14F-4D97-AF65-F5344CB8AC3E}">
        <p14:creationId xmlns:p14="http://schemas.microsoft.com/office/powerpoint/2010/main" val="322048978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lide">
  <a:themeElements>
    <a:clrScheme name="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
      <a:majorFont>
        <a:latin typeface="Comic Sans MS"/>
        <a:ea typeface="ＭＳ Ｐゴシック"/>
        <a:cs typeface=""/>
      </a:majorFont>
      <a:minorFont>
        <a:latin typeface="Comic Sans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00" b="1" i="0" u="none" strike="noStrike" cap="none" normalizeH="0" baseline="0">
            <a:ln>
              <a:noFill/>
            </a:ln>
            <a:solidFill>
              <a:srgbClr val="000000"/>
            </a:solidFill>
            <a:effectLst/>
            <a:latin typeface="Frutiger 45 Light"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00" b="1" i="0" u="none" strike="noStrike" cap="none" normalizeH="0" baseline="0">
            <a:ln>
              <a:noFill/>
            </a:ln>
            <a:solidFill>
              <a:srgbClr val="000000"/>
            </a:solidFill>
            <a:effectLst/>
            <a:latin typeface="Frutiger 45 Light" charset="0"/>
            <a:ea typeface="ＭＳ Ｐゴシック" charset="0"/>
          </a:defRPr>
        </a:defPPr>
      </a:lstStyle>
    </a:lnDef>
  </a:objectDefaults>
  <a:extraClrSchemeLst>
    <a:extraClrScheme>
      <a:clrScheme name="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3177</TotalTime>
  <Words>255</Words>
  <Application>Microsoft Macintosh PowerPoint</Application>
  <PresentationFormat>On-screen Show (4:3)</PresentationFormat>
  <Paragraphs>40</Paragraphs>
  <Slides>10</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slide</vt:lpstr>
      <vt:lpstr>Equation</vt:lpstr>
      <vt:lpstr>Artificial Neural Networks 3 Tricks for improved learning  Morten Nielsen Department of Systems Biology, DTU</vt:lpstr>
      <vt:lpstr>Network architecture</vt:lpstr>
      <vt:lpstr>The conventional back-prop</vt:lpstr>
      <vt:lpstr>Regularization</vt:lpstr>
      <vt:lpstr>Batch training</vt:lpstr>
      <vt:lpstr>Changing the learning rate</vt:lpstr>
      <vt:lpstr>Using different activation functions – g(x)</vt:lpstr>
      <vt:lpstr>Momentum</vt:lpstr>
      <vt:lpstr>Network ensembles</vt:lpstr>
      <vt:lpstr>Drop out (one network containing the ensemble)</vt:lpstr>
    </vt:vector>
  </TitlesOfParts>
  <Company>DTU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Biological sequence analysis and information processing by artificial neural networks</dc:title>
  <cp:lastModifiedBy>Morten Nielsen</cp:lastModifiedBy>
  <cp:revision>76</cp:revision>
  <dcterms:modified xsi:type="dcterms:W3CDTF">2017-01-08T21:52:40Z</dcterms:modified>
</cp:coreProperties>
</file>