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60" r:id="rId2"/>
    <p:sldId id="380" r:id="rId3"/>
    <p:sldId id="387" r:id="rId4"/>
    <p:sldId id="370" r:id="rId5"/>
    <p:sldId id="388" r:id="rId6"/>
    <p:sldId id="381" r:id="rId7"/>
    <p:sldId id="382" r:id="rId8"/>
    <p:sldId id="383" r:id="rId9"/>
    <p:sldId id="917" r:id="rId10"/>
    <p:sldId id="402" r:id="rId11"/>
    <p:sldId id="404" r:id="rId12"/>
    <p:sldId id="405" r:id="rId13"/>
    <p:sldId id="406" r:id="rId14"/>
    <p:sldId id="1162" r:id="rId15"/>
    <p:sldId id="1163" r:id="rId16"/>
    <p:sldId id="1164" r:id="rId17"/>
    <p:sldId id="1165" r:id="rId18"/>
    <p:sldId id="1139" r:id="rId19"/>
    <p:sldId id="1189" r:id="rId20"/>
    <p:sldId id="1190" r:id="rId21"/>
    <p:sldId id="1208" r:id="rId22"/>
    <p:sldId id="1209" r:id="rId23"/>
    <p:sldId id="1176" r:id="rId24"/>
    <p:sldId id="1207" r:id="rId25"/>
  </p:sldIdLst>
  <p:sldSz cx="9144000" cy="6858000" type="screen4x3"/>
  <p:notesSz cx="6794500" cy="9931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Frutiger 45 Light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Frutiger 45 Light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Frutiger 45 Light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Frutiger 45 Light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Frutiger 45 Light" charset="0"/>
        <a:ea typeface="ＭＳ Ｐゴシック" charset="0"/>
        <a:cs typeface="+mn-cs"/>
      </a:defRPr>
    </a:lvl5pPr>
    <a:lvl6pPr marL="2286000" algn="l" defTabSz="457200" rtl="0" eaLnBrk="1" latinLnBrk="0" hangingPunct="1">
      <a:defRPr b="1" i="1" kern="1200">
        <a:solidFill>
          <a:schemeClr val="tx1"/>
        </a:solidFill>
        <a:latin typeface="Frutiger 45 Light" charset="0"/>
        <a:ea typeface="ＭＳ Ｐゴシック" charset="0"/>
        <a:cs typeface="+mn-cs"/>
      </a:defRPr>
    </a:lvl6pPr>
    <a:lvl7pPr marL="2743200" algn="l" defTabSz="457200" rtl="0" eaLnBrk="1" latinLnBrk="0" hangingPunct="1">
      <a:defRPr b="1" i="1" kern="1200">
        <a:solidFill>
          <a:schemeClr val="tx1"/>
        </a:solidFill>
        <a:latin typeface="Frutiger 45 Light" charset="0"/>
        <a:ea typeface="ＭＳ Ｐゴシック" charset="0"/>
        <a:cs typeface="+mn-cs"/>
      </a:defRPr>
    </a:lvl7pPr>
    <a:lvl8pPr marL="3200400" algn="l" defTabSz="457200" rtl="0" eaLnBrk="1" latinLnBrk="0" hangingPunct="1">
      <a:defRPr b="1" i="1" kern="1200">
        <a:solidFill>
          <a:schemeClr val="tx1"/>
        </a:solidFill>
        <a:latin typeface="Frutiger 45 Light" charset="0"/>
        <a:ea typeface="ＭＳ Ｐゴシック" charset="0"/>
        <a:cs typeface="+mn-cs"/>
      </a:defRPr>
    </a:lvl8pPr>
    <a:lvl9pPr marL="3657600" algn="l" defTabSz="457200" rtl="0" eaLnBrk="1" latinLnBrk="0" hangingPunct="1">
      <a:defRPr b="1" i="1" kern="1200">
        <a:solidFill>
          <a:schemeClr val="tx1"/>
        </a:solidFill>
        <a:latin typeface="Frutiger 45 Light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000099"/>
    <a:srgbClr val="4355FB"/>
    <a:srgbClr val="FFFF66"/>
    <a:srgbClr val="008000"/>
    <a:srgbClr val="DDDDDD"/>
    <a:srgbClr val="F8F8F8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589" autoAdjust="0"/>
    <p:restoredTop sz="90827" autoAdjust="0"/>
  </p:normalViewPr>
  <p:slideViewPr>
    <p:cSldViewPr>
      <p:cViewPr varScale="1">
        <p:scale>
          <a:sx n="104" d="100"/>
          <a:sy n="104" d="100"/>
        </p:scale>
        <p:origin x="177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8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88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8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fld id="{38BAA674-5EB3-F340-A706-B30745A304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98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11EBBF-AFC3-5F4C-BF17-E212AD0109E9}" type="slidenum">
              <a:rPr lang="en-US"/>
              <a:pPr/>
              <a:t>2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18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47CDA-2FE7-C54C-9447-6848CA14193A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98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47C4A-2BE3-1C4F-BD5C-8B00B7289BD8}" type="slidenum">
              <a:rPr lang="en-US"/>
              <a:pPr/>
              <a:t>17</a:t>
            </a:fld>
            <a:endParaRPr lang="en-US"/>
          </a:p>
        </p:txBody>
      </p:sp>
      <p:sp>
        <p:nvSpPr>
          <p:cNvPr id="712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92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17CCB-AC73-D84A-B3C8-C60EC6B796A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5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12B86-1499-964E-AC4E-54541B6C06AE}" type="slidenum">
              <a:rPr lang="en-US"/>
              <a:pPr/>
              <a:t>3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3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899FE-CA83-1B4B-8085-B82B60B78298}" type="slidenum">
              <a:rPr lang="en-US"/>
              <a:pPr/>
              <a:t>6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59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A7C0B-2C4E-CD40-B7EA-070E165C570E}" type="slidenum">
              <a:rPr lang="en-US"/>
              <a:pPr/>
              <a:t>7</a:t>
            </a:fld>
            <a:endParaRPr lang="en-US"/>
          </a:p>
        </p:txBody>
      </p:sp>
      <p:sp>
        <p:nvSpPr>
          <p:cNvPr id="710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51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BB7BB5-1A2D-D542-81C4-C8A99F56C2F8}" type="slidenum">
              <a:rPr lang="en-US"/>
              <a:pPr/>
              <a:t>8</a:t>
            </a:fld>
            <a:endParaRPr lang="en-US"/>
          </a:p>
        </p:txBody>
      </p:sp>
      <p:sp>
        <p:nvSpPr>
          <p:cNvPr id="712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63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44A893-E22A-374C-AF92-DCB65D149C5B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74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FA678A-288F-0B4F-9039-C2B3E7E703E6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05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A0FF40-F7B7-B642-8A81-D398C5A17CDD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982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EDCA72-60E5-1340-93FC-0C15B2DDACF7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75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4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6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4800"/>
            <a:ext cx="2228850" cy="5943600"/>
          </a:xfrm>
        </p:spPr>
        <p:txBody>
          <a:bodyPr vert="eaVert"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304800"/>
            <a:ext cx="6534150" cy="5943600"/>
          </a:xfrm>
        </p:spPr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36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7162800" cy="457200"/>
          </a:xfrm>
        </p:spPr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229100" cy="5105400"/>
          </a:xfrm>
        </p:spPr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143000"/>
            <a:ext cx="4229100" cy="5105400"/>
          </a:xfrm>
        </p:spPr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14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" y="304800"/>
            <a:ext cx="7162800" cy="457200"/>
          </a:xfrm>
        </p:spPr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4229100" cy="2476500"/>
          </a:xfrm>
        </p:spPr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143000"/>
            <a:ext cx="4229100" cy="2476500"/>
          </a:xfrm>
        </p:spPr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771900"/>
            <a:ext cx="4229100" cy="2476500"/>
          </a:xfrm>
        </p:spPr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0" y="3771900"/>
            <a:ext cx="4229100" cy="2476500"/>
          </a:xfrm>
        </p:spPr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3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1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266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2291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143000"/>
            <a:ext cx="42291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3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8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9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87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121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420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304800"/>
            <a:ext cx="7162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6106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pic>
        <p:nvPicPr>
          <p:cNvPr id="1031" name="Picture 7" descr="CBS_new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17" name="Text Box 93"/>
          <p:cNvSpPr txBox="1">
            <a:spLocks noChangeArrowheads="1"/>
          </p:cNvSpPr>
          <p:nvPr/>
        </p:nvSpPr>
        <p:spPr bwMode="auto">
          <a:xfrm>
            <a:off x="5181600" y="64770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da-DK" i="0">
              <a:latin typeface="Garamond" charset="0"/>
            </a:endParaRPr>
          </a:p>
        </p:txBody>
      </p:sp>
      <p:sp>
        <p:nvSpPr>
          <p:cNvPr id="1123" name="Line 99"/>
          <p:cNvSpPr>
            <a:spLocks noChangeShapeType="1"/>
          </p:cNvSpPr>
          <p:nvPr/>
        </p:nvSpPr>
        <p:spPr bwMode="auto">
          <a:xfrm>
            <a:off x="228600" y="990600"/>
            <a:ext cx="89154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5" name="Line 101"/>
          <p:cNvSpPr>
            <a:spLocks noChangeShapeType="1"/>
          </p:cNvSpPr>
          <p:nvPr/>
        </p:nvSpPr>
        <p:spPr bwMode="auto">
          <a:xfrm>
            <a:off x="152400" y="6615113"/>
            <a:ext cx="89154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localhost/Users/mniel/Presentation/Massimo_NNAlign/!OLE_LINK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ln/>
        </p:spPr>
        <p:txBody>
          <a:bodyPr/>
          <a:lstStyle/>
          <a:p>
            <a:pPr algn="ctr"/>
            <a:r>
              <a:rPr lang="en-US" dirty="0"/>
              <a:t>MHC class II binding predictions</a:t>
            </a:r>
            <a:br>
              <a:rPr lang="en-US" dirty="0"/>
            </a:br>
            <a:r>
              <a:rPr lang="en-US" dirty="0"/>
              <a:t>NNAlign</a:t>
            </a:r>
            <a:br>
              <a:rPr lang="en-US" dirty="0"/>
            </a:br>
            <a:r>
              <a:rPr lang="en-US" dirty="0"/>
              <a:t>“Alignment using ANNs”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Network ensembles</a:t>
            </a:r>
          </a:p>
        </p:txBody>
      </p:sp>
      <p:pic>
        <p:nvPicPr>
          <p:cNvPr id="747524" name="Picture 4" descr="c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5175"/>
            <a:ext cx="7688263" cy="594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634933-0193-7445-B34D-FA135EDA4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1272"/>
            <a:ext cx="9144000" cy="4730586"/>
          </a:xfrm>
          <a:prstGeom prst="rect">
            <a:avLst/>
          </a:prstGeom>
        </p:spPr>
      </p:pic>
      <p:sp>
        <p:nvSpPr>
          <p:cNvPr id="6" name="Text Box 1030"/>
          <p:cNvSpPr txBox="1">
            <a:spLocks noChangeArrowheads="1"/>
          </p:cNvSpPr>
          <p:nvPr/>
        </p:nvSpPr>
        <p:spPr bwMode="auto">
          <a:xfrm>
            <a:off x="304800" y="304800"/>
            <a:ext cx="624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0" i="0" dirty="0" err="1">
                <a:solidFill>
                  <a:srgbClr val="000000"/>
                </a:solidFill>
                <a:latin typeface="+mj-lt"/>
                <a:ea typeface="ＭＳ Ｐゴシック" pitchFamily="-110" charset="-128"/>
                <a:cs typeface="Comic Sans MS"/>
              </a:rPr>
              <a:t>NNAlign</a:t>
            </a:r>
            <a:r>
              <a:rPr lang="en-US" sz="2800" b="0" i="0" dirty="0">
                <a:solidFill>
                  <a:srgbClr val="000000"/>
                </a:solidFill>
                <a:latin typeface="+mj-lt"/>
                <a:ea typeface="ＭＳ Ｐゴシック" pitchFamily="-110" charset="-128"/>
                <a:cs typeface="Comic Sans MS"/>
              </a:rPr>
              <a:t> Server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3962400" y="5638800"/>
            <a:ext cx="476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www.cbs.dtu.dk/services/NNAlign</a:t>
            </a:r>
          </a:p>
        </p:txBody>
      </p:sp>
    </p:spTree>
    <p:extLst>
      <p:ext uri="{BB962C8B-B14F-4D97-AF65-F5344CB8AC3E}">
        <p14:creationId xmlns:p14="http://schemas.microsoft.com/office/powerpoint/2010/main" val="585910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030"/>
          <p:cNvSpPr txBox="1">
            <a:spLocks noChangeArrowheads="1"/>
          </p:cNvSpPr>
          <p:nvPr/>
        </p:nvSpPr>
        <p:spPr bwMode="auto">
          <a:xfrm>
            <a:off x="304800" y="304800"/>
            <a:ext cx="624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 dirty="0" err="1">
                <a:solidFill>
                  <a:srgbClr val="000000"/>
                </a:solidFill>
                <a:latin typeface="Tahoma" charset="0"/>
                <a:cs typeface="Comic Sans MS" charset="0"/>
              </a:rPr>
              <a:t>NNAlign</a:t>
            </a:r>
            <a:r>
              <a:rPr lang="en-US" sz="2800" b="0" i="0" dirty="0">
                <a:solidFill>
                  <a:srgbClr val="000000"/>
                </a:solidFill>
                <a:latin typeface="Tahoma" charset="0"/>
                <a:cs typeface="Comic Sans MS" charset="0"/>
              </a:rPr>
              <a:t> Server - Output (1)</a:t>
            </a:r>
          </a:p>
        </p:txBody>
      </p:sp>
      <p:pic>
        <p:nvPicPr>
          <p:cNvPr id="3072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295400"/>
            <a:ext cx="86169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21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030"/>
          <p:cNvSpPr txBox="1">
            <a:spLocks noChangeArrowheads="1"/>
          </p:cNvSpPr>
          <p:nvPr/>
        </p:nvSpPr>
        <p:spPr bwMode="auto">
          <a:xfrm>
            <a:off x="304800" y="304800"/>
            <a:ext cx="624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 dirty="0" err="1">
                <a:solidFill>
                  <a:srgbClr val="000000"/>
                </a:solidFill>
                <a:latin typeface="Tahoma" charset="0"/>
                <a:cs typeface="Comic Sans MS" charset="0"/>
              </a:rPr>
              <a:t>NNAlign</a:t>
            </a:r>
            <a:r>
              <a:rPr lang="en-US" sz="2800" b="0" i="0" dirty="0">
                <a:solidFill>
                  <a:srgbClr val="000000"/>
                </a:solidFill>
                <a:latin typeface="Tahoma" charset="0"/>
                <a:cs typeface="Comic Sans MS" charset="0"/>
              </a:rPr>
              <a:t> Server - Output (2)</a:t>
            </a:r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5263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178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792" y="332656"/>
            <a:ext cx="8623239" cy="4572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/>
              <a:t>first challenge - Moving </a:t>
            </a:r>
            <a:r>
              <a:rPr lang="en-US" dirty="0"/>
              <a:t>beyond 9mers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52736"/>
            <a:ext cx="8610600" cy="5105400"/>
          </a:xfrm>
        </p:spPr>
        <p:txBody>
          <a:bodyPr/>
          <a:lstStyle/>
          <a:p>
            <a:r>
              <a:rPr lang="en-US" dirty="0"/>
              <a:t>Most MHC class I binding methods are trained on 9mer peptide binding data only</a:t>
            </a:r>
          </a:p>
          <a:p>
            <a:r>
              <a:rPr lang="en-US" dirty="0"/>
              <a:t>Close to 30% of binding data available have length &lt;&gt; 9</a:t>
            </a:r>
          </a:p>
        </p:txBody>
      </p:sp>
    </p:spTree>
    <p:extLst>
      <p:ext uri="{BB962C8B-B14F-4D97-AF65-F5344CB8AC3E}">
        <p14:creationId xmlns:p14="http://schemas.microsoft.com/office/powerpoint/2010/main" val="705339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hc_peptide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6048" y="1340133"/>
            <a:ext cx="3708400" cy="4482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44624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>
                <a:latin typeface="Comic Sans MS"/>
                <a:cs typeface="Comic Sans MS"/>
              </a:rPr>
              <a:t>Reconciling multiple binding models –</a:t>
            </a:r>
          </a:p>
          <a:p>
            <a:pPr algn="l"/>
            <a:r>
              <a:rPr lang="en-US" sz="2800" b="0" i="0" dirty="0">
                <a:latin typeface="Comic Sans MS"/>
                <a:cs typeface="Comic Sans MS"/>
              </a:rPr>
              <a:t>	Peptide binding to MHC class 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000" y="3640666"/>
            <a:ext cx="3403599" cy="1754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75389" y="4114803"/>
            <a:ext cx="4805123" cy="1754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HLA-A*03:01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MLQGRGPLK	1.0nM	M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L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QGRGPL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K</a:t>
            </a:r>
          </a:p>
          <a:p>
            <a:r>
              <a:rPr lang="en-US" dirty="0">
                <a:solidFill>
                  <a:srgbClr val="D59B1C"/>
                </a:solidFill>
                <a:latin typeface="Courier"/>
                <a:cs typeface="Courier"/>
              </a:rPr>
              <a:t>CAHHFWTK	169nM	C</a:t>
            </a:r>
            <a:r>
              <a:rPr lang="en-US" b="1" dirty="0">
                <a:solidFill>
                  <a:srgbClr val="D59B1C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rgbClr val="D59B1C"/>
                </a:solidFill>
                <a:latin typeface="Courier"/>
                <a:cs typeface="Courier"/>
              </a:rPr>
              <a:t>HHFWT-</a:t>
            </a:r>
            <a:r>
              <a:rPr lang="en-US" b="1" dirty="0">
                <a:solidFill>
                  <a:srgbClr val="D59B1C"/>
                </a:solidFill>
                <a:latin typeface="Courier"/>
                <a:cs typeface="Courier"/>
              </a:rPr>
              <a:t>K</a:t>
            </a:r>
          </a:p>
          <a:p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TMR</a:t>
            </a:r>
            <a:r>
              <a:rPr lang="en-US" u="sng" dirty="0">
                <a:solidFill>
                  <a:srgbClr val="008000"/>
                </a:solidFill>
                <a:latin typeface="Courier"/>
                <a:cs typeface="Courier"/>
              </a:rPr>
              <a:t>I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YCSLFK	1.2nM	T</a:t>
            </a:r>
            <a:r>
              <a:rPr lang="en-US" b="1" dirty="0">
                <a:solidFill>
                  <a:srgbClr val="008000"/>
                </a:solidFill>
                <a:latin typeface="Courier"/>
                <a:cs typeface="Courier"/>
              </a:rPr>
              <a:t>M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RYCSLF</a:t>
            </a:r>
            <a:r>
              <a:rPr lang="en-US" b="1" dirty="0">
                <a:solidFill>
                  <a:srgbClr val="008000"/>
                </a:solidFill>
                <a:latin typeface="Courier"/>
                <a:cs typeface="Courier"/>
              </a:rPr>
              <a:t>K</a:t>
            </a:r>
          </a:p>
          <a:p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RMRGAHT</a:t>
            </a:r>
            <a:r>
              <a:rPr lang="en-US" u="sng" dirty="0">
                <a:solidFill>
                  <a:srgbClr val="008000"/>
                </a:solidFill>
                <a:latin typeface="Courier"/>
                <a:cs typeface="Courier"/>
              </a:rPr>
              <a:t>ND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VK	1.0nM	R</a:t>
            </a:r>
            <a:r>
              <a:rPr lang="en-US" b="1" dirty="0">
                <a:solidFill>
                  <a:srgbClr val="008000"/>
                </a:solidFill>
                <a:latin typeface="Courier"/>
                <a:cs typeface="Courier"/>
              </a:rPr>
              <a:t>M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RGAHTN</a:t>
            </a:r>
            <a:r>
              <a:rPr lang="en-US" b="1" dirty="0">
                <a:solidFill>
                  <a:srgbClr val="008000"/>
                </a:solidFill>
                <a:latin typeface="Courier"/>
                <a:cs typeface="Courier"/>
              </a:rPr>
              <a:t>K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323528" y="2996952"/>
            <a:ext cx="3528392" cy="43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45 Light" charset="0"/>
            </a:endParaRPr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124744"/>
            <a:ext cx="2952328" cy="2107129"/>
          </a:xfrm>
          <a:prstGeom prst="rect">
            <a:avLst/>
          </a:prstGeom>
        </p:spPr>
      </p:pic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3501008"/>
            <a:ext cx="4603046" cy="26830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1640" y="3140968"/>
            <a:ext cx="1544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V</a:t>
            </a:r>
            <a:r>
              <a:rPr lang="en-US" sz="1400" dirty="0">
                <a:solidFill>
                  <a:srgbClr val="FF0000"/>
                </a:solidFill>
              </a:rPr>
              <a:t>G</a:t>
            </a:r>
            <a:r>
              <a:rPr lang="en-US" sz="1400" b="0" dirty="0"/>
              <a:t>YPKVKEEM</a:t>
            </a:r>
            <a:r>
              <a:rPr lang="en-US" sz="1400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1840" y="1104999"/>
            <a:ext cx="10428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0" dirty="0"/>
              <a:t>BoLA-HD6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65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possible binding modes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187624" y="1700808"/>
            <a:ext cx="432048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1619672" y="1700808"/>
            <a:ext cx="432048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2051720" y="1700808"/>
            <a:ext cx="432048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483768" y="1700808"/>
            <a:ext cx="432048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i="0" dirty="0">
                <a:solidFill>
                  <a:srgbClr val="000000"/>
                </a:solidFill>
              </a:rPr>
              <a:t>4</a:t>
            </a:r>
            <a:endParaRPr kumimoji="0" lang="en-US" sz="9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915816" y="1700808"/>
            <a:ext cx="432048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5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3347864" y="1700808"/>
            <a:ext cx="432048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6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3779912" y="1700808"/>
            <a:ext cx="432048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7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4211960" y="1700808"/>
            <a:ext cx="432048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8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4644008" y="1700808"/>
            <a:ext cx="432048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9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076056" y="1700808"/>
            <a:ext cx="432048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10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5508104" y="1700808"/>
            <a:ext cx="432048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11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1187624" y="5301208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1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1619672" y="5301208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2051720" y="5301208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3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2483768" y="5301208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i="0" dirty="0">
                <a:solidFill>
                  <a:srgbClr val="000000"/>
                </a:solidFill>
              </a:rPr>
              <a:t>4</a:t>
            </a:r>
            <a:endParaRPr kumimoji="0" lang="en-US" sz="9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915816" y="5301208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5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3347864" y="5301208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6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3779912" y="5301208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7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4211960" y="5301208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8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644008" y="5301208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9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5076056" y="5301208"/>
            <a:ext cx="432048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10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508104" y="5301208"/>
            <a:ext cx="432048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11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323528" y="5877272"/>
            <a:ext cx="432048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1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755576" y="5877272"/>
            <a:ext cx="432048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2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1187624" y="5877272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3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1619672" y="5877272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i="0" dirty="0">
                <a:solidFill>
                  <a:srgbClr val="000000"/>
                </a:solidFill>
              </a:rPr>
              <a:t>4</a:t>
            </a:r>
            <a:endParaRPr kumimoji="0" lang="en-US" sz="9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051720" y="5877272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5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2483768" y="5877272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6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2915816" y="5877272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7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3347864" y="5877272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8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3779912" y="5877272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9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4211960" y="5877272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10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4644008" y="5877272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11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1187624" y="2708920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1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1251248" y="2276872"/>
            <a:ext cx="432048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2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1539280" y="2276872"/>
            <a:ext cx="432048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3</a:t>
            </a:r>
          </a:p>
        </p:txBody>
      </p:sp>
      <p:sp>
        <p:nvSpPr>
          <p:cNvPr id="40" name="Oval 39"/>
          <p:cNvSpPr/>
          <p:nvPr/>
        </p:nvSpPr>
        <p:spPr bwMode="auto">
          <a:xfrm>
            <a:off x="1611288" y="2708920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i="0" dirty="0">
                <a:solidFill>
                  <a:srgbClr val="000000"/>
                </a:solidFill>
              </a:rPr>
              <a:t>4</a:t>
            </a:r>
            <a:endParaRPr kumimoji="0" lang="en-US" sz="9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2043336" y="2708920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5</a:t>
            </a:r>
          </a:p>
        </p:txBody>
      </p:sp>
      <p:sp>
        <p:nvSpPr>
          <p:cNvPr id="42" name="Oval 41"/>
          <p:cNvSpPr/>
          <p:nvPr/>
        </p:nvSpPr>
        <p:spPr bwMode="auto">
          <a:xfrm>
            <a:off x="2475384" y="2708920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6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2907432" y="2708920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7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3339480" y="2708920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8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3771528" y="2708920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9</a:t>
            </a:r>
          </a:p>
        </p:txBody>
      </p:sp>
      <p:sp>
        <p:nvSpPr>
          <p:cNvPr id="46" name="Oval 45"/>
          <p:cNvSpPr/>
          <p:nvPr/>
        </p:nvSpPr>
        <p:spPr bwMode="auto">
          <a:xfrm>
            <a:off x="4203576" y="2708920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10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4635624" y="2708920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11</a:t>
            </a:r>
          </a:p>
        </p:txBody>
      </p:sp>
      <p:sp>
        <p:nvSpPr>
          <p:cNvPr id="48" name="Oval 47"/>
          <p:cNvSpPr/>
          <p:nvPr/>
        </p:nvSpPr>
        <p:spPr bwMode="auto">
          <a:xfrm>
            <a:off x="1187624" y="3645024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1</a:t>
            </a:r>
          </a:p>
        </p:txBody>
      </p:sp>
      <p:sp>
        <p:nvSpPr>
          <p:cNvPr id="49" name="Oval 48"/>
          <p:cNvSpPr/>
          <p:nvPr/>
        </p:nvSpPr>
        <p:spPr bwMode="auto">
          <a:xfrm>
            <a:off x="1619672" y="3645024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2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1683296" y="3212976"/>
            <a:ext cx="432048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3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1971328" y="3212976"/>
            <a:ext cx="432048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i="0" dirty="0">
                <a:solidFill>
                  <a:srgbClr val="000000"/>
                </a:solidFill>
              </a:rPr>
              <a:t>4</a:t>
            </a:r>
            <a:endParaRPr kumimoji="0" lang="en-US" sz="9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2043336" y="3645024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5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2475384" y="3645024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6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2907432" y="3645024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7</a:t>
            </a:r>
          </a:p>
        </p:txBody>
      </p:sp>
      <p:sp>
        <p:nvSpPr>
          <p:cNvPr id="55" name="Oval 54"/>
          <p:cNvSpPr/>
          <p:nvPr/>
        </p:nvSpPr>
        <p:spPr bwMode="auto">
          <a:xfrm>
            <a:off x="3339480" y="3645024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8</a:t>
            </a:r>
          </a:p>
        </p:txBody>
      </p:sp>
      <p:sp>
        <p:nvSpPr>
          <p:cNvPr id="56" name="Oval 55"/>
          <p:cNvSpPr/>
          <p:nvPr/>
        </p:nvSpPr>
        <p:spPr bwMode="auto">
          <a:xfrm>
            <a:off x="3771528" y="3645024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9</a:t>
            </a:r>
          </a:p>
        </p:txBody>
      </p:sp>
      <p:sp>
        <p:nvSpPr>
          <p:cNvPr id="57" name="Oval 56"/>
          <p:cNvSpPr/>
          <p:nvPr/>
        </p:nvSpPr>
        <p:spPr bwMode="auto">
          <a:xfrm>
            <a:off x="4203576" y="3645024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10</a:t>
            </a:r>
          </a:p>
        </p:txBody>
      </p:sp>
      <p:sp>
        <p:nvSpPr>
          <p:cNvPr id="58" name="Oval 57"/>
          <p:cNvSpPr/>
          <p:nvPr/>
        </p:nvSpPr>
        <p:spPr bwMode="auto">
          <a:xfrm>
            <a:off x="4635624" y="3645024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11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402981" y="1628800"/>
            <a:ext cx="2129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0" dirty="0"/>
              <a:t>11mer peptide</a:t>
            </a:r>
          </a:p>
        </p:txBody>
      </p:sp>
      <p:sp>
        <p:nvSpPr>
          <p:cNvPr id="60" name="Right Brace 59"/>
          <p:cNvSpPr/>
          <p:nvPr/>
        </p:nvSpPr>
        <p:spPr bwMode="auto">
          <a:xfrm>
            <a:off x="6156176" y="2420888"/>
            <a:ext cx="288032" cy="2664296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816995" y="3471391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0" dirty="0"/>
              <a:t>Bulging</a:t>
            </a:r>
          </a:p>
        </p:txBody>
      </p:sp>
      <p:sp>
        <p:nvSpPr>
          <p:cNvPr id="62" name="Oval 61"/>
          <p:cNvSpPr/>
          <p:nvPr/>
        </p:nvSpPr>
        <p:spPr bwMode="auto">
          <a:xfrm>
            <a:off x="1187624" y="4581128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1</a:t>
            </a:r>
          </a:p>
        </p:txBody>
      </p:sp>
      <p:sp>
        <p:nvSpPr>
          <p:cNvPr id="63" name="Oval 62"/>
          <p:cNvSpPr/>
          <p:nvPr/>
        </p:nvSpPr>
        <p:spPr bwMode="auto">
          <a:xfrm>
            <a:off x="1619672" y="4581128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2</a:t>
            </a:r>
          </a:p>
        </p:txBody>
      </p:sp>
      <p:sp>
        <p:nvSpPr>
          <p:cNvPr id="64" name="Oval 63"/>
          <p:cNvSpPr/>
          <p:nvPr/>
        </p:nvSpPr>
        <p:spPr bwMode="auto">
          <a:xfrm>
            <a:off x="2051720" y="4581128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3</a:t>
            </a:r>
          </a:p>
        </p:txBody>
      </p:sp>
      <p:sp>
        <p:nvSpPr>
          <p:cNvPr id="65" name="Oval 64"/>
          <p:cNvSpPr/>
          <p:nvPr/>
        </p:nvSpPr>
        <p:spPr bwMode="auto">
          <a:xfrm>
            <a:off x="2483768" y="4581128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i="0" dirty="0">
                <a:solidFill>
                  <a:srgbClr val="000000"/>
                </a:solidFill>
              </a:rPr>
              <a:t>4</a:t>
            </a:r>
            <a:endParaRPr kumimoji="0" lang="en-US" sz="9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2915816" y="4581128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5</a:t>
            </a:r>
          </a:p>
        </p:txBody>
      </p:sp>
      <p:sp>
        <p:nvSpPr>
          <p:cNvPr id="67" name="Oval 66"/>
          <p:cNvSpPr/>
          <p:nvPr/>
        </p:nvSpPr>
        <p:spPr bwMode="auto">
          <a:xfrm>
            <a:off x="3347864" y="4581128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6</a:t>
            </a:r>
          </a:p>
        </p:txBody>
      </p:sp>
      <p:sp>
        <p:nvSpPr>
          <p:cNvPr id="68" name="Oval 67"/>
          <p:cNvSpPr/>
          <p:nvPr/>
        </p:nvSpPr>
        <p:spPr bwMode="auto">
          <a:xfrm>
            <a:off x="3779912" y="4581128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7</a:t>
            </a:r>
          </a:p>
        </p:txBody>
      </p:sp>
      <p:sp>
        <p:nvSpPr>
          <p:cNvPr id="69" name="Oval 68"/>
          <p:cNvSpPr/>
          <p:nvPr/>
        </p:nvSpPr>
        <p:spPr bwMode="auto">
          <a:xfrm>
            <a:off x="4211960" y="4581128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8</a:t>
            </a:r>
          </a:p>
        </p:txBody>
      </p:sp>
      <p:sp>
        <p:nvSpPr>
          <p:cNvPr id="70" name="Oval 69"/>
          <p:cNvSpPr/>
          <p:nvPr/>
        </p:nvSpPr>
        <p:spPr bwMode="auto">
          <a:xfrm>
            <a:off x="4322110" y="4149080"/>
            <a:ext cx="432048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9</a:t>
            </a:r>
          </a:p>
        </p:txBody>
      </p:sp>
      <p:sp>
        <p:nvSpPr>
          <p:cNvPr id="71" name="Oval 70"/>
          <p:cNvSpPr/>
          <p:nvPr/>
        </p:nvSpPr>
        <p:spPr bwMode="auto">
          <a:xfrm>
            <a:off x="4610142" y="4149080"/>
            <a:ext cx="432048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10</a:t>
            </a:r>
          </a:p>
        </p:txBody>
      </p:sp>
      <p:sp>
        <p:nvSpPr>
          <p:cNvPr id="72" name="Oval 71"/>
          <p:cNvSpPr/>
          <p:nvPr/>
        </p:nvSpPr>
        <p:spPr bwMode="auto">
          <a:xfrm>
            <a:off x="4644008" y="4581128"/>
            <a:ext cx="432048" cy="432048"/>
          </a:xfrm>
          <a:prstGeom prst="ellipse">
            <a:avLst/>
          </a:prstGeom>
          <a:solidFill>
            <a:srgbClr val="CC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rPr>
              <a:t>11</a:t>
            </a:r>
          </a:p>
        </p:txBody>
      </p:sp>
      <p:sp>
        <p:nvSpPr>
          <p:cNvPr id="73" name="Right Brace 72"/>
          <p:cNvSpPr/>
          <p:nvPr/>
        </p:nvSpPr>
        <p:spPr bwMode="auto">
          <a:xfrm>
            <a:off x="6176684" y="5373216"/>
            <a:ext cx="339531" cy="792088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865212" y="5517232"/>
            <a:ext cx="1091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0" dirty="0"/>
              <a:t>Flanks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187624" y="2708920"/>
            <a:ext cx="4032448" cy="3744416"/>
          </a:xfrm>
          <a:prstGeom prst="rect">
            <a:avLst/>
          </a:prstGeom>
          <a:solidFill>
            <a:srgbClr val="C00000">
              <a:alpha val="12000"/>
            </a:srgbClr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solidFill>
                <a:schemeClr val="tx1"/>
              </a:solidFill>
              <a:effectLst/>
              <a:latin typeface="Frutiger 45 Light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365506" y="4254187"/>
            <a:ext cx="378255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0" i="0" dirty="0">
                <a:latin typeface="Comic Sans MS" charset="0"/>
                <a:ea typeface="Comic Sans MS" charset="0"/>
                <a:cs typeface="Comic Sans MS" charset="0"/>
              </a:rPr>
              <a:t>All peptides become 9mers</a:t>
            </a:r>
          </a:p>
        </p:txBody>
      </p:sp>
    </p:spTree>
    <p:extLst>
      <p:ext uri="{BB962C8B-B14F-4D97-AF65-F5344CB8AC3E}">
        <p14:creationId xmlns:p14="http://schemas.microsoft.com/office/powerpoint/2010/main" val="24304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3" grpId="0" animBg="1"/>
      <p:bldP spid="7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AutoShape 2"/>
          <p:cNvSpPr>
            <a:spLocks noChangeArrowheads="1"/>
          </p:cNvSpPr>
          <p:nvPr/>
        </p:nvSpPr>
        <p:spPr bwMode="auto">
          <a:xfrm>
            <a:off x="4860032" y="2420888"/>
            <a:ext cx="3810000" cy="2667000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2840988" y="1219200"/>
            <a:ext cx="2871474" cy="646331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0" i="0" dirty="0">
                <a:latin typeface="Comic Sans MS" charset="0"/>
              </a:rPr>
              <a:t>NN</a:t>
            </a:r>
            <a:r>
              <a:rPr lang="en-US" sz="3600" b="0" dirty="0">
                <a:latin typeface="Comic Sans MS" charset="0"/>
              </a:rPr>
              <a:t>A</a:t>
            </a:r>
            <a:r>
              <a:rPr lang="en-US" sz="3600" b="0" i="0" dirty="0">
                <a:latin typeface="Comic Sans MS" charset="0"/>
              </a:rPr>
              <a:t>lign-2.0</a:t>
            </a:r>
            <a:endParaRPr lang="en-US" i="0" dirty="0"/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0" y="2486472"/>
            <a:ext cx="3707904" cy="2693045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300" i="0" dirty="0">
                <a:latin typeface="Courier New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300" i="0" u="sng" dirty="0">
                <a:latin typeface="Courier New" charset="0"/>
                <a:ea typeface="ＭＳ Ｐゴシック" charset="-128"/>
                <a:cs typeface="ＭＳ Ｐゴシック" charset="-128"/>
              </a:rPr>
              <a:t>PEPTIDE   </a:t>
            </a:r>
            <a:r>
              <a:rPr lang="en-US" sz="1300" i="0" u="sng" dirty="0" err="1">
                <a:latin typeface="Courier New" charset="0"/>
                <a:ea typeface="ＭＳ Ｐゴシック" charset="-128"/>
                <a:cs typeface="ＭＳ Ｐゴシック" charset="-128"/>
              </a:rPr>
              <a:t>Pred</a:t>
            </a:r>
            <a:r>
              <a:rPr lang="en-US" sz="1300" i="0" u="sng" dirty="0">
                <a:latin typeface="Courier New" charset="0"/>
                <a:ea typeface="ＭＳ Ｐゴシック" charset="-128"/>
                <a:cs typeface="ＭＳ Ｐゴシック" charset="-128"/>
              </a:rPr>
              <a:t>  </a:t>
            </a:r>
            <a:r>
              <a:rPr lang="en-US" sz="1300" i="0" u="sng" dirty="0" err="1">
                <a:latin typeface="Courier New" charset="0"/>
                <a:ea typeface="ＭＳ Ｐゴシック" charset="-128"/>
                <a:cs typeface="ＭＳ Ｐゴシック" charset="-128"/>
              </a:rPr>
              <a:t>Meas</a:t>
            </a:r>
            <a:r>
              <a:rPr lang="en-US" sz="1300" i="0" u="sng" dirty="0">
                <a:latin typeface="Courier New" charset="0"/>
                <a:ea typeface="ＭＳ Ｐゴシック" charset="-128"/>
                <a:cs typeface="ＭＳ Ｐゴシック" charset="-128"/>
              </a:rPr>
              <a:t>  9mer_Core</a:t>
            </a:r>
          </a:p>
          <a:p>
            <a:pPr algn="l" eaLnBrk="0" hangingPunct="0"/>
            <a:r>
              <a:rPr lang="ro-RO" sz="1300" i="0" dirty="0">
                <a:latin typeface="Courier New" charset="0"/>
                <a:ea typeface="ＭＳ Ｐゴシック" charset="-128"/>
                <a:cs typeface="ＭＳ Ｐゴシック" charset="-128"/>
              </a:rPr>
              <a:t>  AEMKTDAA 0.022 0.000 AEMK-TDAA </a:t>
            </a:r>
          </a:p>
          <a:p>
            <a:pPr algn="l" eaLnBrk="0" hangingPunct="0"/>
            <a:r>
              <a:rPr lang="ro-RO" sz="1300" i="0" dirty="0">
                <a:latin typeface="Courier New" charset="0"/>
                <a:ea typeface="ＭＳ Ｐゴシック" charset="-128"/>
                <a:cs typeface="ＭＳ Ｐゴシック" charset="-128"/>
              </a:rPr>
              <a:t>  HHIWQNLL 0.029 0.000 HHI-WQNLL </a:t>
            </a:r>
          </a:p>
          <a:p>
            <a:pPr algn="l" eaLnBrk="0" hangingPunct="0"/>
            <a:r>
              <a:rPr lang="ro-RO" sz="1300" i="0" dirty="0">
                <a:latin typeface="Courier New" charset="0"/>
                <a:ea typeface="ＭＳ Ｐゴシック" charset="-128"/>
                <a:cs typeface="ＭＳ Ｐゴシック" charset="-128"/>
              </a:rPr>
              <a:t> APLAHRLGM 0.065 0.085 APLAHRLGM </a:t>
            </a:r>
          </a:p>
          <a:p>
            <a:pPr algn="l" eaLnBrk="0" hangingPunct="0"/>
            <a:r>
              <a:rPr lang="ro-RO" sz="1300" i="0" dirty="0">
                <a:latin typeface="Courier New" charset="0"/>
                <a:ea typeface="ＭＳ Ｐゴシック" charset="-128"/>
                <a:cs typeface="ＭＳ Ｐゴシック" charset="-128"/>
              </a:rPr>
              <a:t> GGFTFKRTK 0.385 0.547 GGFTFKRTK </a:t>
            </a:r>
          </a:p>
          <a:p>
            <a:pPr algn="l" eaLnBrk="0" hangingPunct="0"/>
            <a:r>
              <a:rPr lang="ro-RO" sz="1300" i="0" dirty="0">
                <a:latin typeface="Courier New" charset="0"/>
                <a:ea typeface="ＭＳ Ｐゴシック" charset="-128"/>
                <a:cs typeface="ＭＳ Ｐゴシック" charset="-128"/>
              </a:rPr>
              <a:t> LPTWLGAAI 0.029 0.085 LPTWLGAAI </a:t>
            </a:r>
          </a:p>
          <a:p>
            <a:pPr algn="l" eaLnBrk="0" hangingPunct="0"/>
            <a:r>
              <a:rPr lang="ro-RO" sz="1300" i="0" dirty="0">
                <a:latin typeface="Courier New" charset="0"/>
                <a:ea typeface="ＭＳ Ｐゴシック" charset="-128"/>
                <a:cs typeface="ＭＳ Ｐゴシック" charset="-128"/>
              </a:rPr>
              <a:t> DILGVLTIK 0.376 0.351 DILGVLTIK </a:t>
            </a:r>
          </a:p>
          <a:p>
            <a:pPr algn="l" eaLnBrk="0" hangingPunct="0"/>
            <a:r>
              <a:rPr lang="ro-RO" sz="1300" i="0" dirty="0">
                <a:latin typeface="Courier New" charset="0"/>
                <a:ea typeface="ＭＳ Ｐゴシック" charset="-128"/>
                <a:cs typeface="ＭＳ Ｐゴシック" charset="-128"/>
              </a:rPr>
              <a:t> DIVNNFITK 0.430 0.361 DIVNNFITK </a:t>
            </a:r>
          </a:p>
          <a:p>
            <a:pPr algn="l" eaLnBrk="0" hangingPunct="0"/>
            <a:r>
              <a:rPr lang="ro-RO" sz="1300" i="0" dirty="0">
                <a:latin typeface="Courier New" charset="0"/>
                <a:ea typeface="ＭＳ Ｐゴシック" charset="-128"/>
                <a:cs typeface="ＭＳ Ｐゴシック" charset="-128"/>
              </a:rPr>
              <a:t> RRRKGWIPL 0.058 0.213 RRRKGWIPL </a:t>
            </a:r>
          </a:p>
          <a:p>
            <a:pPr algn="l" eaLnBrk="0" hangingPunct="0"/>
            <a:r>
              <a:rPr lang="ro-RO" sz="1300" i="0" dirty="0">
                <a:latin typeface="Courier New" charset="0"/>
                <a:ea typeface="ＭＳ Ｐゴシック" charset="-128"/>
                <a:cs typeface="ＭＳ Ｐゴシック" charset="-128"/>
              </a:rPr>
              <a:t> SLSEPWRDF 0.078 0.085 SLSEPWRDF </a:t>
            </a:r>
          </a:p>
          <a:p>
            <a:pPr algn="l" eaLnBrk="0" hangingPunct="0"/>
            <a:r>
              <a:rPr lang="ro-RO" sz="1300" i="0" dirty="0">
                <a:latin typeface="Courier New" charset="0"/>
                <a:ea typeface="ＭＳ Ｐゴシック" charset="-128"/>
                <a:cs typeface="ＭＳ Ｐゴシック" charset="-128"/>
              </a:rPr>
              <a:t> RELVRKTRF 0.028 0.085 RELVRKTRF </a:t>
            </a:r>
          </a:p>
          <a:p>
            <a:pPr algn="l" eaLnBrk="0" hangingPunct="0"/>
            <a:r>
              <a:rPr lang="ro-RO" sz="1300" i="0" dirty="0">
                <a:latin typeface="Courier New" charset="0"/>
                <a:ea typeface="ＭＳ Ｐゴシック" charset="-128"/>
                <a:cs typeface="ＭＳ Ｐゴシック" charset="-128"/>
              </a:rPr>
              <a:t> IISDMYDPR 0.412 0.556 IISDMYDPR </a:t>
            </a:r>
          </a:p>
          <a:p>
            <a:pPr algn="l" eaLnBrk="0" hangingPunct="0"/>
            <a:r>
              <a:rPr lang="ro-RO" sz="1300" i="0" dirty="0">
                <a:latin typeface="Courier New" charset="0"/>
                <a:ea typeface="ＭＳ Ｐゴシック" charset="-128"/>
                <a:cs typeface="ＭＳ Ｐゴシック" charset="-128"/>
              </a:rPr>
              <a:t>LQAGFFLLTR 0.443 0.394 LQAGFFLLR </a:t>
            </a:r>
          </a:p>
        </p:txBody>
      </p:sp>
      <p:cxnSp>
        <p:nvCxnSpPr>
          <p:cNvPr id="711685" name="AutoShape 5"/>
          <p:cNvCxnSpPr>
            <a:cxnSpLocks noChangeShapeType="1"/>
            <a:stCxn id="711683" idx="3"/>
            <a:endCxn id="711682" idx="0"/>
          </p:cNvCxnSpPr>
          <p:nvPr/>
        </p:nvCxnSpPr>
        <p:spPr bwMode="auto">
          <a:xfrm>
            <a:off x="5712462" y="1542366"/>
            <a:ext cx="1052570" cy="878522"/>
          </a:xfrm>
          <a:prstGeom prst="curvedConnector2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11686" name="Text Box 6"/>
          <p:cNvSpPr txBox="1">
            <a:spLocks noChangeArrowheads="1"/>
          </p:cNvSpPr>
          <p:nvPr/>
        </p:nvSpPr>
        <p:spPr bwMode="auto">
          <a:xfrm>
            <a:off x="5638800" y="1219200"/>
            <a:ext cx="274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i="0">
                <a:latin typeface="Comic Sans MS" charset="0"/>
              </a:rPr>
              <a:t>Predict binding affinity </a:t>
            </a:r>
          </a:p>
          <a:p>
            <a:r>
              <a:rPr lang="en-US" b="0" i="0">
                <a:latin typeface="Comic Sans MS" charset="0"/>
              </a:rPr>
              <a:t>and core</a:t>
            </a:r>
          </a:p>
        </p:txBody>
      </p:sp>
      <p:cxnSp>
        <p:nvCxnSpPr>
          <p:cNvPr id="711687" name="AutoShape 7"/>
          <p:cNvCxnSpPr>
            <a:cxnSpLocks noChangeShapeType="1"/>
            <a:stCxn id="711682" idx="2"/>
            <a:endCxn id="711684" idx="2"/>
          </p:cNvCxnSpPr>
          <p:nvPr/>
        </p:nvCxnSpPr>
        <p:spPr bwMode="auto">
          <a:xfrm rot="5400000">
            <a:off x="4263678" y="2678162"/>
            <a:ext cx="91629" cy="4911080"/>
          </a:xfrm>
          <a:prstGeom prst="curvedConnector3">
            <a:avLst>
              <a:gd name="adj1" fmla="val 349484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11688" name="Text Box 8"/>
          <p:cNvSpPr txBox="1">
            <a:spLocks noChangeArrowheads="1"/>
          </p:cNvSpPr>
          <p:nvPr/>
        </p:nvSpPr>
        <p:spPr bwMode="auto">
          <a:xfrm>
            <a:off x="3200400" y="5378450"/>
            <a:ext cx="2303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i="0">
                <a:latin typeface="Comic Sans MS" charset="0"/>
              </a:rPr>
              <a:t>Calculate prediction</a:t>
            </a:r>
          </a:p>
          <a:p>
            <a:r>
              <a:rPr lang="en-US" b="0" i="0">
                <a:latin typeface="Comic Sans MS" charset="0"/>
              </a:rPr>
              <a:t>error</a:t>
            </a:r>
          </a:p>
        </p:txBody>
      </p:sp>
      <p:cxnSp>
        <p:nvCxnSpPr>
          <p:cNvPr id="711689" name="AutoShape 9"/>
          <p:cNvCxnSpPr>
            <a:cxnSpLocks noChangeShapeType="1"/>
            <a:stCxn id="711684" idx="0"/>
            <a:endCxn id="711683" idx="1"/>
          </p:cNvCxnSpPr>
          <p:nvPr/>
        </p:nvCxnSpPr>
        <p:spPr bwMode="auto">
          <a:xfrm rot="5400000" flipH="1" flipV="1">
            <a:off x="1875417" y="1520901"/>
            <a:ext cx="944106" cy="987036"/>
          </a:xfrm>
          <a:prstGeom prst="curvedConnector2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11690" name="Text Box 10"/>
          <p:cNvSpPr txBox="1">
            <a:spLocks noChangeArrowheads="1"/>
          </p:cNvSpPr>
          <p:nvPr/>
        </p:nvSpPr>
        <p:spPr bwMode="auto">
          <a:xfrm>
            <a:off x="204788" y="1169988"/>
            <a:ext cx="2590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i="0">
                <a:latin typeface="Comic Sans MS" charset="0"/>
              </a:rPr>
              <a:t>Update method to</a:t>
            </a:r>
          </a:p>
          <a:p>
            <a:r>
              <a:rPr lang="en-US" b="0" i="0">
                <a:latin typeface="Comic Sans MS" charset="0"/>
              </a:rPr>
              <a:t>Minimize prediction error</a:t>
            </a:r>
          </a:p>
        </p:txBody>
      </p:sp>
      <p:sp>
        <p:nvSpPr>
          <p:cNvPr id="711709" name="Text Box 29"/>
          <p:cNvSpPr txBox="1">
            <a:spLocks noChangeArrowheads="1"/>
          </p:cNvSpPr>
          <p:nvPr/>
        </p:nvSpPr>
        <p:spPr bwMode="auto">
          <a:xfrm>
            <a:off x="0" y="6021288"/>
            <a:ext cx="488573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0" i="0" dirty="0" err="1">
                <a:latin typeface="Comic Sans MS" charset="0"/>
              </a:rPr>
              <a:t>Andreatta</a:t>
            </a:r>
            <a:r>
              <a:rPr lang="en-US" b="0" i="0" dirty="0">
                <a:latin typeface="Comic Sans MS" charset="0"/>
              </a:rPr>
              <a:t>, Nielsen, Bioinformatics 2016</a:t>
            </a:r>
          </a:p>
          <a:p>
            <a:pPr algn="l"/>
            <a:r>
              <a:rPr lang="en-US" b="0" i="0" dirty="0">
                <a:latin typeface="Comic Sans MS" charset="0"/>
              </a:rPr>
              <a:t>Nielsen, </a:t>
            </a:r>
            <a:r>
              <a:rPr lang="en-US" b="0" i="0" dirty="0" err="1">
                <a:latin typeface="Comic Sans MS" charset="0"/>
              </a:rPr>
              <a:t>Andreatta</a:t>
            </a:r>
            <a:r>
              <a:rPr lang="en-US" b="0" i="0" dirty="0">
                <a:latin typeface="Comic Sans MS" charset="0"/>
              </a:rPr>
              <a:t>, Genome Medicine, 2016</a:t>
            </a:r>
          </a:p>
          <a:p>
            <a:pPr algn="l"/>
            <a:r>
              <a:rPr lang="en-US" b="0" i="0" dirty="0">
                <a:latin typeface="Comic Sans MS" charset="0"/>
              </a:rPr>
              <a:t>Nielsen M, </a:t>
            </a:r>
            <a:r>
              <a:rPr lang="en-US" b="0" i="0" dirty="0" err="1">
                <a:latin typeface="Comic Sans MS" charset="0"/>
              </a:rPr>
              <a:t>Andreatta</a:t>
            </a:r>
            <a:r>
              <a:rPr lang="en-US" b="0" i="0" dirty="0">
                <a:latin typeface="Comic Sans MS" charset="0"/>
              </a:rPr>
              <a:t> M., NAR 2017</a:t>
            </a:r>
          </a:p>
        </p:txBody>
      </p:sp>
      <p:pic>
        <p:nvPicPr>
          <p:cNvPr id="5" name="Picture 4" descr="move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2780928"/>
            <a:ext cx="3207855" cy="2092929"/>
          </a:xfrm>
          <a:prstGeom prst="rect">
            <a:avLst/>
          </a:prstGeom>
        </p:spPr>
      </p:pic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7956376" y="3006849"/>
            <a:ext cx="639763" cy="25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Ins="0" anchor="ctr" anchorCtr="0">
            <a:prstTxWarp prst="textNoShape">
              <a:avLst/>
            </a:prstTxWarp>
          </a:bodyPr>
          <a:lstStyle/>
          <a:p>
            <a:pPr algn="l" eaLnBrk="0" hangingPunct="0"/>
            <a:r>
              <a:rPr lang="en-US" sz="1400" b="0" i="0" dirty="0">
                <a:latin typeface="Comic Sans MS" charset="0"/>
                <a:ea typeface="ＭＳ Ｐゴシック" charset="-128"/>
                <a:cs typeface="ＭＳ Ｐゴシック" charset="-128"/>
              </a:rPr>
              <a:t>0.45</a:t>
            </a:r>
            <a:endParaRPr lang="en-US" sz="1400" i="0" dirty="0">
              <a:latin typeface="Courier Ne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>
            <a:off x="7956376" y="3370353"/>
            <a:ext cx="639763" cy="25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Ins="0" anchor="ctr" anchorCtr="0">
            <a:prstTxWarp prst="textNoShape">
              <a:avLst/>
            </a:prstTxWarp>
          </a:bodyPr>
          <a:lstStyle/>
          <a:p>
            <a:pPr algn="l" eaLnBrk="0" hangingPunct="0"/>
            <a:r>
              <a:rPr lang="en-US" sz="1400" b="0" i="0" dirty="0">
                <a:latin typeface="Comic Sans MS" charset="0"/>
                <a:ea typeface="ＭＳ Ｐゴシック" charset="-128"/>
                <a:cs typeface="ＭＳ Ｐゴシック" charset="-128"/>
              </a:rPr>
              <a:t>0.15</a:t>
            </a:r>
          </a:p>
        </p:txBody>
      </p:sp>
      <p:sp>
        <p:nvSpPr>
          <p:cNvPr id="711706" name="Text Box 26"/>
          <p:cNvSpPr txBox="1">
            <a:spLocks noChangeArrowheads="1"/>
          </p:cNvSpPr>
          <p:nvPr/>
        </p:nvSpPr>
        <p:spPr bwMode="auto">
          <a:xfrm>
            <a:off x="7956376" y="3673047"/>
            <a:ext cx="639763" cy="25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Ins="0" anchor="ctr" anchorCtr="0">
            <a:prstTxWarp prst="textNoShape">
              <a:avLst/>
            </a:prstTxWarp>
          </a:bodyPr>
          <a:lstStyle/>
          <a:p>
            <a:pPr algn="l" eaLnBrk="0" hangingPunct="0"/>
            <a:r>
              <a:rPr lang="en-US" sz="1400" b="0" i="0" dirty="0">
                <a:latin typeface="Comic Sans MS" charset="0"/>
                <a:ea typeface="ＭＳ Ｐゴシック" charset="-128"/>
                <a:cs typeface="ＭＳ Ｐゴシック" charset="-128"/>
              </a:rPr>
              <a:t>0.03</a:t>
            </a:r>
          </a:p>
        </p:txBody>
      </p:sp>
      <p:sp>
        <p:nvSpPr>
          <p:cNvPr id="711707" name="Text Box 27"/>
          <p:cNvSpPr txBox="1">
            <a:spLocks noChangeArrowheads="1"/>
          </p:cNvSpPr>
          <p:nvPr/>
        </p:nvSpPr>
        <p:spPr bwMode="auto">
          <a:xfrm>
            <a:off x="7956376" y="3975741"/>
            <a:ext cx="639763" cy="25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Ins="0" anchor="ctr" anchorCtr="0">
            <a:prstTxWarp prst="textNoShape">
              <a:avLst/>
            </a:prstTxWarp>
          </a:bodyPr>
          <a:lstStyle/>
          <a:p>
            <a:pPr algn="l" eaLnBrk="0" hangingPunct="0"/>
            <a:r>
              <a:rPr lang="en-US" sz="1400" b="0" i="0" dirty="0">
                <a:latin typeface="Comic Sans MS" charset="0"/>
                <a:ea typeface="ＭＳ Ｐゴシック" charset="-128"/>
                <a:cs typeface="ＭＳ Ｐゴシック" charset="-128"/>
              </a:rPr>
              <a:t>0.39</a:t>
            </a:r>
          </a:p>
        </p:txBody>
      </p:sp>
      <p:sp>
        <p:nvSpPr>
          <p:cNvPr id="711708" name="Text Box 28"/>
          <p:cNvSpPr txBox="1">
            <a:spLocks noChangeArrowheads="1"/>
          </p:cNvSpPr>
          <p:nvPr/>
        </p:nvSpPr>
        <p:spPr bwMode="auto">
          <a:xfrm>
            <a:off x="7956376" y="4278435"/>
            <a:ext cx="639763" cy="25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Ins="0" anchor="ctr" anchorCtr="0">
            <a:prstTxWarp prst="textNoShape">
              <a:avLst/>
            </a:prstTxWarp>
          </a:bodyPr>
          <a:lstStyle/>
          <a:p>
            <a:pPr algn="l" eaLnBrk="0" hangingPunct="0"/>
            <a:r>
              <a:rPr lang="en-US" sz="1400" b="0" i="0" dirty="0">
                <a:latin typeface="Comic Sans MS" charset="0"/>
                <a:ea typeface="ＭＳ Ｐゴシック" charset="-128"/>
                <a:cs typeface="ＭＳ Ｐゴシック" charset="-128"/>
              </a:rPr>
              <a:t>0.05</a:t>
            </a: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7956376" y="4581128"/>
            <a:ext cx="639763" cy="25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Ins="0" anchor="ctr" anchorCtr="0">
            <a:prstTxWarp prst="textNoShape">
              <a:avLst/>
            </a:prstTxWarp>
          </a:bodyPr>
          <a:lstStyle/>
          <a:p>
            <a:pPr algn="l" eaLnBrk="0" hangingPunct="0"/>
            <a:r>
              <a:rPr lang="en-US" sz="1400" b="0" i="0" dirty="0">
                <a:latin typeface="Comic Sans MS" charset="0"/>
                <a:ea typeface="ＭＳ Ｐゴシック" charset="-128"/>
                <a:cs typeface="ＭＳ Ｐゴシック" charset="-128"/>
              </a:rPr>
              <a:t>0.05</a:t>
            </a:r>
          </a:p>
        </p:txBody>
      </p:sp>
      <p:sp>
        <p:nvSpPr>
          <p:cNvPr id="19" name="Text Box 1030"/>
          <p:cNvSpPr txBox="1">
            <a:spLocks noChangeArrowheads="1"/>
          </p:cNvSpPr>
          <p:nvPr/>
        </p:nvSpPr>
        <p:spPr bwMode="auto">
          <a:xfrm>
            <a:off x="35496" y="188640"/>
            <a:ext cx="8651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3200" b="0">
                <a:latin typeface="+mn-lt"/>
                <a:ea typeface="ＭＳ Ｐゴシック" pitchFamily="-110" charset="-128"/>
                <a:cs typeface="ＭＳ Ｐゴシック" pitchFamily="-110" charset="-128"/>
              </a:rPr>
              <a:t>A “</a:t>
            </a:r>
            <a:r>
              <a:rPr lang="en-US" sz="3200" b="0" i="0">
                <a:latin typeface="+mn-lt"/>
                <a:ea typeface="ＭＳ Ｐゴシック" pitchFamily="-110" charset="-128"/>
                <a:cs typeface="ＭＳ Ｐゴシック" pitchFamily="-110" charset="-128"/>
              </a:rPr>
              <a:t>CNN like” model before the era of CNN’s</a:t>
            </a:r>
            <a:endParaRPr lang="en-US" sz="3200" b="0" i="0" dirty="0">
              <a:latin typeface="+mn-lt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812360" y="3975740"/>
            <a:ext cx="874440" cy="302695"/>
          </a:xfrm>
          <a:prstGeom prst="rect">
            <a:avLst/>
          </a:prstGeom>
          <a:solidFill>
            <a:srgbClr val="C00000">
              <a:alpha val="21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11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304800"/>
            <a:ext cx="7881891" cy="457200"/>
          </a:xfrm>
        </p:spPr>
        <p:txBody>
          <a:bodyPr/>
          <a:lstStyle/>
          <a:p>
            <a:r>
              <a:rPr lang="en-US" dirty="0"/>
              <a:t>Interpreting (and benefitting from) MS eluted ligand data sets</a:t>
            </a:r>
          </a:p>
        </p:txBody>
      </p:sp>
      <p:pic>
        <p:nvPicPr>
          <p:cNvPr id="4" name="Shape 307"/>
          <p:cNvPicPr preferRelativeResize="0"/>
          <p:nvPr/>
        </p:nvPicPr>
        <p:blipFill rotWithShape="1">
          <a:blip r:embed="rId2">
            <a:alphaModFix/>
          </a:blip>
          <a:srcRect t="36186" r="69615" b="35326"/>
          <a:stretch/>
        </p:blipFill>
        <p:spPr>
          <a:xfrm>
            <a:off x="395536" y="3861048"/>
            <a:ext cx="4476425" cy="252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Untitled 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0" b="5475"/>
          <a:stretch/>
        </p:blipFill>
        <p:spPr>
          <a:xfrm>
            <a:off x="179512" y="1052736"/>
            <a:ext cx="8604448" cy="24379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5614" y="3501008"/>
            <a:ext cx="1748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>
                <a:latin typeface="Comic Sans MS"/>
                <a:cs typeface="Comic Sans MS"/>
              </a:rPr>
              <a:t>In </a:t>
            </a:r>
            <a:r>
              <a:rPr lang="en-US" sz="1600" b="0" i="0" dirty="0" err="1">
                <a:latin typeface="Comic Sans MS"/>
                <a:cs typeface="Comic Sans MS"/>
              </a:rPr>
              <a:t>silico</a:t>
            </a:r>
            <a:r>
              <a:rPr lang="en-US" sz="1600" b="0" i="0" dirty="0">
                <a:latin typeface="Comic Sans MS"/>
                <a:cs typeface="Comic Sans MS"/>
              </a:rPr>
              <a:t> analysis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01069" y="3429000"/>
            <a:ext cx="3801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>
                <a:latin typeface="Comic Sans MS"/>
                <a:cs typeface="Comic Sans MS"/>
              </a:rPr>
              <a:t>Michal </a:t>
            </a:r>
            <a:r>
              <a:rPr lang="en-US" sz="1400" b="0" i="0" dirty="0" err="1">
                <a:latin typeface="Comic Sans MS"/>
                <a:cs typeface="Comic Sans MS"/>
              </a:rPr>
              <a:t>Bassani</a:t>
            </a:r>
            <a:r>
              <a:rPr lang="en-US" sz="1400" b="0" i="0" dirty="0">
                <a:latin typeface="Comic Sans MS"/>
                <a:cs typeface="Comic Sans MS"/>
              </a:rPr>
              <a:t>-Sternberg et. al, MCP, 2015</a:t>
            </a:r>
          </a:p>
        </p:txBody>
      </p:sp>
    </p:spTree>
    <p:extLst>
      <p:ext uri="{BB962C8B-B14F-4D97-AF65-F5344CB8AC3E}">
        <p14:creationId xmlns:p14="http://schemas.microsoft.com/office/powerpoint/2010/main" val="298731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/>
          <p:cNvCxnSpPr/>
          <p:nvPr/>
        </p:nvCxnSpPr>
        <p:spPr bwMode="auto">
          <a:xfrm flipV="1">
            <a:off x="1833126" y="3335533"/>
            <a:ext cx="375225" cy="10735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304800"/>
            <a:ext cx="8208912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train on mixed data types (benefiting from MS ligand data)?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24210" y="1412776"/>
            <a:ext cx="308023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/>
              <a:t>Neural network model</a:t>
            </a:r>
          </a:p>
          <a:p>
            <a:r>
              <a:rPr lang="en-US" b="0" i="0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b="0" i="0" dirty="0"/>
              <a:t>We expand the </a:t>
            </a:r>
            <a:r>
              <a:rPr lang="en-US" b="0" i="0" dirty="0" err="1"/>
              <a:t>NNalign</a:t>
            </a:r>
            <a:r>
              <a:rPr lang="en-US" b="0" i="0" dirty="0"/>
              <a:t> approach by adding a second output neuron</a:t>
            </a:r>
          </a:p>
          <a:p>
            <a:pPr marL="285750" indent="-285750">
              <a:buFontTx/>
              <a:buChar char="-"/>
            </a:pPr>
            <a:endParaRPr lang="en-US" b="0" i="0" dirty="0"/>
          </a:p>
          <a:p>
            <a:pPr marL="285750" indent="-285750">
              <a:buFontTx/>
              <a:buChar char="-"/>
            </a:pPr>
            <a:r>
              <a:rPr lang="en-US" b="0" i="0" dirty="0"/>
              <a:t>Training is performed on both data simultaneously</a:t>
            </a:r>
          </a:p>
          <a:p>
            <a:pPr marL="285750" indent="-285750">
              <a:buFontTx/>
              <a:buChar char="-"/>
            </a:pPr>
            <a:endParaRPr lang="en-US" b="0" i="0" dirty="0"/>
          </a:p>
          <a:p>
            <a:pPr marL="285750" indent="-285750">
              <a:buFontTx/>
              <a:buChar char="-"/>
            </a:pPr>
            <a:r>
              <a:rPr lang="en-US" b="0" i="0" dirty="0"/>
              <a:t>Resulting model is able to predict binding affinity value and probability of peptide being an eluted ligand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96" y="538599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latin typeface="Comic Sans MS"/>
                <a:cs typeface="Comic Sans MS"/>
              </a:rPr>
              <a:t>185,985 data points covering 153 MHC-I molecules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7784" y="538599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latin typeface="Comic Sans MS"/>
                <a:cs typeface="Comic Sans MS"/>
              </a:rPr>
              <a:t>84,717 data points covering 55 HLA-I molecules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1836" y="6453336"/>
            <a:ext cx="361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latin typeface="Comic Sans MS"/>
                <a:cs typeface="Comic Sans MS"/>
              </a:rPr>
              <a:t>V. </a:t>
            </a:r>
            <a:r>
              <a:rPr lang="en-US" b="0" i="0" dirty="0" err="1">
                <a:latin typeface="Comic Sans MS"/>
                <a:cs typeface="Comic Sans MS"/>
              </a:rPr>
              <a:t>Jurtz</a:t>
            </a:r>
            <a:r>
              <a:rPr lang="en-US" b="0" i="0" dirty="0">
                <a:latin typeface="Comic Sans MS"/>
                <a:cs typeface="Comic Sans MS"/>
              </a:rPr>
              <a:t> et al. </a:t>
            </a:r>
            <a:r>
              <a:rPr lang="de-DE" b="0" i="0" dirty="0">
                <a:latin typeface="Comic Sans MS"/>
                <a:cs typeface="Comic Sans MS"/>
              </a:rPr>
              <a:t>J </a:t>
            </a:r>
            <a:r>
              <a:rPr lang="de-DE" b="0" i="0" dirty="0" err="1">
                <a:latin typeface="Comic Sans MS"/>
                <a:cs typeface="Comic Sans MS"/>
              </a:rPr>
              <a:t>Immunol</a:t>
            </a:r>
            <a:r>
              <a:rPr lang="de-DE" b="0" i="0" dirty="0">
                <a:latin typeface="Comic Sans MS"/>
                <a:cs typeface="Comic Sans MS"/>
              </a:rPr>
              <a:t>. 2017 </a:t>
            </a:r>
            <a:endParaRPr lang="en-US" b="0" i="0" dirty="0">
              <a:latin typeface="Comic Sans MS"/>
              <a:cs typeface="Comic Sans M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23528" y="2139857"/>
            <a:ext cx="160705" cy="1914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435068" y="2139857"/>
            <a:ext cx="160705" cy="1914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46607" y="2139857"/>
            <a:ext cx="160705" cy="1914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658148" y="2139857"/>
            <a:ext cx="160705" cy="1914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926170" y="3169105"/>
            <a:ext cx="160705" cy="1914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131454" y="3169105"/>
            <a:ext cx="160705" cy="1914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336739" y="3169105"/>
            <a:ext cx="160705" cy="1914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 flipH="1">
            <a:off x="2483768" y="4293096"/>
            <a:ext cx="180000" cy="180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  <p:cxnSp>
        <p:nvCxnSpPr>
          <p:cNvPr id="17" name="Straight Arrow Connector 16"/>
          <p:cNvCxnSpPr>
            <a:stCxn id="9" idx="5"/>
            <a:endCxn id="13" idx="1"/>
          </p:cNvCxnSpPr>
          <p:nvPr/>
        </p:nvCxnSpPr>
        <p:spPr bwMode="auto">
          <a:xfrm>
            <a:off x="460698" y="2303302"/>
            <a:ext cx="489006" cy="8938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9" idx="5"/>
            <a:endCxn id="14" idx="2"/>
          </p:cNvCxnSpPr>
          <p:nvPr/>
        </p:nvCxnSpPr>
        <p:spPr bwMode="auto">
          <a:xfrm>
            <a:off x="460698" y="2303302"/>
            <a:ext cx="1670756" cy="9615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stCxn id="9" idx="5"/>
            <a:endCxn id="15" idx="2"/>
          </p:cNvCxnSpPr>
          <p:nvPr/>
        </p:nvCxnSpPr>
        <p:spPr bwMode="auto">
          <a:xfrm>
            <a:off x="460698" y="2303302"/>
            <a:ext cx="2876041" cy="9615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4"/>
            <a:endCxn id="13" idx="0"/>
          </p:cNvCxnSpPr>
          <p:nvPr/>
        </p:nvCxnSpPr>
        <p:spPr bwMode="auto">
          <a:xfrm flipH="1">
            <a:off x="1006522" y="2331345"/>
            <a:ext cx="508898" cy="8377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0" idx="4"/>
            <a:endCxn id="14" idx="1"/>
          </p:cNvCxnSpPr>
          <p:nvPr/>
        </p:nvCxnSpPr>
        <p:spPr bwMode="auto">
          <a:xfrm>
            <a:off x="1515420" y="2331345"/>
            <a:ext cx="639569" cy="8658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10" idx="4"/>
            <a:endCxn id="15" idx="1"/>
          </p:cNvCxnSpPr>
          <p:nvPr/>
        </p:nvCxnSpPr>
        <p:spPr bwMode="auto">
          <a:xfrm>
            <a:off x="1515420" y="2331345"/>
            <a:ext cx="1844853" cy="8658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stCxn id="11" idx="4"/>
            <a:endCxn id="13" idx="7"/>
          </p:cNvCxnSpPr>
          <p:nvPr/>
        </p:nvCxnSpPr>
        <p:spPr bwMode="auto">
          <a:xfrm flipH="1">
            <a:off x="1063340" y="2331345"/>
            <a:ext cx="1563620" cy="8658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11" idx="4"/>
            <a:endCxn id="14" idx="7"/>
          </p:cNvCxnSpPr>
          <p:nvPr/>
        </p:nvCxnSpPr>
        <p:spPr bwMode="auto">
          <a:xfrm flipH="1">
            <a:off x="2268624" y="2331345"/>
            <a:ext cx="358335" cy="8658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11" idx="4"/>
            <a:endCxn id="15" idx="0"/>
          </p:cNvCxnSpPr>
          <p:nvPr/>
        </p:nvCxnSpPr>
        <p:spPr bwMode="auto">
          <a:xfrm>
            <a:off x="2626960" y="2331345"/>
            <a:ext cx="790131" cy="8377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12" idx="3"/>
            <a:endCxn id="13" idx="6"/>
          </p:cNvCxnSpPr>
          <p:nvPr/>
        </p:nvCxnSpPr>
        <p:spPr bwMode="auto">
          <a:xfrm flipH="1">
            <a:off x="1086875" y="2303302"/>
            <a:ext cx="2594808" cy="9615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>
            <a:stCxn id="12" idx="3"/>
            <a:endCxn id="14" idx="6"/>
          </p:cNvCxnSpPr>
          <p:nvPr/>
        </p:nvCxnSpPr>
        <p:spPr bwMode="auto">
          <a:xfrm flipH="1">
            <a:off x="2292159" y="2303302"/>
            <a:ext cx="1389523" cy="9615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12" idx="3"/>
            <a:endCxn id="15" idx="7"/>
          </p:cNvCxnSpPr>
          <p:nvPr/>
        </p:nvCxnSpPr>
        <p:spPr bwMode="auto">
          <a:xfrm flipH="1">
            <a:off x="3473909" y="2303302"/>
            <a:ext cx="207774" cy="8938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stCxn id="16" idx="0"/>
            <a:endCxn id="13" idx="5"/>
          </p:cNvCxnSpPr>
          <p:nvPr/>
        </p:nvCxnSpPr>
        <p:spPr bwMode="auto">
          <a:xfrm flipH="1" flipV="1">
            <a:off x="1063340" y="3332550"/>
            <a:ext cx="1510428" cy="9605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stCxn id="16" idx="0"/>
            <a:endCxn id="14" idx="4"/>
          </p:cNvCxnSpPr>
          <p:nvPr/>
        </p:nvCxnSpPr>
        <p:spPr bwMode="auto">
          <a:xfrm flipH="1" flipV="1">
            <a:off x="2211807" y="3360593"/>
            <a:ext cx="361961" cy="9325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16" idx="0"/>
            <a:endCxn id="15" idx="3"/>
          </p:cNvCxnSpPr>
          <p:nvPr/>
        </p:nvCxnSpPr>
        <p:spPr bwMode="auto">
          <a:xfrm flipV="1">
            <a:off x="2573768" y="3332550"/>
            <a:ext cx="786506" cy="9605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3923928" y="2068049"/>
            <a:ext cx="122413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0" i="0" dirty="0">
                <a:latin typeface="+mn-lt"/>
              </a:rPr>
              <a:t>Input layer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35897" y="3169105"/>
            <a:ext cx="13681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0" i="0" dirty="0">
                <a:latin typeface="+mn-lt"/>
              </a:rPr>
              <a:t>Hidden layer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19872" y="4202598"/>
            <a:ext cx="1584176" cy="3065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0" i="0" dirty="0">
                <a:latin typeface="+mn-lt"/>
              </a:rPr>
              <a:t>Output layer</a:t>
            </a:r>
          </a:p>
        </p:txBody>
      </p:sp>
      <p:sp>
        <p:nvSpPr>
          <p:cNvPr id="42" name="Oval 41"/>
          <p:cNvSpPr/>
          <p:nvPr/>
        </p:nvSpPr>
        <p:spPr bwMode="auto">
          <a:xfrm>
            <a:off x="1729821" y="4326962"/>
            <a:ext cx="180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  <p:cxnSp>
        <p:nvCxnSpPr>
          <p:cNvPr id="46" name="Straight Arrow Connector 45"/>
          <p:cNvCxnSpPr>
            <a:stCxn id="42" idx="0"/>
          </p:cNvCxnSpPr>
          <p:nvPr/>
        </p:nvCxnSpPr>
        <p:spPr bwMode="auto">
          <a:xfrm flipH="1" flipV="1">
            <a:off x="1021343" y="3352720"/>
            <a:ext cx="798478" cy="9742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>
            <a:stCxn id="42" idx="7"/>
          </p:cNvCxnSpPr>
          <p:nvPr/>
        </p:nvCxnSpPr>
        <p:spPr bwMode="auto">
          <a:xfrm flipV="1">
            <a:off x="1883461" y="3301918"/>
            <a:ext cx="1485612" cy="10514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5" name="TextBox 74"/>
          <p:cNvSpPr txBox="1"/>
          <p:nvPr/>
        </p:nvSpPr>
        <p:spPr>
          <a:xfrm>
            <a:off x="47474" y="4643844"/>
            <a:ext cx="1860230" cy="369332"/>
          </a:xfrm>
          <a:prstGeom prst="rect">
            <a:avLst/>
          </a:prstGeom>
          <a:solidFill>
            <a:schemeClr val="bg2">
              <a:alpha val="1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0" i="0" dirty="0">
                <a:latin typeface="Comic Sans MS"/>
                <a:cs typeface="Comic Sans MS"/>
              </a:rPr>
              <a:t>Binding affinity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483768" y="4643844"/>
            <a:ext cx="873556" cy="369332"/>
          </a:xfrm>
          <a:prstGeom prst="rect">
            <a:avLst/>
          </a:prstGeom>
          <a:solidFill>
            <a:schemeClr val="bg2">
              <a:alpha val="1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0" i="0" dirty="0">
                <a:latin typeface="Comic Sans MS"/>
                <a:cs typeface="Comic Sans MS"/>
              </a:rPr>
              <a:t>Ligand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9512" y="1340768"/>
            <a:ext cx="3114955" cy="369332"/>
          </a:xfrm>
          <a:prstGeom prst="rect">
            <a:avLst/>
          </a:prstGeom>
          <a:solidFill>
            <a:srgbClr val="C00000">
              <a:alpha val="16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0" i="0" dirty="0">
                <a:latin typeface="Comic Sans MS"/>
                <a:cs typeface="Comic Sans MS"/>
              </a:rPr>
              <a:t>MS Ligand + MHC sequence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94559" y="1628800"/>
            <a:ext cx="3252814" cy="369332"/>
          </a:xfrm>
          <a:prstGeom prst="rect">
            <a:avLst/>
          </a:prstGeom>
          <a:solidFill>
            <a:schemeClr val="bg2">
              <a:alpha val="16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0" i="0" dirty="0">
                <a:latin typeface="Comic Sans MS"/>
                <a:cs typeface="Comic Sans MS"/>
              </a:rPr>
              <a:t>BA Peptide  + MHC sequence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D0819F-AD75-9B49-83FB-8F563250F13B}"/>
              </a:ext>
            </a:extLst>
          </p:cNvPr>
          <p:cNvSpPr/>
          <p:nvPr/>
        </p:nvSpPr>
        <p:spPr bwMode="auto">
          <a:xfrm>
            <a:off x="152898" y="2100435"/>
            <a:ext cx="3888432" cy="1196799"/>
          </a:xfrm>
          <a:prstGeom prst="rect">
            <a:avLst/>
          </a:prstGeom>
          <a:solidFill>
            <a:srgbClr val="C00000">
              <a:alpha val="7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solidFill>
                <a:srgbClr val="00000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685923-74F9-DD42-B53B-33EED9E71E37}"/>
              </a:ext>
            </a:extLst>
          </p:cNvPr>
          <p:cNvSpPr txBox="1"/>
          <p:nvPr/>
        </p:nvSpPr>
        <p:spPr>
          <a:xfrm>
            <a:off x="277157" y="2286164"/>
            <a:ext cx="3646771" cy="830997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</a:rPr>
              <a:t>Shared weights between both data types</a:t>
            </a:r>
          </a:p>
        </p:txBody>
      </p:sp>
    </p:spTree>
    <p:extLst>
      <p:ext uri="{BB962C8B-B14F-4D97-AF65-F5344CB8AC3E}">
        <p14:creationId xmlns:p14="http://schemas.microsoft.com/office/powerpoint/2010/main" val="1515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Class II MHC binding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en-US" sz="1800"/>
              <a:t> </a:t>
            </a:r>
            <a:r>
              <a:rPr lang="en-US" sz="2000"/>
              <a:t>Binds peptides of length 9-18 (even whole proteins can bind!)</a:t>
            </a:r>
          </a:p>
          <a:p>
            <a:pPr marL="0" indent="0"/>
            <a:r>
              <a:rPr lang="en-US" sz="2000"/>
              <a:t> Binding cleft is open</a:t>
            </a:r>
          </a:p>
          <a:p>
            <a:pPr marL="0" indent="0"/>
            <a:r>
              <a:rPr lang="en-US" sz="2000"/>
              <a:t> Binding core is 9 aa</a:t>
            </a:r>
          </a:p>
          <a:p>
            <a:pPr marL="0" indent="0"/>
            <a:r>
              <a:rPr lang="en-US" sz="2000"/>
              <a:t> Binding motif highly generate</a:t>
            </a:r>
          </a:p>
          <a:p>
            <a:pPr marL="0" indent="0"/>
            <a:r>
              <a:rPr lang="en-US" sz="2000"/>
              <a:t> Amino acids flanking the binding core affect binding</a:t>
            </a:r>
          </a:p>
          <a:p>
            <a:pPr marL="0" indent="0"/>
            <a:r>
              <a:rPr lang="en-US" sz="2000"/>
              <a:t> Peptide structure might determine binding</a:t>
            </a:r>
          </a:p>
        </p:txBody>
      </p:sp>
      <p:pic>
        <p:nvPicPr>
          <p:cNvPr id="7055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0" y="1947863"/>
            <a:ext cx="4229100" cy="3494087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347720" cy="457200"/>
          </a:xfrm>
        </p:spPr>
        <p:txBody>
          <a:bodyPr/>
          <a:lstStyle/>
          <a:p>
            <a:r>
              <a:rPr lang="en-US" dirty="0"/>
              <a:t>Learning from raw MS data </a:t>
            </a:r>
            <a:r>
              <a:rPr lang="mr-IN" dirty="0"/>
              <a:t>–</a:t>
            </a:r>
            <a:r>
              <a:rPr lang="en-US" dirty="0"/>
              <a:t> NNAlign_MA</a:t>
            </a:r>
          </a:p>
        </p:txBody>
      </p:sp>
      <p:pic>
        <p:nvPicPr>
          <p:cNvPr id="10" name="Picture 9" descr="Untitled 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0" b="5475"/>
          <a:stretch/>
        </p:blipFill>
        <p:spPr>
          <a:xfrm>
            <a:off x="683568" y="1158629"/>
            <a:ext cx="7740352" cy="2193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22479" y="6453336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>
                <a:latin typeface="Comic Sans MS" charset="0"/>
                <a:ea typeface="Comic Sans MS" charset="0"/>
                <a:cs typeface="Comic Sans MS" charset="0"/>
              </a:rPr>
              <a:t>Alvarez </a:t>
            </a:r>
            <a:r>
              <a:rPr lang="en-US" b="0" i="0" dirty="0">
                <a:latin typeface="Comic Sans MS" charset="0"/>
                <a:ea typeface="Comic Sans MS" charset="0"/>
                <a:cs typeface="Comic Sans MS" charset="0"/>
              </a:rPr>
              <a:t>et al</a:t>
            </a:r>
            <a:r>
              <a:rPr lang="en-US" b="0" i="0">
                <a:latin typeface="Comic Sans MS" charset="0"/>
                <a:ea typeface="Comic Sans MS" charset="0"/>
                <a:cs typeface="Comic Sans MS" charset="0"/>
              </a:rPr>
              <a:t>., 2019</a:t>
            </a:r>
            <a:endParaRPr lang="en-US" b="0" i="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86CA04-B4AC-554E-986B-040F719FEDBB}"/>
              </a:ext>
            </a:extLst>
          </p:cNvPr>
          <p:cNvGrpSpPr/>
          <p:nvPr/>
        </p:nvGrpSpPr>
        <p:grpSpPr>
          <a:xfrm>
            <a:off x="179513" y="1772816"/>
            <a:ext cx="4608511" cy="3168352"/>
            <a:chOff x="179513" y="1772816"/>
            <a:chExt cx="4608511" cy="31683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080" b="31753"/>
            <a:stretch/>
          </p:blipFill>
          <p:spPr>
            <a:xfrm>
              <a:off x="179513" y="1772816"/>
              <a:ext cx="4464496" cy="316835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B30D207-B5F8-8C48-99F2-FAEEB092A483}"/>
                </a:ext>
              </a:extLst>
            </p:cNvPr>
            <p:cNvSpPr/>
            <p:nvPr/>
          </p:nvSpPr>
          <p:spPr bwMode="auto">
            <a:xfrm>
              <a:off x="3873624" y="3933056"/>
              <a:ext cx="914400" cy="914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3C8E7C4-547F-8147-90D5-20306B2AB108}"/>
                </a:ext>
              </a:extLst>
            </p:cNvPr>
            <p:cNvSpPr/>
            <p:nvPr/>
          </p:nvSpPr>
          <p:spPr bwMode="auto">
            <a:xfrm>
              <a:off x="755576" y="4026768"/>
              <a:ext cx="914400" cy="914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rutiger 45 Light" charset="0"/>
                <a:ea typeface="ＭＳ Ｐゴシック" charset="0"/>
              </a:endParaRPr>
            </a:p>
          </p:txBody>
        </p:sp>
      </p:grpSp>
      <p:pic>
        <p:nvPicPr>
          <p:cNvPr id="11" name="Picture 10" descr="Untitled.png">
            <a:extLst>
              <a:ext uri="{FF2B5EF4-FFF2-40B4-BE49-F238E27FC236}">
                <a16:creationId xmlns:a16="http://schemas.microsoft.com/office/drawing/2014/main" id="{074CECBE-A0E4-FB40-A538-FC6977514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648" y="3897582"/>
            <a:ext cx="3118048" cy="16076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892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347720" cy="457200"/>
          </a:xfrm>
        </p:spPr>
        <p:txBody>
          <a:bodyPr/>
          <a:lstStyle/>
          <a:p>
            <a:r>
              <a:rPr lang="en-US" dirty="0"/>
              <a:t>Learning from raw MS data </a:t>
            </a:r>
            <a:r>
              <a:rPr lang="mr-IN" dirty="0"/>
              <a:t>–</a:t>
            </a:r>
            <a:r>
              <a:rPr lang="en-US" dirty="0"/>
              <a:t> NNAlign_MA</a:t>
            </a:r>
          </a:p>
        </p:txBody>
      </p:sp>
      <p:pic>
        <p:nvPicPr>
          <p:cNvPr id="10" name="Picture 9" descr="Untitled 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0" b="5475"/>
          <a:stretch/>
        </p:blipFill>
        <p:spPr>
          <a:xfrm>
            <a:off x="683568" y="1158629"/>
            <a:ext cx="7740352" cy="219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6876939" cy="46424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22479" y="6453336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latin typeface="Comic Sans MS" charset="0"/>
                <a:ea typeface="Comic Sans MS" charset="0"/>
                <a:cs typeface="Comic Sans MS" charset="0"/>
              </a:rPr>
              <a:t>Alvarez et al., 2019</a:t>
            </a:r>
          </a:p>
        </p:txBody>
      </p:sp>
    </p:spTree>
    <p:extLst>
      <p:ext uri="{BB962C8B-B14F-4D97-AF65-F5344CB8AC3E}">
        <p14:creationId xmlns:p14="http://schemas.microsoft.com/office/powerpoint/2010/main" val="3447674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347720" cy="457200"/>
          </a:xfrm>
        </p:spPr>
        <p:txBody>
          <a:bodyPr/>
          <a:lstStyle/>
          <a:p>
            <a:r>
              <a:rPr lang="en-US" dirty="0"/>
              <a:t>Learning from raw MS data </a:t>
            </a:r>
            <a:r>
              <a:rPr lang="mr-IN" dirty="0"/>
              <a:t>–</a:t>
            </a:r>
            <a:r>
              <a:rPr lang="en-US" dirty="0"/>
              <a:t> NNAlign_MA</a:t>
            </a:r>
          </a:p>
        </p:txBody>
      </p:sp>
      <p:pic>
        <p:nvPicPr>
          <p:cNvPr id="10" name="Picture 9" descr="Untitled 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0" b="5475"/>
          <a:stretch/>
        </p:blipFill>
        <p:spPr>
          <a:xfrm>
            <a:off x="683568" y="1158629"/>
            <a:ext cx="7740352" cy="219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6876939" cy="46424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22479" y="6453336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latin typeface="Comic Sans MS" charset="0"/>
                <a:ea typeface="Comic Sans MS" charset="0"/>
                <a:cs typeface="Comic Sans MS" charset="0"/>
              </a:rPr>
              <a:t>Alvarez et al.,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61450F-C5A1-D64C-8A36-52B4559F7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339406"/>
            <a:ext cx="5989340" cy="251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91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7162800" cy="457200"/>
          </a:xfrm>
        </p:spPr>
        <p:txBody>
          <a:bodyPr/>
          <a:lstStyle/>
          <a:p>
            <a:r>
              <a:rPr lang="en-US" dirty="0"/>
              <a:t>NNAlign_MA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2479" y="6453336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latin typeface="Comic Sans MS" charset="0"/>
                <a:ea typeface="Comic Sans MS" charset="0"/>
                <a:cs typeface="Comic Sans MS" charset="0"/>
              </a:rPr>
              <a:t>Alvarez et al.,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600"/>
            <a:ext cx="9144000" cy="511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91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Conclusions and perfectives</a:t>
            </a:r>
          </a:p>
        </p:txBody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Receptor ligand systems are effectively characterized using swallow ANN combined with biological intuition</a:t>
            </a:r>
          </a:p>
          <a:p>
            <a:pPr>
              <a:lnSpc>
                <a:spcPct val="90000"/>
              </a:lnSpc>
            </a:pPr>
            <a:r>
              <a:rPr lang="en-US" dirty="0"/>
              <a:t>Knowing how to program a simple FFNN allows you to modify the implementation to integrate mixed data types and to reconcile different peptide binding modes</a:t>
            </a:r>
          </a:p>
          <a:p>
            <a:pPr>
              <a:lnSpc>
                <a:spcPct val="90000"/>
              </a:lnSpc>
            </a:pPr>
            <a:r>
              <a:rPr lang="en-US" dirty="0"/>
              <a:t>You might not always have to go Deep :=)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7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304800"/>
            <a:ext cx="7162800" cy="457200"/>
          </a:xfrm>
          <a:ln/>
        </p:spPr>
        <p:txBody>
          <a:bodyPr/>
          <a:lstStyle/>
          <a:p>
            <a:r>
              <a:rPr lang="en-US" b="1"/>
              <a:t>Gibbs sampler</a:t>
            </a:r>
            <a:br>
              <a:rPr lang="en-US" b="1"/>
            </a:br>
            <a:r>
              <a:rPr lang="en-US" sz="1800" b="1"/>
              <a:t>www.cbs.dtu.dk/biotools/EasyGibbs</a:t>
            </a:r>
            <a:br>
              <a:rPr lang="en-US" sz="1800">
                <a:solidFill>
                  <a:schemeClr val="bg2"/>
                </a:solidFill>
              </a:rPr>
            </a:br>
            <a:endParaRPr lang="en-US" sz="1800"/>
          </a:p>
        </p:txBody>
      </p:sp>
      <p:pic>
        <p:nvPicPr>
          <p:cNvPr id="7198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143000"/>
            <a:ext cx="3055938" cy="2476500"/>
          </a:xfrm>
        </p:spPr>
      </p:pic>
      <p:pic>
        <p:nvPicPr>
          <p:cNvPr id="719876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771900"/>
            <a:ext cx="3149600" cy="2476500"/>
          </a:xfrm>
        </p:spPr>
      </p:pic>
      <p:pic>
        <p:nvPicPr>
          <p:cNvPr id="71987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1143000"/>
            <a:ext cx="1633538" cy="2476500"/>
          </a:xfrm>
        </p:spPr>
      </p:pic>
      <p:pic>
        <p:nvPicPr>
          <p:cNvPr id="719878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3810000"/>
            <a:ext cx="1633538" cy="2476500"/>
          </a:xfrm>
        </p:spPr>
      </p:pic>
      <p:sp>
        <p:nvSpPr>
          <p:cNvPr id="719879" name="Text Box 7"/>
          <p:cNvSpPr txBox="1">
            <a:spLocks noChangeArrowheads="1"/>
          </p:cNvSpPr>
          <p:nvPr/>
        </p:nvSpPr>
        <p:spPr bwMode="auto">
          <a:xfrm>
            <a:off x="3895725" y="2590800"/>
            <a:ext cx="2476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/>
              <a:t>100 10mer peptides</a:t>
            </a:r>
          </a:p>
          <a:p>
            <a:r>
              <a:rPr lang="en-US" i="0"/>
              <a:t>2</a:t>
            </a:r>
            <a:r>
              <a:rPr lang="en-US" i="0" baseline="30000"/>
              <a:t>100</a:t>
            </a:r>
            <a:r>
              <a:rPr lang="en-US" i="0"/>
              <a:t>~10</a:t>
            </a:r>
            <a:r>
              <a:rPr lang="en-US" i="0" baseline="30000"/>
              <a:t>30 </a:t>
            </a:r>
            <a:r>
              <a:rPr lang="en-US" i="0"/>
              <a:t>combinations</a:t>
            </a:r>
          </a:p>
        </p:txBody>
      </p:sp>
      <p:grpSp>
        <p:nvGrpSpPr>
          <p:cNvPr id="719880" name="Group 8"/>
          <p:cNvGrpSpPr>
            <a:grpSpLocks/>
          </p:cNvGrpSpPr>
          <p:nvPr/>
        </p:nvGrpSpPr>
        <p:grpSpPr bwMode="auto">
          <a:xfrm>
            <a:off x="3829050" y="3733800"/>
            <a:ext cx="2724150" cy="1676400"/>
            <a:chOff x="2412" y="2352"/>
            <a:chExt cx="1716" cy="1056"/>
          </a:xfrm>
        </p:grpSpPr>
        <p:graphicFrame>
          <p:nvGraphicFramePr>
            <p:cNvPr id="719881" name="Object 9"/>
            <p:cNvGraphicFramePr>
              <a:graphicFrameLocks noChangeAspect="1"/>
            </p:cNvGraphicFramePr>
            <p:nvPr/>
          </p:nvGraphicFramePr>
          <p:xfrm>
            <a:off x="2592" y="2352"/>
            <a:ext cx="1296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155700" imgH="444500" progId="Equation.3">
                    <p:embed/>
                  </p:oleObj>
                </mc:Choice>
                <mc:Fallback>
                  <p:oleObj name="Equation" r:id="rId7" imgW="1155700" imgH="4445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2352"/>
                          <a:ext cx="1296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882" name="Text Box 10"/>
            <p:cNvSpPr txBox="1">
              <a:spLocks noChangeArrowheads="1"/>
            </p:cNvSpPr>
            <p:nvPr/>
          </p:nvSpPr>
          <p:spPr bwMode="auto">
            <a:xfrm>
              <a:off x="2412" y="3004"/>
              <a:ext cx="17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0"/>
                <a:t>Monte Carlo simulations can do it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SMM-align method</a:t>
            </a:r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/>
              <a:t>                      </a:t>
            </a:r>
            <a:r>
              <a:rPr lang="en-US" sz="1800" b="1" u="sng">
                <a:latin typeface="Courier New" charset="0"/>
              </a:rPr>
              <a:t>YKTLRAEQA</a:t>
            </a:r>
            <a:r>
              <a:rPr lang="en-US" sz="1800" b="1">
                <a:latin typeface="Courier New" charset="0"/>
              </a:rPr>
              <a:t> 0.000000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charset="0"/>
              </a:rPr>
              <a:t>FG</a:t>
            </a:r>
            <a:r>
              <a:rPr lang="en-US" sz="1800" b="1" u="sng">
                <a:latin typeface="Courier New" charset="0"/>
              </a:rPr>
              <a:t>YGAKDVRCH</a:t>
            </a:r>
            <a:r>
              <a:rPr lang="en-US" sz="1800" b="1">
                <a:latin typeface="Courier New" charset="0"/>
              </a:rPr>
              <a:t>ARKAVTHIN 0.000000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charset="0"/>
              </a:rPr>
              <a:t>     AVGGVLLFLSVNVHA 0.800060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charset="0"/>
              </a:rPr>
              <a:t>ENLPYLVAYQATVCARAQAP 0.871870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charset="0"/>
              </a:rPr>
              <a:t>     KYTVIITVHTGDQHQ 0.807350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charset="0"/>
              </a:rPr>
              <a:t>     TVKVEPHTGDYVAAN 0.000000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charset="0"/>
              </a:rPr>
              <a:t>TGFLIIILAIIAKEGDCAPE 0.000000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charset="0"/>
              </a:rPr>
              <a:t>       EGVVLLLVGALVL 0.000000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charset="0"/>
              </a:rPr>
              <a:t>      YARFQRQTTLKAAA 0.840780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charset="0"/>
              </a:rPr>
              <a:t>         MSSGSFINISV 0.000000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charset="0"/>
              </a:rPr>
              <a:t>     SPAIFQSSMTKILEP 0.000000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charset="0"/>
              </a:rPr>
              <a:t>    YSGPLKAEIAQRLEDV 0.000000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charset="0"/>
              </a:rPr>
              <a:t>     QNILLSNAVLGPQFP 0.532100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charset="0"/>
              </a:rPr>
              <a:t>       QEQIGWMTNNPPI 0.000000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charset="0"/>
              </a:rPr>
              <a:t>     KPLEDKILVQAGEAE 0.000000</a:t>
            </a:r>
            <a:r>
              <a:rPr lang="en-US"/>
              <a:t> 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/>
          </a:p>
        </p:txBody>
      </p:sp>
      <p:sp>
        <p:nvSpPr>
          <p:cNvPr id="6758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62500" y="1143000"/>
            <a:ext cx="4229100" cy="13716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2400"/>
              <a:t> Identify a PSSM (scoring matrix) to get lowest E</a:t>
            </a:r>
          </a:p>
          <a:p>
            <a:pPr marL="0" indent="0">
              <a:lnSpc>
                <a:spcPct val="90000"/>
              </a:lnSpc>
            </a:pPr>
            <a:endParaRPr lang="en-US" sz="2400"/>
          </a:p>
          <a:p>
            <a:pPr marL="0" indent="0">
              <a:lnSpc>
                <a:spcPct val="90000"/>
              </a:lnSpc>
              <a:buFont typeface="Times" charset="0"/>
              <a:buNone/>
            </a:pPr>
            <a:endParaRPr lang="en-US" sz="2400"/>
          </a:p>
        </p:txBody>
      </p:sp>
      <p:graphicFrame>
        <p:nvGraphicFramePr>
          <p:cNvPr id="6758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308092"/>
              </p:ext>
            </p:extLst>
          </p:nvPr>
        </p:nvGraphicFramePr>
        <p:xfrm>
          <a:off x="4919663" y="2489200"/>
          <a:ext cx="38735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200" imgH="368300" progId="Equation.3">
                  <p:embed/>
                </p:oleObj>
              </mc:Choice>
              <mc:Fallback>
                <p:oleObj name="Equation" r:id="rId2" imgW="1981200" imgH="368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663" y="2489200"/>
                        <a:ext cx="38735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48" name="Object 8"/>
          <p:cNvGraphicFramePr>
            <a:graphicFrameLocks noChangeAspect="1"/>
          </p:cNvGraphicFramePr>
          <p:nvPr/>
        </p:nvGraphicFramePr>
        <p:xfrm>
          <a:off x="6096000" y="3217863"/>
          <a:ext cx="128905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400" imgH="342900" progId="Equation.3">
                  <p:embed/>
                </p:oleObj>
              </mc:Choice>
              <mc:Fallback>
                <p:oleObj name="Equation" r:id="rId4" imgW="660400" imgH="342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217863"/>
                        <a:ext cx="1289050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ln/>
        </p:spPr>
        <p:txBody>
          <a:bodyPr/>
          <a:lstStyle/>
          <a:p>
            <a:pPr algn="ctr"/>
            <a:r>
              <a:rPr lang="en-US" dirty="0"/>
              <a:t>NNAlign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077200" cy="457200"/>
          </a:xfrm>
          <a:ln/>
        </p:spPr>
        <p:txBody>
          <a:bodyPr/>
          <a:lstStyle/>
          <a:p>
            <a:r>
              <a:rPr lang="en-US"/>
              <a:t>The problem. Where is the binding core?</a:t>
            </a:r>
          </a:p>
        </p:txBody>
      </p:sp>
      <p:sp>
        <p:nvSpPr>
          <p:cNvPr id="707587" name="Text Box 3"/>
          <p:cNvSpPr txBox="1">
            <a:spLocks noChangeArrowheads="1"/>
          </p:cNvSpPr>
          <p:nvPr/>
        </p:nvSpPr>
        <p:spPr bwMode="auto">
          <a:xfrm>
            <a:off x="2819400" y="1371600"/>
            <a:ext cx="3886200" cy="406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200" i="0">
                <a:latin typeface="Courier New" charset="0"/>
                <a:cs typeface="ＭＳ Ｐゴシック" charset="0"/>
              </a:rPr>
              <a:t>     </a:t>
            </a:r>
            <a:r>
              <a:rPr lang="en-US" sz="2000" i="0">
                <a:latin typeface="Courier New" charset="0"/>
                <a:cs typeface="ＭＳ Ｐゴシック" charset="0"/>
              </a:rPr>
              <a:t>PEPTIDE      IC50(nM)</a:t>
            </a:r>
          </a:p>
          <a:p>
            <a:pPr algn="l" eaLnBrk="0" hangingPunct="0"/>
            <a:r>
              <a:rPr lang="en-US" sz="2000" i="0">
                <a:latin typeface="Courier New" charset="0"/>
                <a:cs typeface="ＭＳ Ｐゴシック" charset="0"/>
              </a:rPr>
              <a:t>VPLTDLRIPS      48000</a:t>
            </a:r>
          </a:p>
          <a:p>
            <a:pPr algn="l" eaLnBrk="0" hangingPunct="0"/>
            <a:r>
              <a:rPr lang="en-US" sz="2000" i="0">
                <a:latin typeface="Courier New" charset="0"/>
                <a:cs typeface="ＭＳ Ｐゴシック" charset="0"/>
              </a:rPr>
              <a:t>GWPYIGSRSQIIGRS 45000</a:t>
            </a:r>
          </a:p>
          <a:p>
            <a:pPr algn="l" eaLnBrk="0" hangingPunct="0"/>
            <a:r>
              <a:rPr lang="en-US" sz="2000" i="0">
                <a:latin typeface="Courier New" charset="0"/>
                <a:cs typeface="ＭＳ Ｐゴシック" charset="0"/>
              </a:rPr>
              <a:t>ILVQAGEAETMTPSG 34000</a:t>
            </a:r>
          </a:p>
          <a:p>
            <a:pPr algn="l" eaLnBrk="0" hangingPunct="0"/>
            <a:r>
              <a:rPr lang="en-US" sz="2000" i="0">
                <a:latin typeface="Courier New" charset="0"/>
                <a:cs typeface="ＭＳ Ｐゴシック" charset="0"/>
              </a:rPr>
              <a:t>HNW</a:t>
            </a:r>
            <a:r>
              <a:rPr lang="en-US" sz="2000" i="0">
                <a:solidFill>
                  <a:srgbClr val="ED2645"/>
                </a:solidFill>
                <a:latin typeface="Courier New" charset="0"/>
                <a:cs typeface="ＭＳ Ｐゴシック" charset="0"/>
              </a:rPr>
              <a:t>VNHAVPLAM</a:t>
            </a:r>
            <a:r>
              <a:rPr lang="en-US" sz="2000" i="0">
                <a:latin typeface="Courier New" charset="0"/>
                <a:cs typeface="ＭＳ Ｐゴシック" charset="0"/>
              </a:rPr>
              <a:t>KLI 120</a:t>
            </a:r>
          </a:p>
          <a:p>
            <a:pPr algn="l" eaLnBrk="0" hangingPunct="0"/>
            <a:r>
              <a:rPr lang="en-US" sz="2000" i="0">
                <a:latin typeface="Courier New" charset="0"/>
                <a:cs typeface="ＭＳ Ｐゴシック" charset="0"/>
              </a:rPr>
              <a:t>SSTVKLRQNEFGPAR 8045</a:t>
            </a:r>
          </a:p>
          <a:p>
            <a:pPr algn="l" eaLnBrk="0" hangingPunct="0"/>
            <a:r>
              <a:rPr lang="en-US" sz="2000" i="0">
                <a:latin typeface="Courier New" charset="0"/>
                <a:cs typeface="ＭＳ Ｐゴシック" charset="0"/>
              </a:rPr>
              <a:t>NMLTHSINSLISDNL 47560</a:t>
            </a:r>
          </a:p>
          <a:p>
            <a:pPr algn="l" eaLnBrk="0" hangingPunct="0"/>
            <a:r>
              <a:rPr lang="en-US" sz="2000" i="0">
                <a:latin typeface="Courier New" charset="0"/>
                <a:cs typeface="ＭＳ Ｐゴシック" charset="0"/>
              </a:rPr>
              <a:t>LSSK</a:t>
            </a:r>
            <a:r>
              <a:rPr lang="en-US" sz="2000" i="0">
                <a:solidFill>
                  <a:srgbClr val="ED2645"/>
                </a:solidFill>
                <a:latin typeface="Courier New" charset="0"/>
                <a:cs typeface="ＭＳ Ｐゴシック" charset="0"/>
              </a:rPr>
              <a:t>FNKFVSPKS</a:t>
            </a:r>
            <a:r>
              <a:rPr lang="en-US" sz="2000" i="0">
                <a:latin typeface="Courier New" charset="0"/>
                <a:cs typeface="ＭＳ Ｐゴシック" charset="0"/>
              </a:rPr>
              <a:t>VS 4</a:t>
            </a:r>
          </a:p>
          <a:p>
            <a:pPr algn="l" eaLnBrk="0" hangingPunct="0"/>
            <a:r>
              <a:rPr lang="en-US" sz="2000" i="0">
                <a:latin typeface="Courier New" charset="0"/>
                <a:cs typeface="ＭＳ Ｐゴシック" charset="0"/>
              </a:rPr>
              <a:t>GRWDEDGAKRIPVDV 49350</a:t>
            </a:r>
          </a:p>
          <a:p>
            <a:pPr algn="l" eaLnBrk="0" hangingPunct="0"/>
            <a:r>
              <a:rPr lang="en-US" sz="2000" i="0">
                <a:latin typeface="Courier New" charset="0"/>
                <a:cs typeface="ＭＳ Ｐゴシック" charset="0"/>
              </a:rPr>
              <a:t>AC</a:t>
            </a:r>
            <a:r>
              <a:rPr lang="en-US" sz="2000" i="0">
                <a:solidFill>
                  <a:srgbClr val="ED2645"/>
                </a:solidFill>
                <a:latin typeface="Courier New" charset="0"/>
                <a:cs typeface="ＭＳ Ｐゴシック" charset="0"/>
              </a:rPr>
              <a:t>VKDLVSKYL</a:t>
            </a:r>
            <a:r>
              <a:rPr lang="en-US" sz="2000" i="0">
                <a:latin typeface="Courier New" charset="0"/>
                <a:cs typeface="ＭＳ Ｐゴシック" charset="0"/>
              </a:rPr>
              <a:t>ADNE 86</a:t>
            </a:r>
          </a:p>
          <a:p>
            <a:pPr algn="l" eaLnBrk="0" hangingPunct="0"/>
            <a:r>
              <a:rPr lang="en-US" sz="2000" i="0">
                <a:latin typeface="Courier New" charset="0"/>
                <a:cs typeface="ＭＳ Ｐゴシック" charset="0"/>
              </a:rPr>
              <a:t>NLY</a:t>
            </a:r>
            <a:r>
              <a:rPr lang="en-US" sz="2000" i="0">
                <a:solidFill>
                  <a:srgbClr val="ED2645"/>
                </a:solidFill>
                <a:latin typeface="Courier New" charset="0"/>
                <a:cs typeface="ＭＳ Ｐゴシック" charset="0"/>
              </a:rPr>
              <a:t>IKSIQSLIS</a:t>
            </a:r>
            <a:r>
              <a:rPr lang="en-US" sz="2000" i="0">
                <a:latin typeface="Courier New" charset="0"/>
                <a:cs typeface="ＭＳ Ｐゴシック" charset="0"/>
              </a:rPr>
              <a:t>DTQ 67</a:t>
            </a:r>
          </a:p>
          <a:p>
            <a:pPr algn="l" eaLnBrk="0" hangingPunct="0"/>
            <a:r>
              <a:rPr lang="en-US" sz="2000" i="0">
                <a:latin typeface="Courier New" charset="0"/>
                <a:cs typeface="ＭＳ Ｐゴシック" charset="0"/>
              </a:rPr>
              <a:t>IYGLP</a:t>
            </a:r>
            <a:r>
              <a:rPr lang="en-US" sz="2000" i="0">
                <a:solidFill>
                  <a:srgbClr val="ED2645"/>
                </a:solidFill>
                <a:latin typeface="Courier New" charset="0"/>
                <a:cs typeface="ＭＳ Ｐゴシック" charset="0"/>
              </a:rPr>
              <a:t>WMTTQTSAL</a:t>
            </a:r>
            <a:r>
              <a:rPr lang="en-US" sz="2000" i="0">
                <a:latin typeface="Courier New" charset="0"/>
                <a:cs typeface="ＭＳ Ｐゴシック" charset="0"/>
              </a:rPr>
              <a:t>S 11</a:t>
            </a:r>
          </a:p>
          <a:p>
            <a:pPr algn="l" eaLnBrk="0" hangingPunct="0"/>
            <a:r>
              <a:rPr lang="en-US" sz="2000" i="0">
                <a:latin typeface="Courier New" charset="0"/>
                <a:cs typeface="ＭＳ Ｐゴシック" charset="0"/>
              </a:rPr>
              <a:t>QYDVIIQHPADMSWC 15245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Effect of </a:t>
            </a:r>
            <a:r>
              <a:rPr lang="en-US" u="sng" dirty="0"/>
              <a:t>P</a:t>
            </a:r>
            <a:r>
              <a:rPr lang="en-US" dirty="0"/>
              <a:t>eptide </a:t>
            </a:r>
            <a:r>
              <a:rPr lang="en-US" u="sng" dirty="0"/>
              <a:t>F</a:t>
            </a:r>
            <a:r>
              <a:rPr lang="en-US" dirty="0"/>
              <a:t>lanking </a:t>
            </a:r>
            <a:r>
              <a:rPr lang="en-US" u="sng" dirty="0"/>
              <a:t>R</a:t>
            </a:r>
            <a:r>
              <a:rPr lang="en-US" dirty="0"/>
              <a:t>esidues</a:t>
            </a:r>
            <a:br>
              <a:rPr lang="en-US" sz="1800" dirty="0">
                <a:solidFill>
                  <a:schemeClr val="bg2"/>
                </a:solidFill>
              </a:rPr>
            </a:br>
            <a:endParaRPr lang="en-US" sz="1800" dirty="0"/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PFR</a:t>
            </a:r>
            <a:r>
              <a:rPr lang="ja-JP" altLang="en-US"/>
              <a:t>’</a:t>
            </a:r>
            <a:r>
              <a:rPr lang="en-US"/>
              <a:t>s can affect binding dramatically</a:t>
            </a:r>
          </a:p>
          <a:p>
            <a:pPr lvl="1"/>
            <a:r>
              <a:rPr lang="en-US" b="1">
                <a:latin typeface="Courier New" charset="0"/>
              </a:rPr>
              <a:t>RF</a:t>
            </a:r>
            <a:r>
              <a:rPr lang="en-US" b="1" u="sng">
                <a:solidFill>
                  <a:srgbClr val="CC0000"/>
                </a:solidFill>
                <a:latin typeface="Courier New" charset="0"/>
              </a:rPr>
              <a:t>YKTLRAEQA</a:t>
            </a:r>
            <a:r>
              <a:rPr lang="en-US" b="1">
                <a:latin typeface="Courier New" charset="0"/>
              </a:rPr>
              <a:t>SQ 34 nM   </a:t>
            </a:r>
          </a:p>
          <a:p>
            <a:pPr lvl="1">
              <a:buClr>
                <a:schemeClr val="tx1"/>
              </a:buClr>
            </a:pPr>
            <a:r>
              <a:rPr lang="en-US" b="1">
                <a:solidFill>
                  <a:srgbClr val="CC0000"/>
                </a:solidFill>
                <a:latin typeface="Courier New" charset="0"/>
              </a:rPr>
              <a:t>  </a:t>
            </a:r>
            <a:r>
              <a:rPr lang="en-US" b="1" u="sng">
                <a:solidFill>
                  <a:srgbClr val="CC0000"/>
                </a:solidFill>
                <a:latin typeface="Courier New" charset="0"/>
              </a:rPr>
              <a:t>YKTLRAEQA</a:t>
            </a:r>
            <a:r>
              <a:rPr lang="en-US" b="1">
                <a:latin typeface="Courier New" charset="0"/>
              </a:rPr>
              <a:t>   &gt;10000 nM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AutoShape 2"/>
          <p:cNvSpPr>
            <a:spLocks noChangeArrowheads="1"/>
          </p:cNvSpPr>
          <p:nvPr/>
        </p:nvSpPr>
        <p:spPr bwMode="auto">
          <a:xfrm>
            <a:off x="4876800" y="2562225"/>
            <a:ext cx="3810000" cy="2667000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3235325" y="1219200"/>
            <a:ext cx="2082800" cy="650875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0" i="0">
                <a:latin typeface="Comic Sans MS" charset="0"/>
              </a:rPr>
              <a:t>NN-align</a:t>
            </a:r>
            <a:endParaRPr lang="en-US" i="0"/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457200" y="2630488"/>
            <a:ext cx="3124200" cy="2474912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1200" i="0">
                <a:latin typeface="Courier New" charset="0"/>
                <a:cs typeface="ＭＳ Ｐゴシック" charset="0"/>
              </a:rPr>
              <a:t>     PEPTIDE         Pred Meas</a:t>
            </a:r>
          </a:p>
          <a:p>
            <a:pPr algn="l" eaLnBrk="0" hangingPunct="0"/>
            <a:r>
              <a:rPr lang="en-US" sz="1200" i="0">
                <a:latin typeface="Courier New" charset="0"/>
                <a:cs typeface="ＭＳ Ｐゴシック" charset="0"/>
              </a:rPr>
              <a:t>     </a:t>
            </a:r>
            <a:r>
              <a:rPr lang="en-US" sz="1200" i="0">
                <a:solidFill>
                  <a:srgbClr val="ED2645"/>
                </a:solidFill>
                <a:latin typeface="Courier New" charset="0"/>
                <a:cs typeface="ＭＳ Ｐゴシック" charset="0"/>
              </a:rPr>
              <a:t>VPLTDLRIP</a:t>
            </a:r>
            <a:r>
              <a:rPr lang="en-US" sz="1200" i="0">
                <a:latin typeface="Courier New" charset="0"/>
                <a:cs typeface="ＭＳ Ｐゴシック" charset="0"/>
              </a:rPr>
              <a:t>S      0.00 0.03</a:t>
            </a:r>
          </a:p>
          <a:p>
            <a:pPr algn="l" eaLnBrk="0" hangingPunct="0"/>
            <a:r>
              <a:rPr lang="en-US" sz="1200" i="0">
                <a:latin typeface="Courier New" charset="0"/>
                <a:cs typeface="ＭＳ Ｐゴシック" charset="0"/>
              </a:rPr>
              <a:t>  GWP</a:t>
            </a:r>
            <a:r>
              <a:rPr lang="en-US" sz="1200" i="0">
                <a:solidFill>
                  <a:srgbClr val="ED2645"/>
                </a:solidFill>
                <a:latin typeface="Courier New" charset="0"/>
                <a:cs typeface="ＭＳ Ｐゴシック" charset="0"/>
              </a:rPr>
              <a:t>YIGSRSQII</a:t>
            </a:r>
            <a:r>
              <a:rPr lang="en-US" sz="1200" i="0">
                <a:latin typeface="Courier New" charset="0"/>
                <a:cs typeface="ＭＳ Ｐゴシック" charset="0"/>
              </a:rPr>
              <a:t>GRS    0.19 0.08</a:t>
            </a:r>
          </a:p>
          <a:p>
            <a:pPr algn="l" eaLnBrk="0" hangingPunct="0"/>
            <a:r>
              <a:rPr lang="en-US" sz="1200" i="0">
                <a:latin typeface="Courier New" charset="0"/>
                <a:cs typeface="ＭＳ Ｐゴシック" charset="0"/>
              </a:rPr>
              <a:t>   IL</a:t>
            </a:r>
            <a:r>
              <a:rPr lang="en-US" sz="1200" i="0">
                <a:solidFill>
                  <a:srgbClr val="ED2645"/>
                </a:solidFill>
                <a:latin typeface="Courier New" charset="0"/>
                <a:cs typeface="ＭＳ Ｐゴシック" charset="0"/>
              </a:rPr>
              <a:t>VQAGEAETM</a:t>
            </a:r>
            <a:r>
              <a:rPr lang="en-US" sz="1200" i="0">
                <a:latin typeface="Courier New" charset="0"/>
                <a:cs typeface="ＭＳ Ｐゴシック" charset="0"/>
              </a:rPr>
              <a:t>TPSG   0.07 0.24</a:t>
            </a:r>
          </a:p>
          <a:p>
            <a:pPr algn="l" eaLnBrk="0" hangingPunct="0"/>
            <a:r>
              <a:rPr lang="en-US" sz="1200" i="0">
                <a:latin typeface="Courier New" charset="0"/>
                <a:cs typeface="ＭＳ Ｐゴシック" charset="0"/>
              </a:rPr>
              <a:t>  HNW</a:t>
            </a:r>
            <a:r>
              <a:rPr lang="en-US" sz="1200" i="0">
                <a:solidFill>
                  <a:srgbClr val="ED2645"/>
                </a:solidFill>
                <a:latin typeface="Courier New" charset="0"/>
                <a:cs typeface="ＭＳ Ｐゴシック" charset="0"/>
              </a:rPr>
              <a:t>VNHAVPLAM</a:t>
            </a:r>
            <a:r>
              <a:rPr lang="en-US" sz="1200" i="0">
                <a:latin typeface="Courier New" charset="0"/>
                <a:cs typeface="ＭＳ Ｐゴシック" charset="0"/>
              </a:rPr>
              <a:t>KLI    0.77 0.59</a:t>
            </a:r>
          </a:p>
          <a:p>
            <a:pPr algn="l" eaLnBrk="0" hangingPunct="0"/>
            <a:r>
              <a:rPr lang="en-US" sz="1200" i="0">
                <a:latin typeface="Courier New" charset="0"/>
                <a:cs typeface="ＭＳ Ｐゴシック" charset="0"/>
              </a:rPr>
              <a:t>  SST</a:t>
            </a:r>
            <a:r>
              <a:rPr lang="en-US" sz="1200" i="0">
                <a:solidFill>
                  <a:srgbClr val="ED2645"/>
                </a:solidFill>
                <a:latin typeface="Courier New" charset="0"/>
                <a:cs typeface="ＭＳ Ｐゴシック" charset="0"/>
              </a:rPr>
              <a:t>VKLRQNEFG</a:t>
            </a:r>
            <a:r>
              <a:rPr lang="en-US" sz="1200" i="0">
                <a:latin typeface="Courier New" charset="0"/>
                <a:cs typeface="ＭＳ Ｐゴシック" charset="0"/>
              </a:rPr>
              <a:t>PAR    0.15 0.19</a:t>
            </a:r>
          </a:p>
          <a:p>
            <a:pPr algn="l" eaLnBrk="0" hangingPunct="0"/>
            <a:r>
              <a:rPr lang="en-US" sz="1200" i="0">
                <a:latin typeface="Courier New" charset="0"/>
                <a:cs typeface="ＭＳ Ｐゴシック" charset="0"/>
              </a:rPr>
              <a:t>   NM</a:t>
            </a:r>
            <a:r>
              <a:rPr lang="en-US" sz="1200" i="0">
                <a:solidFill>
                  <a:srgbClr val="ED2645"/>
                </a:solidFill>
                <a:latin typeface="Courier New" charset="0"/>
                <a:cs typeface="ＭＳ Ｐゴシック" charset="0"/>
              </a:rPr>
              <a:t>LTHSINSLI</a:t>
            </a:r>
            <a:r>
              <a:rPr lang="en-US" sz="1200" i="0">
                <a:latin typeface="Courier New" charset="0"/>
                <a:cs typeface="ＭＳ Ｐゴシック" charset="0"/>
              </a:rPr>
              <a:t>SDNL   0.17 0.02</a:t>
            </a:r>
          </a:p>
          <a:p>
            <a:pPr algn="l" eaLnBrk="0" hangingPunct="0"/>
            <a:r>
              <a:rPr lang="en-US" sz="1200" i="0">
                <a:latin typeface="Courier New" charset="0"/>
                <a:cs typeface="ＭＳ Ｐゴシック" charset="0"/>
              </a:rPr>
              <a:t> LSSK</a:t>
            </a:r>
            <a:r>
              <a:rPr lang="en-US" sz="1200" i="0">
                <a:solidFill>
                  <a:srgbClr val="ED2645"/>
                </a:solidFill>
                <a:latin typeface="Courier New" charset="0"/>
                <a:cs typeface="ＭＳ Ｐゴシック" charset="0"/>
              </a:rPr>
              <a:t>FNKFVSPKS</a:t>
            </a:r>
            <a:r>
              <a:rPr lang="en-US" sz="1200" i="0">
                <a:latin typeface="Courier New" charset="0"/>
                <a:cs typeface="ＭＳ Ｐゴシック" charset="0"/>
              </a:rPr>
              <a:t>VS     0.81 0.97</a:t>
            </a:r>
          </a:p>
          <a:p>
            <a:pPr algn="l" eaLnBrk="0" hangingPunct="0"/>
            <a:r>
              <a:rPr lang="en-US" sz="1200" i="0">
                <a:latin typeface="Courier New" charset="0"/>
                <a:cs typeface="ＭＳ Ｐゴシック" charset="0"/>
              </a:rPr>
              <a:t>   GR</a:t>
            </a:r>
            <a:r>
              <a:rPr lang="en-US" sz="1200" i="0">
                <a:solidFill>
                  <a:srgbClr val="ED2645"/>
                </a:solidFill>
                <a:latin typeface="Courier New" charset="0"/>
                <a:cs typeface="ＭＳ Ｐゴシック" charset="0"/>
              </a:rPr>
              <a:t>WDEDGAKRI</a:t>
            </a:r>
            <a:r>
              <a:rPr lang="en-US" sz="1200" i="0">
                <a:latin typeface="Courier New" charset="0"/>
                <a:cs typeface="ＭＳ Ｐゴシック" charset="0"/>
              </a:rPr>
              <a:t>PVDV   0.39 0.45</a:t>
            </a:r>
          </a:p>
          <a:p>
            <a:pPr algn="l" eaLnBrk="0" hangingPunct="0"/>
            <a:r>
              <a:rPr lang="en-US" sz="1200" i="0">
                <a:latin typeface="Courier New" charset="0"/>
                <a:cs typeface="ＭＳ Ｐゴシック" charset="0"/>
              </a:rPr>
              <a:t>   AC</a:t>
            </a:r>
            <a:r>
              <a:rPr lang="en-US" sz="1200" i="0">
                <a:solidFill>
                  <a:srgbClr val="ED2645"/>
                </a:solidFill>
                <a:latin typeface="Courier New" charset="0"/>
                <a:cs typeface="ＭＳ Ｐゴシック" charset="0"/>
              </a:rPr>
              <a:t>VKDLVSKYL</a:t>
            </a:r>
            <a:r>
              <a:rPr lang="en-US" sz="1200" i="0">
                <a:latin typeface="Courier New" charset="0"/>
                <a:cs typeface="ＭＳ Ｐゴシック" charset="0"/>
              </a:rPr>
              <a:t>ADNE   0.58 0.57</a:t>
            </a:r>
          </a:p>
          <a:p>
            <a:pPr algn="l" eaLnBrk="0" hangingPunct="0"/>
            <a:r>
              <a:rPr lang="en-US" sz="1200" i="0">
                <a:latin typeface="Courier New" charset="0"/>
                <a:cs typeface="ＭＳ Ｐゴシック" charset="0"/>
              </a:rPr>
              <a:t>  NLY</a:t>
            </a:r>
            <a:r>
              <a:rPr lang="en-US" sz="1200" i="0">
                <a:solidFill>
                  <a:srgbClr val="ED2645"/>
                </a:solidFill>
                <a:latin typeface="Courier New" charset="0"/>
                <a:cs typeface="ＭＳ Ｐゴシック" charset="0"/>
              </a:rPr>
              <a:t>IKSIQSLIS</a:t>
            </a:r>
            <a:r>
              <a:rPr lang="en-US" sz="1200" i="0">
                <a:latin typeface="Courier New" charset="0"/>
                <a:cs typeface="ＭＳ Ｐゴシック" charset="0"/>
              </a:rPr>
              <a:t>DTQ    0.84 0.66</a:t>
            </a:r>
          </a:p>
          <a:p>
            <a:pPr algn="l" eaLnBrk="0" hangingPunct="0"/>
            <a:r>
              <a:rPr lang="en-US" sz="1200" i="0">
                <a:latin typeface="Courier New" charset="0"/>
                <a:cs typeface="ＭＳ Ｐゴシック" charset="0"/>
              </a:rPr>
              <a:t>IYGLP</a:t>
            </a:r>
            <a:r>
              <a:rPr lang="en-US" sz="1200" i="0">
                <a:solidFill>
                  <a:srgbClr val="ED2645"/>
                </a:solidFill>
                <a:latin typeface="Courier New" charset="0"/>
                <a:cs typeface="ＭＳ Ｐゴシック" charset="0"/>
              </a:rPr>
              <a:t>WMTTQTSAL</a:t>
            </a:r>
            <a:r>
              <a:rPr lang="en-US" sz="1200" i="0">
                <a:latin typeface="Courier New" charset="0"/>
                <a:cs typeface="ＭＳ Ｐゴシック" charset="0"/>
              </a:rPr>
              <a:t>S      1.00 0.93</a:t>
            </a:r>
          </a:p>
          <a:p>
            <a:pPr algn="l" eaLnBrk="0" hangingPunct="0"/>
            <a:r>
              <a:rPr lang="en-US" sz="1200" i="0">
                <a:latin typeface="Courier New" charset="0"/>
                <a:cs typeface="ＭＳ Ｐゴシック" charset="0"/>
              </a:rPr>
              <a:t>QYDVI</a:t>
            </a:r>
            <a:r>
              <a:rPr lang="en-US" sz="1200" i="0">
                <a:solidFill>
                  <a:srgbClr val="ED2645"/>
                </a:solidFill>
                <a:latin typeface="Courier New" charset="0"/>
                <a:cs typeface="ＭＳ Ｐゴシック" charset="0"/>
              </a:rPr>
              <a:t>IQHPADMSW</a:t>
            </a:r>
            <a:r>
              <a:rPr lang="en-US" sz="1200" i="0">
                <a:latin typeface="Courier New" charset="0"/>
                <a:cs typeface="ＭＳ Ｐゴシック" charset="0"/>
              </a:rPr>
              <a:t>C      0.12 0.11</a:t>
            </a:r>
          </a:p>
        </p:txBody>
      </p:sp>
      <p:cxnSp>
        <p:nvCxnSpPr>
          <p:cNvPr id="711685" name="AutoShape 5"/>
          <p:cNvCxnSpPr>
            <a:cxnSpLocks noChangeShapeType="1"/>
            <a:stCxn id="711683" idx="3"/>
            <a:endCxn id="711682" idx="0"/>
          </p:cNvCxnSpPr>
          <p:nvPr/>
        </p:nvCxnSpPr>
        <p:spPr bwMode="auto">
          <a:xfrm>
            <a:off x="5318125" y="1544638"/>
            <a:ext cx="1463675" cy="1017587"/>
          </a:xfrm>
          <a:prstGeom prst="curvedConnector2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1686" name="Text Box 6"/>
          <p:cNvSpPr txBox="1">
            <a:spLocks noChangeArrowheads="1"/>
          </p:cNvSpPr>
          <p:nvPr/>
        </p:nvSpPr>
        <p:spPr bwMode="auto">
          <a:xfrm>
            <a:off x="5638800" y="1219200"/>
            <a:ext cx="2749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i="0">
                <a:latin typeface="Comic Sans MS" charset="0"/>
              </a:rPr>
              <a:t>Predict binding affinity </a:t>
            </a:r>
          </a:p>
          <a:p>
            <a:r>
              <a:rPr lang="en-US" b="0" i="0">
                <a:latin typeface="Comic Sans MS" charset="0"/>
              </a:rPr>
              <a:t>and core</a:t>
            </a:r>
          </a:p>
        </p:txBody>
      </p:sp>
      <p:cxnSp>
        <p:nvCxnSpPr>
          <p:cNvPr id="711687" name="AutoShape 7"/>
          <p:cNvCxnSpPr>
            <a:cxnSpLocks noChangeShapeType="1"/>
            <a:stCxn id="711682" idx="2"/>
            <a:endCxn id="711684" idx="2"/>
          </p:cNvCxnSpPr>
          <p:nvPr/>
        </p:nvCxnSpPr>
        <p:spPr bwMode="auto">
          <a:xfrm rot="16200000" flipV="1">
            <a:off x="4338637" y="2786063"/>
            <a:ext cx="123825" cy="4762500"/>
          </a:xfrm>
          <a:prstGeom prst="curvedConnector3">
            <a:avLst>
              <a:gd name="adj1" fmla="val -753847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1688" name="Text Box 8"/>
          <p:cNvSpPr txBox="1">
            <a:spLocks noChangeArrowheads="1"/>
          </p:cNvSpPr>
          <p:nvPr/>
        </p:nvSpPr>
        <p:spPr bwMode="auto">
          <a:xfrm>
            <a:off x="3200400" y="5378450"/>
            <a:ext cx="2303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i="0">
                <a:latin typeface="Comic Sans MS" charset="0"/>
              </a:rPr>
              <a:t>Calculate prediction</a:t>
            </a:r>
          </a:p>
          <a:p>
            <a:r>
              <a:rPr lang="en-US" b="0" i="0">
                <a:latin typeface="Comic Sans MS" charset="0"/>
              </a:rPr>
              <a:t>error</a:t>
            </a:r>
          </a:p>
        </p:txBody>
      </p:sp>
      <p:cxnSp>
        <p:nvCxnSpPr>
          <p:cNvPr id="711689" name="AutoShape 9"/>
          <p:cNvCxnSpPr>
            <a:cxnSpLocks noChangeShapeType="1"/>
            <a:stCxn id="711684" idx="0"/>
            <a:endCxn id="711683" idx="1"/>
          </p:cNvCxnSpPr>
          <p:nvPr/>
        </p:nvCxnSpPr>
        <p:spPr bwMode="auto">
          <a:xfrm rot="16200000">
            <a:off x="2084388" y="1479550"/>
            <a:ext cx="1085850" cy="1216025"/>
          </a:xfrm>
          <a:prstGeom prst="curvedConnector2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1690" name="Text Box 10"/>
          <p:cNvSpPr txBox="1">
            <a:spLocks noChangeArrowheads="1"/>
          </p:cNvSpPr>
          <p:nvPr/>
        </p:nvSpPr>
        <p:spPr bwMode="auto">
          <a:xfrm>
            <a:off x="204788" y="1169988"/>
            <a:ext cx="25908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 i="0">
                <a:latin typeface="Comic Sans MS" charset="0"/>
              </a:rPr>
              <a:t>Update method to</a:t>
            </a:r>
          </a:p>
          <a:p>
            <a:r>
              <a:rPr lang="en-US" b="0" i="0">
                <a:latin typeface="Comic Sans MS" charset="0"/>
              </a:rPr>
              <a:t>Minimize prediction error</a:t>
            </a:r>
          </a:p>
        </p:txBody>
      </p:sp>
      <p:sp>
        <p:nvSpPr>
          <p:cNvPr id="711691" name="Text Box 11"/>
          <p:cNvSpPr txBox="1">
            <a:spLocks noChangeArrowheads="1"/>
          </p:cNvSpPr>
          <p:nvPr/>
        </p:nvSpPr>
        <p:spPr bwMode="auto">
          <a:xfrm>
            <a:off x="5565775" y="3084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endParaRPr lang="en-US" sz="2400" b="0" i="0">
              <a:latin typeface="Arial" charset="0"/>
              <a:cs typeface="ＭＳ Ｐゴシック" charset="0"/>
            </a:endParaRPr>
          </a:p>
        </p:txBody>
      </p:sp>
      <p:sp>
        <p:nvSpPr>
          <p:cNvPr id="711692" name="Text Box 12"/>
          <p:cNvSpPr txBox="1">
            <a:spLocks noChangeArrowheads="1"/>
          </p:cNvSpPr>
          <p:nvPr/>
        </p:nvSpPr>
        <p:spPr bwMode="auto">
          <a:xfrm>
            <a:off x="5105400" y="2817813"/>
            <a:ext cx="2295525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l" eaLnBrk="0" hangingPunct="0"/>
            <a:r>
              <a:rPr lang="en-US" sz="2000" i="0">
                <a:latin typeface="Courier New" charset="0"/>
                <a:cs typeface="ＭＳ Ｐゴシック" charset="0"/>
              </a:rPr>
              <a:t>GRWDEDGAKRIPVDV</a:t>
            </a:r>
          </a:p>
        </p:txBody>
      </p:sp>
      <p:sp>
        <p:nvSpPr>
          <p:cNvPr id="711693" name="Text Box 13"/>
          <p:cNvSpPr txBox="1">
            <a:spLocks noChangeArrowheads="1"/>
          </p:cNvSpPr>
          <p:nvPr/>
        </p:nvSpPr>
        <p:spPr bwMode="auto">
          <a:xfrm>
            <a:off x="5114925" y="3265488"/>
            <a:ext cx="13811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l" eaLnBrk="0" hangingPunct="0"/>
            <a:r>
              <a:rPr lang="en-US" sz="2000" i="0">
                <a:latin typeface="Courier New" charset="0"/>
                <a:cs typeface="ＭＳ Ｐゴシック" charset="0"/>
              </a:rPr>
              <a:t>GRWDEDGAK</a:t>
            </a:r>
          </a:p>
        </p:txBody>
      </p:sp>
      <p:sp>
        <p:nvSpPr>
          <p:cNvPr id="711694" name="Text Box 14"/>
          <p:cNvSpPr txBox="1">
            <a:spLocks noChangeArrowheads="1"/>
          </p:cNvSpPr>
          <p:nvPr/>
        </p:nvSpPr>
        <p:spPr bwMode="auto">
          <a:xfrm>
            <a:off x="6505575" y="3265488"/>
            <a:ext cx="466725" cy="406400"/>
          </a:xfrm>
          <a:prstGeom prst="rect">
            <a:avLst/>
          </a:prstGeom>
          <a:solidFill>
            <a:schemeClr val="bg2">
              <a:alpha val="240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l" eaLnBrk="0" hangingPunct="0"/>
            <a:r>
              <a:rPr lang="en-US" sz="2000" i="0">
                <a:latin typeface="Courier New" charset="0"/>
                <a:cs typeface="ＭＳ Ｐゴシック" charset="0"/>
              </a:rPr>
              <a:t>RIP</a:t>
            </a:r>
          </a:p>
        </p:txBody>
      </p:sp>
      <p:sp>
        <p:nvSpPr>
          <p:cNvPr id="711695" name="Text Box 15"/>
          <p:cNvSpPr txBox="1">
            <a:spLocks noChangeArrowheads="1"/>
          </p:cNvSpPr>
          <p:nvPr/>
        </p:nvSpPr>
        <p:spPr bwMode="auto">
          <a:xfrm>
            <a:off x="5276850" y="3722688"/>
            <a:ext cx="13811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l" eaLnBrk="0" hangingPunct="0"/>
            <a:r>
              <a:rPr lang="en-US" sz="2000" i="0">
                <a:latin typeface="Courier New" charset="0"/>
                <a:cs typeface="ＭＳ Ｐゴシック" charset="0"/>
              </a:rPr>
              <a:t>RWDEDGAKR</a:t>
            </a:r>
          </a:p>
        </p:txBody>
      </p:sp>
      <p:sp>
        <p:nvSpPr>
          <p:cNvPr id="711696" name="Text Box 16"/>
          <p:cNvSpPr txBox="1">
            <a:spLocks noChangeArrowheads="1"/>
          </p:cNvSpPr>
          <p:nvPr/>
        </p:nvSpPr>
        <p:spPr bwMode="auto">
          <a:xfrm>
            <a:off x="6667500" y="3722688"/>
            <a:ext cx="466725" cy="406400"/>
          </a:xfrm>
          <a:prstGeom prst="rect">
            <a:avLst/>
          </a:prstGeom>
          <a:solidFill>
            <a:schemeClr val="bg2">
              <a:alpha val="240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l" eaLnBrk="0" hangingPunct="0"/>
            <a:r>
              <a:rPr lang="en-US" sz="2000" i="0">
                <a:latin typeface="Courier New" charset="0"/>
                <a:cs typeface="ＭＳ Ｐゴシック" charset="0"/>
              </a:rPr>
              <a:t>IPV</a:t>
            </a:r>
          </a:p>
        </p:txBody>
      </p:sp>
      <p:sp>
        <p:nvSpPr>
          <p:cNvPr id="711697" name="Text Box 17"/>
          <p:cNvSpPr txBox="1">
            <a:spLocks noChangeArrowheads="1"/>
          </p:cNvSpPr>
          <p:nvPr/>
        </p:nvSpPr>
        <p:spPr bwMode="auto">
          <a:xfrm>
            <a:off x="5114925" y="3722688"/>
            <a:ext cx="161925" cy="406400"/>
          </a:xfrm>
          <a:prstGeom prst="rect">
            <a:avLst/>
          </a:prstGeom>
          <a:solidFill>
            <a:schemeClr val="bg2">
              <a:alpha val="240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l" eaLnBrk="0" hangingPunct="0"/>
            <a:r>
              <a:rPr lang="en-US" sz="2000" i="0">
                <a:latin typeface="Courier New" charset="0"/>
                <a:cs typeface="ＭＳ Ｐゴシック" charset="0"/>
              </a:rPr>
              <a:t>G</a:t>
            </a:r>
          </a:p>
        </p:txBody>
      </p: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5448300" y="4179888"/>
            <a:ext cx="13811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l" eaLnBrk="0" hangingPunct="0"/>
            <a:r>
              <a:rPr lang="en-US" sz="2000" i="0">
                <a:solidFill>
                  <a:srgbClr val="E63638"/>
                </a:solidFill>
                <a:latin typeface="Courier New" charset="0"/>
                <a:cs typeface="ＭＳ Ｐゴシック" charset="0"/>
              </a:rPr>
              <a:t>WDEDGAKRI</a:t>
            </a:r>
            <a:endParaRPr lang="en-US" sz="2000" i="0">
              <a:latin typeface="Courier New" charset="0"/>
              <a:cs typeface="ＭＳ Ｐゴシック" charset="0"/>
            </a:endParaRPr>
          </a:p>
        </p:txBody>
      </p:sp>
      <p:sp>
        <p:nvSpPr>
          <p:cNvPr id="711699" name="Text Box 19"/>
          <p:cNvSpPr txBox="1">
            <a:spLocks noChangeArrowheads="1"/>
          </p:cNvSpPr>
          <p:nvPr/>
        </p:nvSpPr>
        <p:spPr bwMode="auto">
          <a:xfrm>
            <a:off x="6805613" y="4179888"/>
            <a:ext cx="466725" cy="406400"/>
          </a:xfrm>
          <a:prstGeom prst="rect">
            <a:avLst/>
          </a:prstGeom>
          <a:solidFill>
            <a:schemeClr val="bg2">
              <a:alpha val="240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l" eaLnBrk="0" hangingPunct="0"/>
            <a:r>
              <a:rPr lang="en-US" sz="2000" i="0">
                <a:latin typeface="Courier New" charset="0"/>
                <a:cs typeface="ＭＳ Ｐゴシック" charset="0"/>
              </a:rPr>
              <a:t>PVD</a:t>
            </a:r>
          </a:p>
        </p:txBody>
      </p:sp>
      <p:sp>
        <p:nvSpPr>
          <p:cNvPr id="711700" name="Text Box 20"/>
          <p:cNvSpPr txBox="1">
            <a:spLocks noChangeArrowheads="1"/>
          </p:cNvSpPr>
          <p:nvPr/>
        </p:nvSpPr>
        <p:spPr bwMode="auto">
          <a:xfrm>
            <a:off x="5124450" y="4179888"/>
            <a:ext cx="314325" cy="406400"/>
          </a:xfrm>
          <a:prstGeom prst="rect">
            <a:avLst/>
          </a:prstGeom>
          <a:solidFill>
            <a:schemeClr val="bg2">
              <a:alpha val="240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l" eaLnBrk="0" hangingPunct="0"/>
            <a:r>
              <a:rPr lang="en-US" sz="2000" i="0">
                <a:latin typeface="Courier New" charset="0"/>
                <a:cs typeface="ＭＳ Ｐゴシック" charset="0"/>
              </a:rPr>
              <a:t>GR</a:t>
            </a:r>
          </a:p>
        </p:txBody>
      </p:sp>
      <p:sp>
        <p:nvSpPr>
          <p:cNvPr id="711701" name="Text Box 21"/>
          <p:cNvSpPr txBox="1">
            <a:spLocks noChangeArrowheads="1"/>
          </p:cNvSpPr>
          <p:nvPr/>
        </p:nvSpPr>
        <p:spPr bwMode="auto">
          <a:xfrm>
            <a:off x="5605463" y="4630738"/>
            <a:ext cx="13811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l" eaLnBrk="0" hangingPunct="0"/>
            <a:r>
              <a:rPr lang="en-US" sz="2000" i="0">
                <a:latin typeface="Courier New" charset="0"/>
                <a:cs typeface="ＭＳ Ｐゴシック" charset="0"/>
              </a:rPr>
              <a:t>DEDGAKRIP</a:t>
            </a:r>
          </a:p>
        </p:txBody>
      </p:sp>
      <p:sp>
        <p:nvSpPr>
          <p:cNvPr id="711702" name="Text Box 22"/>
          <p:cNvSpPr txBox="1">
            <a:spLocks noChangeArrowheads="1"/>
          </p:cNvSpPr>
          <p:nvPr/>
        </p:nvSpPr>
        <p:spPr bwMode="auto">
          <a:xfrm>
            <a:off x="7005638" y="4630738"/>
            <a:ext cx="466725" cy="406400"/>
          </a:xfrm>
          <a:prstGeom prst="rect">
            <a:avLst/>
          </a:prstGeom>
          <a:solidFill>
            <a:schemeClr val="bg2">
              <a:alpha val="240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l" eaLnBrk="0" hangingPunct="0"/>
            <a:r>
              <a:rPr lang="en-US" sz="2000" i="0">
                <a:latin typeface="Courier New" charset="0"/>
                <a:cs typeface="ＭＳ Ｐゴシック" charset="0"/>
              </a:rPr>
              <a:t>VDV</a:t>
            </a:r>
          </a:p>
        </p:txBody>
      </p:sp>
      <p:sp>
        <p:nvSpPr>
          <p:cNvPr id="711703" name="Text Box 23"/>
          <p:cNvSpPr txBox="1">
            <a:spLocks noChangeArrowheads="1"/>
          </p:cNvSpPr>
          <p:nvPr/>
        </p:nvSpPr>
        <p:spPr bwMode="auto">
          <a:xfrm>
            <a:off x="5124450" y="4630738"/>
            <a:ext cx="466725" cy="406400"/>
          </a:xfrm>
          <a:prstGeom prst="rect">
            <a:avLst/>
          </a:prstGeom>
          <a:solidFill>
            <a:schemeClr val="bg2">
              <a:alpha val="240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l" eaLnBrk="0" hangingPunct="0"/>
            <a:r>
              <a:rPr lang="en-US" sz="2000" i="0">
                <a:latin typeface="Courier New" charset="0"/>
                <a:cs typeface="ＭＳ Ｐゴシック" charset="0"/>
              </a:rPr>
              <a:t>GRW</a:t>
            </a:r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7867650" y="2790825"/>
            <a:ext cx="6397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2">
                    <a:alpha val="24001"/>
                  </a:schemeClr>
                </a:solidFill>
              </a14:hiddenFill>
            </a:ext>
          </a:extLst>
        </p:spPr>
        <p:txBody>
          <a:bodyPr wrap="none" rIns="0"/>
          <a:lstStyle/>
          <a:p>
            <a:pPr algn="l" eaLnBrk="0" hangingPunct="0"/>
            <a:r>
              <a:rPr lang="en-US" sz="2000" b="0" i="0">
                <a:latin typeface="Comic Sans MS" charset="0"/>
                <a:cs typeface="ＭＳ Ｐゴシック" charset="0"/>
              </a:rPr>
              <a:t>0.45</a:t>
            </a:r>
            <a:endParaRPr lang="en-US" sz="2000" i="0">
              <a:latin typeface="Courier New" charset="0"/>
              <a:cs typeface="ＭＳ Ｐゴシック" charset="0"/>
            </a:endParaRPr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>
            <a:off x="7867650" y="3262313"/>
            <a:ext cx="6397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2">
                    <a:alpha val="24001"/>
                  </a:schemeClr>
                </a:solidFill>
              </a14:hiddenFill>
            </a:ext>
          </a:extLst>
        </p:spPr>
        <p:txBody>
          <a:bodyPr wrap="none" rIns="0"/>
          <a:lstStyle/>
          <a:p>
            <a:pPr algn="l" eaLnBrk="0" hangingPunct="0"/>
            <a:r>
              <a:rPr lang="en-US" sz="2000" b="0" i="0">
                <a:latin typeface="Comic Sans MS" charset="0"/>
                <a:cs typeface="ＭＳ Ｐゴシック" charset="0"/>
              </a:rPr>
              <a:t>0.15</a:t>
            </a:r>
          </a:p>
        </p:txBody>
      </p:sp>
      <p:sp>
        <p:nvSpPr>
          <p:cNvPr id="711706" name="Text Box 26"/>
          <p:cNvSpPr txBox="1">
            <a:spLocks noChangeArrowheads="1"/>
          </p:cNvSpPr>
          <p:nvPr/>
        </p:nvSpPr>
        <p:spPr bwMode="auto">
          <a:xfrm>
            <a:off x="7867650" y="3714750"/>
            <a:ext cx="6397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2">
                    <a:alpha val="24001"/>
                  </a:schemeClr>
                </a:solidFill>
              </a14:hiddenFill>
            </a:ext>
          </a:extLst>
        </p:spPr>
        <p:txBody>
          <a:bodyPr wrap="none" rIns="0"/>
          <a:lstStyle/>
          <a:p>
            <a:pPr algn="l" eaLnBrk="0" hangingPunct="0"/>
            <a:r>
              <a:rPr lang="en-US" sz="2000" b="0" i="0">
                <a:latin typeface="Comic Sans MS" charset="0"/>
                <a:cs typeface="ＭＳ Ｐゴシック" charset="0"/>
              </a:rPr>
              <a:t>0.03</a:t>
            </a:r>
          </a:p>
        </p:txBody>
      </p:sp>
      <p:sp>
        <p:nvSpPr>
          <p:cNvPr id="711707" name="Text Box 27"/>
          <p:cNvSpPr txBox="1">
            <a:spLocks noChangeArrowheads="1"/>
          </p:cNvSpPr>
          <p:nvPr/>
        </p:nvSpPr>
        <p:spPr bwMode="auto">
          <a:xfrm>
            <a:off x="7867650" y="4165600"/>
            <a:ext cx="6397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2">
                    <a:alpha val="24001"/>
                  </a:schemeClr>
                </a:solidFill>
              </a14:hiddenFill>
            </a:ext>
          </a:extLst>
        </p:spPr>
        <p:txBody>
          <a:bodyPr wrap="none" rIns="0"/>
          <a:lstStyle/>
          <a:p>
            <a:pPr algn="l" eaLnBrk="0" hangingPunct="0"/>
            <a:r>
              <a:rPr lang="en-US" sz="2000" b="0" i="0">
                <a:latin typeface="Comic Sans MS" charset="0"/>
                <a:cs typeface="ＭＳ Ｐゴシック" charset="0"/>
              </a:rPr>
              <a:t>0.39</a:t>
            </a:r>
          </a:p>
        </p:txBody>
      </p:sp>
      <p:sp>
        <p:nvSpPr>
          <p:cNvPr id="711708" name="Text Box 28"/>
          <p:cNvSpPr txBox="1">
            <a:spLocks noChangeArrowheads="1"/>
          </p:cNvSpPr>
          <p:nvPr/>
        </p:nvSpPr>
        <p:spPr bwMode="auto">
          <a:xfrm>
            <a:off x="7867650" y="4619625"/>
            <a:ext cx="6397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2">
                    <a:alpha val="24001"/>
                  </a:schemeClr>
                </a:solidFill>
              </a14:hiddenFill>
            </a:ext>
          </a:extLst>
        </p:spPr>
        <p:txBody>
          <a:bodyPr wrap="none" rIns="0"/>
          <a:lstStyle/>
          <a:p>
            <a:pPr algn="l" eaLnBrk="0" hangingPunct="0"/>
            <a:r>
              <a:rPr lang="en-US" sz="2000" b="0" i="0">
                <a:latin typeface="Comic Sans MS" charset="0"/>
                <a:cs typeface="ＭＳ Ｐゴシック" charset="0"/>
              </a:rPr>
              <a:t>0.05</a:t>
            </a:r>
          </a:p>
        </p:txBody>
      </p:sp>
      <p:sp>
        <p:nvSpPr>
          <p:cNvPr id="711709" name="Text Box 29"/>
          <p:cNvSpPr txBox="1">
            <a:spLocks noChangeArrowheads="1"/>
          </p:cNvSpPr>
          <p:nvPr/>
        </p:nvSpPr>
        <p:spPr bwMode="auto">
          <a:xfrm>
            <a:off x="0" y="6229350"/>
            <a:ext cx="5241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0" i="0">
                <a:latin typeface="Comic Sans MS" charset="0"/>
              </a:rPr>
              <a:t>Nielsen et al. BMC Bioinformatics 2009, 10:296</a:t>
            </a:r>
          </a:p>
        </p:txBody>
      </p:sp>
      <p:pic>
        <p:nvPicPr>
          <p:cNvPr id="30" name="Picture 29" descr="Untitled.png">
            <a:extLst>
              <a:ext uri="{FF2B5EF4-FFF2-40B4-BE49-F238E27FC236}">
                <a16:creationId xmlns:a16="http://schemas.microsoft.com/office/drawing/2014/main" id="{B3F6D4A9-A664-234C-8354-7E3D2251C8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827" y="2464005"/>
            <a:ext cx="6525026" cy="33642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1" name="Rectangle 2">
            <a:extLst>
              <a:ext uri="{FF2B5EF4-FFF2-40B4-BE49-F238E27FC236}">
                <a16:creationId xmlns:a16="http://schemas.microsoft.com/office/drawing/2014/main" id="{987F1CDE-C885-9A41-8390-F6A9C5370B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7162800" cy="457200"/>
          </a:xfrm>
          <a:ln/>
        </p:spPr>
        <p:txBody>
          <a:bodyPr/>
          <a:lstStyle/>
          <a:p>
            <a:r>
              <a:rPr lang="en-US" dirty="0"/>
              <a:t>Alignment using ANN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914400" y="990600"/>
          <a:ext cx="7315200" cy="567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184900" imgH="4800600" progId="Word.Document.12">
                  <p:link updateAutomatic="1"/>
                </p:oleObj>
              </mc:Choice>
              <mc:Fallback>
                <p:oleObj name="Document" r:id="rId3" imgW="6184900" imgH="4800600" progId="Word.Document.12">
                  <p:link updateAutomatic="1"/>
                  <p:pic>
                    <p:nvPicPr>
                      <p:cNvPr id="440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90600"/>
                        <a:ext cx="7315200" cy="567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30"/>
          <p:cNvSpPr txBox="1">
            <a:spLocks noChangeArrowheads="1"/>
          </p:cNvSpPr>
          <p:nvPr/>
        </p:nvSpPr>
        <p:spPr bwMode="auto">
          <a:xfrm>
            <a:off x="304800" y="304800"/>
            <a:ext cx="792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0000"/>
                </a:solidFill>
                <a:latin typeface="+mj-lt"/>
                <a:ea typeface="ＭＳ Ｐゴシック" pitchFamily="-110" charset="-128"/>
                <a:cs typeface="Comic Sans MS"/>
              </a:rPr>
              <a:t>Binding motif of 14 HLA-DR molecules</a:t>
            </a:r>
          </a:p>
        </p:txBody>
      </p:sp>
    </p:spTree>
    <p:extLst>
      <p:ext uri="{BB962C8B-B14F-4D97-AF65-F5344CB8AC3E}">
        <p14:creationId xmlns:p14="http://schemas.microsoft.com/office/powerpoint/2010/main" val="3515569825"/>
      </p:ext>
    </p:extLst>
  </p:cSld>
  <p:clrMapOvr>
    <a:masterClrMapping/>
  </p:clrMapOvr>
</p:sld>
</file>

<file path=ppt/theme/theme1.xml><?xml version="1.0" encoding="utf-8"?>
<a:theme xmlns:a="http://schemas.openxmlformats.org/drawingml/2006/main" name="slide">
  <a:themeElements>
    <a:clrScheme name="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Frutiger 45 Light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Frutiger 45 Light" charset="0"/>
            <a:ea typeface="ＭＳ Ｐゴシック" charset="0"/>
          </a:defRPr>
        </a:defPPr>
      </a:lstStyle>
    </a:lnDef>
  </a:objectDefaults>
  <a:extraClrSchemeLst>
    <a:extraClrScheme>
      <a:clrScheme name="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3663</TotalTime>
  <Words>839</Words>
  <Application>Microsoft Macintosh PowerPoint</Application>
  <PresentationFormat>On-screen Show (4:3)</PresentationFormat>
  <Paragraphs>257</Paragraphs>
  <Slides>24</Slides>
  <Notes>12</Notes>
  <HiddenSlides>2</HiddenSlides>
  <MMClips>0</MMClips>
  <ScaleCrop>false</ScaleCrop>
  <HeadingPairs>
    <vt:vector size="10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ＭＳ Ｐゴシック</vt:lpstr>
      <vt:lpstr>Arial</vt:lpstr>
      <vt:lpstr>Comic Sans MS</vt:lpstr>
      <vt:lpstr>Courier</vt:lpstr>
      <vt:lpstr>Courier New</vt:lpstr>
      <vt:lpstr>Frutiger 45 Light</vt:lpstr>
      <vt:lpstr>Garamond</vt:lpstr>
      <vt:lpstr>Tahoma</vt:lpstr>
      <vt:lpstr>Times</vt:lpstr>
      <vt:lpstr>slide</vt:lpstr>
      <vt:lpstr>file:///localhost/Users/mniel/Presentation/Massimo_NNAlign/!OLE_LINK2</vt:lpstr>
      <vt:lpstr>Equation</vt:lpstr>
      <vt:lpstr>MHC class II binding predictions NNAlign “Alignment using ANNs”</vt:lpstr>
      <vt:lpstr>Class II MHC binding</vt:lpstr>
      <vt:lpstr>Gibbs sampler www.cbs.dtu.dk/biotools/EasyGibbs </vt:lpstr>
      <vt:lpstr>SMM-align method</vt:lpstr>
      <vt:lpstr>NNAlign</vt:lpstr>
      <vt:lpstr>The problem. Where is the binding core?</vt:lpstr>
      <vt:lpstr>Effect of Peptide Flanking Residues </vt:lpstr>
      <vt:lpstr>Alignment using ANN</vt:lpstr>
      <vt:lpstr>PowerPoint Presentation</vt:lpstr>
      <vt:lpstr>Network ensembles</vt:lpstr>
      <vt:lpstr>PowerPoint Presentation</vt:lpstr>
      <vt:lpstr>PowerPoint Presentation</vt:lpstr>
      <vt:lpstr>PowerPoint Presentation</vt:lpstr>
      <vt:lpstr>The first challenge - Moving beyond 9mers</vt:lpstr>
      <vt:lpstr>PowerPoint Presentation</vt:lpstr>
      <vt:lpstr>Different possible binding modes</vt:lpstr>
      <vt:lpstr>PowerPoint Presentation</vt:lpstr>
      <vt:lpstr>Interpreting (and benefitting from) MS eluted ligand data sets</vt:lpstr>
      <vt:lpstr>How to train on mixed data types (benefiting from MS ligand data)?</vt:lpstr>
      <vt:lpstr>Learning from raw MS data – NNAlign_MA</vt:lpstr>
      <vt:lpstr>Learning from raw MS data – NNAlign_MA</vt:lpstr>
      <vt:lpstr>Learning from raw MS data – NNAlign_MA</vt:lpstr>
      <vt:lpstr>NNAlign_MA</vt:lpstr>
      <vt:lpstr>Conclusions and perfectives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Selection of T Cell Epitopes Using an Integrative Approach </dc:title>
  <cp:lastModifiedBy>Morten Nielsen</cp:lastModifiedBy>
  <cp:revision>32</cp:revision>
  <dcterms:modified xsi:type="dcterms:W3CDTF">2024-06-12T17:34:21Z</dcterms:modified>
</cp:coreProperties>
</file>