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360" r:id="rId2"/>
    <p:sldId id="423" r:id="rId3"/>
    <p:sldId id="364" r:id="rId4"/>
    <p:sldId id="365" r:id="rId5"/>
    <p:sldId id="453" r:id="rId6"/>
    <p:sldId id="452" r:id="rId7"/>
    <p:sldId id="368" r:id="rId8"/>
    <p:sldId id="373" r:id="rId9"/>
    <p:sldId id="378" r:id="rId10"/>
    <p:sldId id="376" r:id="rId11"/>
    <p:sldId id="374" r:id="rId12"/>
    <p:sldId id="382" r:id="rId13"/>
    <p:sldId id="384" r:id="rId14"/>
    <p:sldId id="424" r:id="rId15"/>
    <p:sldId id="432" r:id="rId16"/>
    <p:sldId id="434" r:id="rId17"/>
    <p:sldId id="436" r:id="rId18"/>
    <p:sldId id="454" r:id="rId19"/>
    <p:sldId id="433" r:id="rId20"/>
    <p:sldId id="427" r:id="rId21"/>
    <p:sldId id="405" r:id="rId22"/>
    <p:sldId id="431" r:id="rId23"/>
    <p:sldId id="455" r:id="rId24"/>
    <p:sldId id="435" r:id="rId25"/>
    <p:sldId id="457" r:id="rId26"/>
    <p:sldId id="409" r:id="rId27"/>
    <p:sldId id="408" r:id="rId28"/>
    <p:sldId id="410" r:id="rId29"/>
    <p:sldId id="411" r:id="rId30"/>
    <p:sldId id="412" r:id="rId31"/>
    <p:sldId id="413" r:id="rId32"/>
    <p:sldId id="391" r:id="rId33"/>
    <p:sldId id="392" r:id="rId34"/>
    <p:sldId id="395" r:id="rId35"/>
    <p:sldId id="396" r:id="rId36"/>
    <p:sldId id="448" r:id="rId37"/>
    <p:sldId id="449" r:id="rId38"/>
    <p:sldId id="422" r:id="rId39"/>
    <p:sldId id="415" r:id="rId40"/>
    <p:sldId id="416" r:id="rId41"/>
    <p:sldId id="450" r:id="rId42"/>
    <p:sldId id="417" r:id="rId43"/>
    <p:sldId id="418" r:id="rId44"/>
    <p:sldId id="419" r:id="rId45"/>
    <p:sldId id="420" r:id="rId46"/>
    <p:sldId id="438" r:id="rId47"/>
    <p:sldId id="439" r:id="rId48"/>
    <p:sldId id="440" r:id="rId49"/>
    <p:sldId id="421" r:id="rId50"/>
    <p:sldId id="403" r:id="rId51"/>
    <p:sldId id="441" r:id="rId52"/>
    <p:sldId id="451" r:id="rId53"/>
    <p:sldId id="399" r:id="rId54"/>
    <p:sldId id="446" r:id="rId55"/>
    <p:sldId id="447" r:id="rId56"/>
    <p:sldId id="425" r:id="rId57"/>
  </p:sldIdLst>
  <p:sldSz cx="9144000" cy="6858000" type="screen4x3"/>
  <p:notesSz cx="6794500" cy="9931400"/>
  <p:defaultTextStyle>
    <a:defPPr>
      <a:defRPr lang="en-US"/>
    </a:defPPr>
    <a:lvl1pPr algn="ctr" rtl="0" fontAlgn="base">
      <a:spcBef>
        <a:spcPct val="0"/>
      </a:spcBef>
      <a:spcAft>
        <a:spcPct val="0"/>
      </a:spcAft>
      <a:defRPr sz="300" b="1" i="1" kern="1200">
        <a:solidFill>
          <a:schemeClr val="tx1"/>
        </a:solidFill>
        <a:latin typeface="Frutiger 45 Light" charset="0"/>
        <a:ea typeface="ＭＳ Ｐゴシック" charset="0"/>
        <a:cs typeface="ＭＳ Ｐゴシック" charset="0"/>
      </a:defRPr>
    </a:lvl1pPr>
    <a:lvl2pPr marL="457200" algn="ctr" rtl="0" fontAlgn="base">
      <a:spcBef>
        <a:spcPct val="0"/>
      </a:spcBef>
      <a:spcAft>
        <a:spcPct val="0"/>
      </a:spcAft>
      <a:defRPr sz="300" b="1" i="1" kern="1200">
        <a:solidFill>
          <a:schemeClr val="tx1"/>
        </a:solidFill>
        <a:latin typeface="Frutiger 45 Light" charset="0"/>
        <a:ea typeface="ＭＳ Ｐゴシック" charset="0"/>
        <a:cs typeface="ＭＳ Ｐゴシック" charset="0"/>
      </a:defRPr>
    </a:lvl2pPr>
    <a:lvl3pPr marL="914400" algn="ctr" rtl="0" fontAlgn="base">
      <a:spcBef>
        <a:spcPct val="0"/>
      </a:spcBef>
      <a:spcAft>
        <a:spcPct val="0"/>
      </a:spcAft>
      <a:defRPr sz="300" b="1" i="1" kern="1200">
        <a:solidFill>
          <a:schemeClr val="tx1"/>
        </a:solidFill>
        <a:latin typeface="Frutiger 45 Light" charset="0"/>
        <a:ea typeface="ＭＳ Ｐゴシック" charset="0"/>
        <a:cs typeface="ＭＳ Ｐゴシック" charset="0"/>
      </a:defRPr>
    </a:lvl3pPr>
    <a:lvl4pPr marL="1371600" algn="ctr" rtl="0" fontAlgn="base">
      <a:spcBef>
        <a:spcPct val="0"/>
      </a:spcBef>
      <a:spcAft>
        <a:spcPct val="0"/>
      </a:spcAft>
      <a:defRPr sz="300" b="1" i="1" kern="1200">
        <a:solidFill>
          <a:schemeClr val="tx1"/>
        </a:solidFill>
        <a:latin typeface="Frutiger 45 Light" charset="0"/>
        <a:ea typeface="ＭＳ Ｐゴシック" charset="0"/>
        <a:cs typeface="ＭＳ Ｐゴシック" charset="0"/>
      </a:defRPr>
    </a:lvl4pPr>
    <a:lvl5pPr marL="1828800" algn="ctr" rtl="0" fontAlgn="base">
      <a:spcBef>
        <a:spcPct val="0"/>
      </a:spcBef>
      <a:spcAft>
        <a:spcPct val="0"/>
      </a:spcAft>
      <a:defRPr sz="300" b="1" i="1" kern="1200">
        <a:solidFill>
          <a:schemeClr val="tx1"/>
        </a:solidFill>
        <a:latin typeface="Frutiger 45 Light" charset="0"/>
        <a:ea typeface="ＭＳ Ｐゴシック" charset="0"/>
        <a:cs typeface="ＭＳ Ｐゴシック" charset="0"/>
      </a:defRPr>
    </a:lvl5pPr>
    <a:lvl6pPr marL="2286000" algn="l" defTabSz="457200" rtl="0" eaLnBrk="1" latinLnBrk="0" hangingPunct="1">
      <a:defRPr sz="300" b="1" i="1" kern="1200">
        <a:solidFill>
          <a:schemeClr val="tx1"/>
        </a:solidFill>
        <a:latin typeface="Frutiger 45 Light" charset="0"/>
        <a:ea typeface="ＭＳ Ｐゴシック" charset="0"/>
        <a:cs typeface="ＭＳ Ｐゴシック" charset="0"/>
      </a:defRPr>
    </a:lvl6pPr>
    <a:lvl7pPr marL="2743200" algn="l" defTabSz="457200" rtl="0" eaLnBrk="1" latinLnBrk="0" hangingPunct="1">
      <a:defRPr sz="300" b="1" i="1" kern="1200">
        <a:solidFill>
          <a:schemeClr val="tx1"/>
        </a:solidFill>
        <a:latin typeface="Frutiger 45 Light" charset="0"/>
        <a:ea typeface="ＭＳ Ｐゴシック" charset="0"/>
        <a:cs typeface="ＭＳ Ｐゴシック" charset="0"/>
      </a:defRPr>
    </a:lvl7pPr>
    <a:lvl8pPr marL="3200400" algn="l" defTabSz="457200" rtl="0" eaLnBrk="1" latinLnBrk="0" hangingPunct="1">
      <a:defRPr sz="300" b="1" i="1" kern="1200">
        <a:solidFill>
          <a:schemeClr val="tx1"/>
        </a:solidFill>
        <a:latin typeface="Frutiger 45 Light" charset="0"/>
        <a:ea typeface="ＭＳ Ｐゴシック" charset="0"/>
        <a:cs typeface="ＭＳ Ｐゴシック" charset="0"/>
      </a:defRPr>
    </a:lvl8pPr>
    <a:lvl9pPr marL="3657600" algn="l" defTabSz="457200" rtl="0" eaLnBrk="1" latinLnBrk="0" hangingPunct="1">
      <a:defRPr sz="300" b="1" i="1" kern="1200">
        <a:solidFill>
          <a:schemeClr val="tx1"/>
        </a:solidFill>
        <a:latin typeface="Frutiger 45 Light"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000099"/>
    <a:srgbClr val="4355FB"/>
    <a:srgbClr val="FFFF66"/>
    <a:srgbClr val="008000"/>
    <a:srgbClr val="DDDDDD"/>
    <a:srgbClr val="F8F8F8"/>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0"/>
    <p:restoredTop sz="94629"/>
  </p:normalViewPr>
  <p:slideViewPr>
    <p:cSldViewPr>
      <p:cViewPr>
        <p:scale>
          <a:sx n="75" d="100"/>
          <a:sy n="75" d="100"/>
        </p:scale>
        <p:origin x="2680" y="3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7" d="100"/>
          <a:sy n="77" d="100"/>
        </p:scale>
        <p:origin x="-2512" y="-11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bwMode="auto">
          <a:xfrm>
            <a:off x="0" y="0"/>
            <a:ext cx="2944813" cy="49688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l">
              <a:defRPr sz="1200" b="0" i="0" smtClean="0">
                <a:latin typeface="Arial" charset="0"/>
                <a:cs typeface="+mn-cs"/>
              </a:defRPr>
            </a:lvl1pPr>
          </a:lstStyle>
          <a:p>
            <a:pPr>
              <a:defRPr/>
            </a:pPr>
            <a:endParaRPr lang="en-US"/>
          </a:p>
        </p:txBody>
      </p:sp>
      <p:sp>
        <p:nvSpPr>
          <p:cNvPr id="188419" name="Rectangle 3"/>
          <p:cNvSpPr>
            <a:spLocks noGrp="1" noChangeArrowheads="1"/>
          </p:cNvSpPr>
          <p:nvPr>
            <p:ph type="dt" idx="1"/>
          </p:nvPr>
        </p:nvSpPr>
        <p:spPr bwMode="auto">
          <a:xfrm>
            <a:off x="3848100" y="0"/>
            <a:ext cx="2944813" cy="49688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b="0" i="0" smtClean="0">
                <a:latin typeface="Arial" charset="0"/>
                <a:cs typeface="+mn-cs"/>
              </a:defRPr>
            </a:lvl1pPr>
          </a:lstStyle>
          <a:p>
            <a:pPr>
              <a:defRPr/>
            </a:pPr>
            <a:endParaRPr lang="en-US"/>
          </a:p>
        </p:txBody>
      </p:sp>
      <p:sp>
        <p:nvSpPr>
          <p:cNvPr id="188420"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188421" name="Rectangle 5"/>
          <p:cNvSpPr>
            <a:spLocks noGrp="1" noChangeArrowheads="1"/>
          </p:cNvSpPr>
          <p:nvPr>
            <p:ph type="body" sz="quarter" idx="3"/>
          </p:nvPr>
        </p:nvSpPr>
        <p:spPr bwMode="auto">
          <a:xfrm>
            <a:off x="679450" y="4718050"/>
            <a:ext cx="5435600" cy="446881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8422" name="Rectangle 6"/>
          <p:cNvSpPr>
            <a:spLocks noGrp="1" noChangeArrowheads="1"/>
          </p:cNvSpPr>
          <p:nvPr>
            <p:ph type="ftr" sz="quarter" idx="4"/>
          </p:nvPr>
        </p:nvSpPr>
        <p:spPr bwMode="auto">
          <a:xfrm>
            <a:off x="0" y="9432925"/>
            <a:ext cx="2944813" cy="49688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l">
              <a:defRPr sz="1200" b="0" i="0" smtClean="0">
                <a:latin typeface="Arial" charset="0"/>
                <a:cs typeface="+mn-cs"/>
              </a:defRPr>
            </a:lvl1pPr>
          </a:lstStyle>
          <a:p>
            <a:pPr>
              <a:defRPr/>
            </a:pPr>
            <a:endParaRPr lang="en-US"/>
          </a:p>
        </p:txBody>
      </p:sp>
      <p:sp>
        <p:nvSpPr>
          <p:cNvPr id="188423" name="Rectangle 7"/>
          <p:cNvSpPr>
            <a:spLocks noGrp="1" noChangeArrowheads="1"/>
          </p:cNvSpPr>
          <p:nvPr>
            <p:ph type="sldNum" sz="quarter" idx="5"/>
          </p:nvPr>
        </p:nvSpPr>
        <p:spPr bwMode="auto">
          <a:xfrm>
            <a:off x="3848100" y="9432925"/>
            <a:ext cx="2944813" cy="49688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b="0" i="0" smtClean="0">
                <a:latin typeface="Arial" charset="0"/>
                <a:cs typeface="+mn-cs"/>
              </a:defRPr>
            </a:lvl1pPr>
          </a:lstStyle>
          <a:p>
            <a:pPr>
              <a:defRPr/>
            </a:pPr>
            <a:fld id="{6DC76C1C-5248-AF40-B4D3-B940A0602F1C}" type="slidenum">
              <a:rPr lang="en-US"/>
              <a:pPr>
                <a:defRPr/>
              </a:pPr>
              <a:t>‹#›</a:t>
            </a:fld>
            <a:endParaRPr lang="en-US"/>
          </a:p>
        </p:txBody>
      </p:sp>
    </p:spTree>
    <p:extLst>
      <p:ext uri="{BB962C8B-B14F-4D97-AF65-F5344CB8AC3E}">
        <p14:creationId xmlns:p14="http://schemas.microsoft.com/office/powerpoint/2010/main" val="10036995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72F5BBB-B90F-044D-8D7F-A8F61DCE872F}" type="slidenum">
              <a:rPr lang="en-US"/>
              <a:pPr>
                <a:defRPr/>
              </a:pPr>
              <a:t>1</a:t>
            </a:fld>
            <a:endParaRPr lang="en-US"/>
          </a:p>
        </p:txBody>
      </p:sp>
      <p:sp>
        <p:nvSpPr>
          <p:cNvPr id="566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66275"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909057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7F0CDD3-B1E9-9F40-866F-1E8168425D82}" type="slidenum">
              <a:rPr lang="en-US"/>
              <a:pPr>
                <a:defRPr/>
              </a:pPr>
              <a:t>10</a:t>
            </a:fld>
            <a:endParaRPr lang="en-US"/>
          </a:p>
        </p:txBody>
      </p:sp>
      <p:sp>
        <p:nvSpPr>
          <p:cNvPr id="577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77539"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688265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32B3EAB-1581-454B-88D5-29C3AD1FA673}" type="slidenum">
              <a:rPr lang="en-US"/>
              <a:pPr>
                <a:defRPr/>
              </a:pPr>
              <a:t>11</a:t>
            </a:fld>
            <a:endParaRPr lang="en-US"/>
          </a:p>
        </p:txBody>
      </p:sp>
      <p:sp>
        <p:nvSpPr>
          <p:cNvPr id="576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76515"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2126230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C55D0D5-D8EC-204F-A37F-D10EF2776B3B}" type="slidenum">
              <a:rPr lang="en-US"/>
              <a:pPr>
                <a:defRPr/>
              </a:pPr>
              <a:t>12</a:t>
            </a:fld>
            <a:endParaRPr lang="en-US"/>
          </a:p>
        </p:txBody>
      </p:sp>
      <p:sp>
        <p:nvSpPr>
          <p:cNvPr id="581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81635"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466574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FE5F41-F2A1-604D-9CBD-738B6E4F2024}" type="slidenum">
              <a:rPr lang="en-US"/>
              <a:pPr>
                <a:defRPr/>
              </a:pPr>
              <a:t>13</a:t>
            </a:fld>
            <a:endParaRPr lang="en-US"/>
          </a:p>
        </p:txBody>
      </p:sp>
      <p:sp>
        <p:nvSpPr>
          <p:cNvPr id="582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82659" name="Rectangle 3"/>
          <p:cNvSpPr>
            <a:spLocks noGrp="1" noChangeArrowheads="1"/>
          </p:cNvSpPr>
          <p:nvPr>
            <p:ph type="body" idx="1"/>
          </p:nvPr>
        </p:nvSpPr>
        <p:spPr/>
        <p:txBody>
          <a:bodyPr/>
          <a:lstStyle/>
          <a:p>
            <a:pPr eaLnBrk="1" hangingPunct="1">
              <a:spcBef>
                <a:spcPct val="50000"/>
              </a:spcBef>
              <a:defRPr/>
            </a:pPr>
            <a:r>
              <a:rPr lang="en-US" sz="1800" b="1">
                <a:solidFill>
                  <a:srgbClr val="000000"/>
                </a:solidFill>
                <a:latin typeface="Geneva" charset="0"/>
                <a:cs typeface="+mn-cs"/>
              </a:rPr>
              <a:t>Probability of becoming CEO. I1 intelligence, I2 father owns a firm</a:t>
            </a:r>
          </a:p>
          <a:p>
            <a:pPr eaLnBrk="1" hangingPunct="1">
              <a:defRPr/>
            </a:pPr>
            <a:endParaRPr lang="en-US">
              <a:cs typeface="+mn-cs"/>
            </a:endParaRPr>
          </a:p>
        </p:txBody>
      </p:sp>
    </p:spTree>
    <p:extLst>
      <p:ext uri="{BB962C8B-B14F-4D97-AF65-F5344CB8AC3E}">
        <p14:creationId xmlns:p14="http://schemas.microsoft.com/office/powerpoint/2010/main" val="1251817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628A6C0-1668-E544-8783-A77FB99D3FE9}" type="slidenum">
              <a:rPr lang="en-US"/>
              <a:pPr>
                <a:defRPr/>
              </a:pPr>
              <a:t>14</a:t>
            </a:fld>
            <a:endParaRPr lang="en-US"/>
          </a:p>
        </p:txBody>
      </p:sp>
      <p:sp>
        <p:nvSpPr>
          <p:cNvPr id="625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25667"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405315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6AFE2A-5100-FD41-8F33-B8ABFB3F9907}" type="slidenum">
              <a:rPr lang="en-US"/>
              <a:pPr>
                <a:defRPr/>
              </a:pPr>
              <a:t>15</a:t>
            </a:fld>
            <a:endParaRPr lang="en-US"/>
          </a:p>
        </p:txBody>
      </p:sp>
      <p:sp>
        <p:nvSpPr>
          <p:cNvPr id="643074"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43075" name="Rectangle 3"/>
          <p:cNvSpPr>
            <a:spLocks noGrp="1" noChangeArrowheads="1"/>
          </p:cNvSpPr>
          <p:nvPr>
            <p:ph type="body" idx="1"/>
          </p:nvPr>
        </p:nvSpPr>
        <p:spPr>
          <a:xfrm>
            <a:off x="906463" y="4718050"/>
            <a:ext cx="4981575" cy="4468813"/>
          </a:xfrm>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315967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2C94C19-3226-5A4E-B9FA-9ADDD1322180}" type="slidenum">
              <a:rPr lang="en-US"/>
              <a:pPr>
                <a:defRPr/>
              </a:pPr>
              <a:t>16</a:t>
            </a:fld>
            <a:endParaRPr lang="en-US"/>
          </a:p>
        </p:txBody>
      </p:sp>
      <p:sp>
        <p:nvSpPr>
          <p:cNvPr id="6471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4717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1887087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DE53BF9-9C34-6746-8D20-3F27AA5CB2EB}" type="slidenum">
              <a:rPr lang="en-US"/>
              <a:pPr>
                <a:defRPr/>
              </a:pPr>
              <a:t>17</a:t>
            </a:fld>
            <a:endParaRPr lang="en-US"/>
          </a:p>
        </p:txBody>
      </p:sp>
      <p:sp>
        <p:nvSpPr>
          <p:cNvPr id="65126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512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100134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0D94D5-E3B0-ED41-9FEF-B116581B6597}" type="slidenum">
              <a:rPr lang="en-US"/>
              <a:pPr/>
              <a:t>18</a:t>
            </a:fld>
            <a:endParaRPr lang="en-US"/>
          </a:p>
        </p:txBody>
      </p:sp>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3584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E5BAB2E-BFCC-114F-8131-C22EF69C06E1}" type="slidenum">
              <a:rPr lang="en-US"/>
              <a:pPr>
                <a:defRPr/>
              </a:pPr>
              <a:t>19</a:t>
            </a:fld>
            <a:endParaRPr lang="en-US"/>
          </a:p>
        </p:txBody>
      </p:sp>
      <p:sp>
        <p:nvSpPr>
          <p:cNvPr id="645122"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45123" name="Rectangle 3"/>
          <p:cNvSpPr>
            <a:spLocks noGrp="1" noChangeArrowheads="1"/>
          </p:cNvSpPr>
          <p:nvPr>
            <p:ph type="body" idx="1"/>
          </p:nvPr>
        </p:nvSpPr>
        <p:spPr>
          <a:xfrm>
            <a:off x="906463" y="4718050"/>
            <a:ext cx="4981575" cy="4468813"/>
          </a:xfrm>
          <a:solidFill>
            <a:srgbClr val="FFFFFF"/>
          </a:solidFill>
          <a:ln>
            <a:solidFill>
              <a:srgbClr val="000000"/>
            </a:solidFill>
            <a:miter lim="800000"/>
            <a:headEnd/>
            <a:tailEnd/>
          </a:ln>
        </p:spPr>
        <p:txBody>
          <a:bodyPr/>
          <a:lstStyle/>
          <a:p>
            <a:pPr eaLnBrk="1" hangingPunct="1">
              <a:defRPr/>
            </a:pPr>
            <a:endParaRPr lang="en-GB">
              <a:cs typeface="+mn-cs"/>
            </a:endParaRPr>
          </a:p>
        </p:txBody>
      </p:sp>
    </p:spTree>
    <p:extLst>
      <p:ext uri="{BB962C8B-B14F-4D97-AF65-F5344CB8AC3E}">
        <p14:creationId xmlns:p14="http://schemas.microsoft.com/office/powerpoint/2010/main" val="355209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EDEF992-0EDA-1347-B245-A66833413EEA}" type="slidenum">
              <a:rPr lang="en-US"/>
              <a:pPr>
                <a:defRPr/>
              </a:pPr>
              <a:t>2</a:t>
            </a:fld>
            <a:endParaRPr lang="en-US"/>
          </a:p>
        </p:txBody>
      </p:sp>
      <p:sp>
        <p:nvSpPr>
          <p:cNvPr id="623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23619"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335006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B6B344-6C11-CF48-8F87-D74BF567256A}" type="slidenum">
              <a:rPr lang="en-US"/>
              <a:pPr>
                <a:defRPr/>
              </a:pPr>
              <a:t>20</a:t>
            </a:fld>
            <a:endParaRPr lang="en-US"/>
          </a:p>
        </p:txBody>
      </p:sp>
      <p:sp>
        <p:nvSpPr>
          <p:cNvPr id="63283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3283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9443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64FF93-E244-0E4B-B35E-4D976F76251E}" type="slidenum">
              <a:rPr lang="en-US"/>
              <a:pPr>
                <a:defRPr/>
              </a:pPr>
              <a:t>21</a:t>
            </a:fld>
            <a:endParaRPr lang="en-US"/>
          </a:p>
        </p:txBody>
      </p:sp>
      <p:sp>
        <p:nvSpPr>
          <p:cNvPr id="54989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49891" name="Rectangle 3"/>
          <p:cNvSpPr>
            <a:spLocks noGrp="1" noChangeArrowheads="1"/>
          </p:cNvSpPr>
          <p:nvPr>
            <p:ph type="body" idx="1"/>
          </p:nvPr>
        </p:nvSpPr>
        <p:spPr>
          <a:xfrm>
            <a:off x="906463" y="4718050"/>
            <a:ext cx="4981575" cy="4468813"/>
          </a:xfrm>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1957942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5C9CBBD-AE59-2840-A27D-5443A5DAFC85}" type="slidenum">
              <a:rPr lang="en-US"/>
              <a:pPr>
                <a:defRPr/>
              </a:pPr>
              <a:t>22</a:t>
            </a:fld>
            <a:endParaRPr lang="en-US"/>
          </a:p>
        </p:txBody>
      </p:sp>
      <p:sp>
        <p:nvSpPr>
          <p:cNvPr id="64102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41027" name="Rectangle 3"/>
          <p:cNvSpPr>
            <a:spLocks noGrp="1" noChangeArrowheads="1"/>
          </p:cNvSpPr>
          <p:nvPr>
            <p:ph type="body" idx="1"/>
          </p:nvPr>
        </p:nvSpPr>
        <p:spPr>
          <a:xfrm>
            <a:off x="906463" y="4718050"/>
            <a:ext cx="4981575" cy="4468813"/>
          </a:xfrm>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1254867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D5773A9-5330-FA42-B606-3A8080E33EA3}" type="slidenum">
              <a:rPr lang="en-US"/>
              <a:pPr>
                <a:defRPr/>
              </a:pPr>
              <a:t>23</a:t>
            </a:fld>
            <a:endParaRPr lang="en-US"/>
          </a:p>
        </p:txBody>
      </p:sp>
      <p:sp>
        <p:nvSpPr>
          <p:cNvPr id="55193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51939" name="Rectangle 3"/>
          <p:cNvSpPr>
            <a:spLocks noGrp="1" noChangeArrowheads="1"/>
          </p:cNvSpPr>
          <p:nvPr>
            <p:ph type="body" idx="1"/>
          </p:nvPr>
        </p:nvSpPr>
        <p:spPr>
          <a:xfrm>
            <a:off x="906463" y="4718050"/>
            <a:ext cx="4981575" cy="4468813"/>
          </a:xfrm>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128150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DD2A311-FEA3-FD41-971B-1518852831DD}" type="slidenum">
              <a:rPr lang="en-US"/>
              <a:pPr>
                <a:defRPr/>
              </a:pPr>
              <a:t>24</a:t>
            </a:fld>
            <a:endParaRPr lang="en-US"/>
          </a:p>
        </p:txBody>
      </p:sp>
      <p:sp>
        <p:nvSpPr>
          <p:cNvPr id="6492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49219" name="Rectangle 3"/>
          <p:cNvSpPr>
            <a:spLocks noGrp="1" noChangeArrowheads="1"/>
          </p:cNvSpPr>
          <p:nvPr>
            <p:ph type="body" idx="1"/>
          </p:nvPr>
        </p:nvSpPr>
        <p:spPr>
          <a:xfrm>
            <a:off x="906463" y="4718050"/>
            <a:ext cx="4981575" cy="4468813"/>
          </a:xfrm>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2042099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2486AFE-245A-3B4D-A1E6-5F42B18C306A}" type="slidenum">
              <a:rPr lang="en-US"/>
              <a:pPr>
                <a:defRPr/>
              </a:pPr>
              <a:t>25</a:t>
            </a:fld>
            <a:endParaRPr lang="en-US"/>
          </a:p>
        </p:txBody>
      </p:sp>
      <p:sp>
        <p:nvSpPr>
          <p:cNvPr id="5539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53987" name="Rectangle 3"/>
          <p:cNvSpPr>
            <a:spLocks noGrp="1" noChangeArrowheads="1"/>
          </p:cNvSpPr>
          <p:nvPr>
            <p:ph type="body" idx="1"/>
          </p:nvPr>
        </p:nvSpPr>
        <p:spPr>
          <a:xfrm>
            <a:off x="906463" y="4718050"/>
            <a:ext cx="4981575" cy="4468813"/>
          </a:xfrm>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4848686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99B5132-706C-7B4B-83C2-4A48CB67E006}" type="slidenum">
              <a:rPr lang="en-US"/>
              <a:pPr>
                <a:defRPr/>
              </a:pPr>
              <a:t>26</a:t>
            </a:fld>
            <a:endParaRPr lang="en-US"/>
          </a:p>
        </p:txBody>
      </p:sp>
      <p:sp>
        <p:nvSpPr>
          <p:cNvPr id="55808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58083" name="Rectangle 3"/>
          <p:cNvSpPr>
            <a:spLocks noGrp="1" noChangeArrowheads="1"/>
          </p:cNvSpPr>
          <p:nvPr>
            <p:ph type="body" idx="1"/>
          </p:nvPr>
        </p:nvSpPr>
        <p:spPr>
          <a:xfrm>
            <a:off x="906463" y="4718050"/>
            <a:ext cx="4981575" cy="4468813"/>
          </a:xfrm>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1634779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C729B11-C21B-724C-ADBC-3F9D5F1EABCF}" type="slidenum">
              <a:rPr lang="en-US"/>
              <a:pPr>
                <a:defRPr/>
              </a:pPr>
              <a:t>27</a:t>
            </a:fld>
            <a:endParaRPr lang="en-US"/>
          </a:p>
        </p:txBody>
      </p:sp>
      <p:sp>
        <p:nvSpPr>
          <p:cNvPr id="55603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56035" name="Rectangle 3"/>
          <p:cNvSpPr>
            <a:spLocks noGrp="1" noChangeArrowheads="1"/>
          </p:cNvSpPr>
          <p:nvPr>
            <p:ph type="body" idx="1"/>
          </p:nvPr>
        </p:nvSpPr>
        <p:spPr>
          <a:xfrm>
            <a:off x="906463" y="4718050"/>
            <a:ext cx="4981575" cy="4468813"/>
          </a:xfrm>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841209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48E0F01-967A-5145-AC0F-CD3A9EA5B116}" type="slidenum">
              <a:rPr lang="en-US"/>
              <a:pPr>
                <a:defRPr/>
              </a:pPr>
              <a:t>28</a:t>
            </a:fld>
            <a:endParaRPr lang="en-US"/>
          </a:p>
        </p:txBody>
      </p:sp>
      <p:sp>
        <p:nvSpPr>
          <p:cNvPr id="56013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60131" name="Rectangle 3"/>
          <p:cNvSpPr>
            <a:spLocks noGrp="1" noChangeArrowheads="1"/>
          </p:cNvSpPr>
          <p:nvPr>
            <p:ph type="body" idx="1"/>
          </p:nvPr>
        </p:nvSpPr>
        <p:spPr>
          <a:xfrm>
            <a:off x="906463" y="4718050"/>
            <a:ext cx="4981575" cy="4468813"/>
          </a:xfrm>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13263444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CEBBBBC-2E3B-7D42-A669-5F3E9981668B}" type="slidenum">
              <a:rPr lang="en-US"/>
              <a:pPr>
                <a:defRPr/>
              </a:pPr>
              <a:t>29</a:t>
            </a:fld>
            <a:endParaRPr lang="en-US"/>
          </a:p>
        </p:txBody>
      </p:sp>
      <p:sp>
        <p:nvSpPr>
          <p:cNvPr id="56217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62179" name="Rectangle 3"/>
          <p:cNvSpPr>
            <a:spLocks noGrp="1" noChangeArrowheads="1"/>
          </p:cNvSpPr>
          <p:nvPr>
            <p:ph type="body" idx="1"/>
          </p:nvPr>
        </p:nvSpPr>
        <p:spPr>
          <a:xfrm>
            <a:off x="906463" y="4718050"/>
            <a:ext cx="4981575" cy="4468813"/>
          </a:xfrm>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99009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54A766-EC0A-E440-BDEA-4D38D860AAC4}" type="slidenum">
              <a:rPr lang="en-US"/>
              <a:pPr>
                <a:defRPr/>
              </a:pPr>
              <a:t>3</a:t>
            </a:fld>
            <a:endParaRPr lang="en-US"/>
          </a:p>
        </p:txBody>
      </p:sp>
      <p:sp>
        <p:nvSpPr>
          <p:cNvPr id="570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70371"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548799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126A3E3-CAD5-124A-9B3F-3232F25DEE4F}" type="slidenum">
              <a:rPr lang="en-US"/>
              <a:pPr>
                <a:defRPr/>
              </a:pPr>
              <a:t>30</a:t>
            </a:fld>
            <a:endParaRPr lang="en-US"/>
          </a:p>
        </p:txBody>
      </p:sp>
      <p:sp>
        <p:nvSpPr>
          <p:cNvPr id="583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83683"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768694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1A50453-B57D-F140-A94D-E6C255C003C5}" type="slidenum">
              <a:rPr lang="en-US"/>
              <a:pPr>
                <a:defRPr/>
              </a:pPr>
              <a:t>31</a:t>
            </a:fld>
            <a:endParaRPr lang="en-US"/>
          </a:p>
        </p:txBody>
      </p:sp>
      <p:sp>
        <p:nvSpPr>
          <p:cNvPr id="584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84707"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8899237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D8814C5-5B71-434F-AE5D-23E7BB207ED6}" type="slidenum">
              <a:rPr lang="en-US"/>
              <a:pPr>
                <a:defRPr/>
              </a:pPr>
              <a:t>32</a:t>
            </a:fld>
            <a:endParaRPr lang="en-US"/>
          </a:p>
        </p:txBody>
      </p:sp>
      <p:sp>
        <p:nvSpPr>
          <p:cNvPr id="585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85731"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5178938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574356E-5B63-1743-B6FC-571AA0553128}" type="slidenum">
              <a:rPr lang="en-US"/>
              <a:pPr>
                <a:defRPr/>
              </a:pPr>
              <a:t>33</a:t>
            </a:fld>
            <a:endParaRPr lang="en-US"/>
          </a:p>
        </p:txBody>
      </p:sp>
      <p:sp>
        <p:nvSpPr>
          <p:cNvPr id="586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86755"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4914551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E30A531-56A8-924C-90FD-01E8A0CB1B69}" type="slidenum">
              <a:rPr lang="en-US"/>
              <a:pPr>
                <a:defRPr/>
              </a:pPr>
              <a:t>34</a:t>
            </a:fld>
            <a:endParaRPr lang="en-US"/>
          </a:p>
        </p:txBody>
      </p:sp>
      <p:sp>
        <p:nvSpPr>
          <p:cNvPr id="588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88803"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6648854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71D7099-7C58-B34E-9992-931321608434}" type="slidenum">
              <a:rPr lang="en-US"/>
              <a:pPr>
                <a:defRPr/>
              </a:pPr>
              <a:t>35</a:t>
            </a:fld>
            <a:endParaRPr lang="en-US"/>
          </a:p>
        </p:txBody>
      </p:sp>
      <p:sp>
        <p:nvSpPr>
          <p:cNvPr id="589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89827"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3716201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CEC248-121E-244D-9E27-FB65B49A45BA}" type="slidenum">
              <a:rPr lang="en-US"/>
              <a:pPr>
                <a:defRPr/>
              </a:pPr>
              <a:t>36</a:t>
            </a:fld>
            <a:endParaRPr lang="en-US"/>
          </a:p>
        </p:txBody>
      </p:sp>
      <p:sp>
        <p:nvSpPr>
          <p:cNvPr id="680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0963"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7296882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4BE8E42-4239-9442-BCCD-68F2ABAC27C6}" type="slidenum">
              <a:rPr lang="en-US"/>
              <a:pPr>
                <a:defRPr/>
              </a:pPr>
              <a:t>37</a:t>
            </a:fld>
            <a:endParaRPr lang="en-US"/>
          </a:p>
        </p:txBody>
      </p:sp>
      <p:sp>
        <p:nvSpPr>
          <p:cNvPr id="683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3011"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3844227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4F20392-B875-7D4E-A479-2884C0B665FC}" type="slidenum">
              <a:rPr lang="en-US"/>
              <a:pPr>
                <a:defRPr/>
              </a:pPr>
              <a:t>38</a:t>
            </a:fld>
            <a:endParaRPr lang="en-US"/>
          </a:p>
        </p:txBody>
      </p:sp>
      <p:sp>
        <p:nvSpPr>
          <p:cNvPr id="61952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195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13626347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1FE83C2-400C-214E-B6BF-C557FD84EC5D}" type="slidenum">
              <a:rPr lang="en-US"/>
              <a:pPr>
                <a:defRPr/>
              </a:pPr>
              <a:t>39</a:t>
            </a:fld>
            <a:endParaRPr lang="en-US"/>
          </a:p>
        </p:txBody>
      </p:sp>
      <p:sp>
        <p:nvSpPr>
          <p:cNvPr id="60211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0211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1037354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F2D56A6-3458-8141-B3E1-54EB9B11361B}" type="slidenum">
              <a:rPr lang="en-US"/>
              <a:pPr>
                <a:defRPr/>
              </a:pPr>
              <a:t>4</a:t>
            </a:fld>
            <a:endParaRPr lang="en-US"/>
          </a:p>
        </p:txBody>
      </p:sp>
      <p:sp>
        <p:nvSpPr>
          <p:cNvPr id="571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71395"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2256216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8362B3-0E5A-7748-8D32-1E3B0FC27F80}" type="slidenum">
              <a:rPr lang="en-US"/>
              <a:pPr>
                <a:defRPr/>
              </a:pPr>
              <a:t>40</a:t>
            </a:fld>
            <a:endParaRPr lang="en-US"/>
          </a:p>
        </p:txBody>
      </p:sp>
      <p:sp>
        <p:nvSpPr>
          <p:cNvPr id="6041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041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15421964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C45F6B8-ABFA-8646-927E-927DC4388AF5}" type="slidenum">
              <a:rPr lang="en-US"/>
              <a:pPr>
                <a:defRPr/>
              </a:pPr>
              <a:t>41</a:t>
            </a:fld>
            <a:endParaRPr lang="en-US"/>
          </a:p>
        </p:txBody>
      </p:sp>
      <p:sp>
        <p:nvSpPr>
          <p:cNvPr id="687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7107" name="Rectangle 3"/>
          <p:cNvSpPr>
            <a:spLocks noGrp="1" noChangeArrowheads="1"/>
          </p:cNvSpPr>
          <p:nvPr>
            <p:ph type="body" idx="1"/>
          </p:nvPr>
        </p:nvSpPr>
        <p:spPr/>
        <p:txBody>
          <a:bodyPr/>
          <a:lstStyle/>
          <a:p>
            <a:pPr eaLnBrk="1" hangingPunct="1">
              <a:defRPr/>
            </a:pPr>
            <a:r>
              <a:rPr lang="en-US" dirty="0">
                <a:cs typeface="+mn-cs"/>
              </a:rPr>
              <a:t>Use </a:t>
            </a:r>
            <a:r>
              <a:rPr lang="en-US" dirty="0" err="1">
                <a:cs typeface="+mn-cs"/>
              </a:rPr>
              <a:t>comm</a:t>
            </a:r>
            <a:r>
              <a:rPr lang="en-US" dirty="0">
                <a:cs typeface="+mn-cs"/>
              </a:rPr>
              <a:t> in /Users/</a:t>
            </a:r>
            <a:r>
              <a:rPr lang="en-US" dirty="0" err="1">
                <a:cs typeface="+mn-cs"/>
              </a:rPr>
              <a:t>mniel</a:t>
            </a:r>
            <a:r>
              <a:rPr lang="en-US" dirty="0">
                <a:cs typeface="+mn-cs"/>
              </a:rPr>
              <a:t>/Courses/</a:t>
            </a:r>
            <a:r>
              <a:rPr lang="en-US" dirty="0" err="1">
                <a:cs typeface="+mn-cs"/>
              </a:rPr>
              <a:t>Algorithms_in_Bioinf</a:t>
            </a:r>
            <a:r>
              <a:rPr lang="en-US" dirty="0">
                <a:cs typeface="+mn-cs"/>
              </a:rPr>
              <a:t>/presentations/NN-1/data</a:t>
            </a:r>
          </a:p>
          <a:p>
            <a:pPr eaLnBrk="1" hangingPunct="1">
              <a:defRPr/>
            </a:pPr>
            <a:endParaRPr lang="en-US" dirty="0">
              <a:cs typeface="+mn-cs"/>
            </a:endParaRPr>
          </a:p>
        </p:txBody>
      </p:sp>
    </p:spTree>
    <p:extLst>
      <p:ext uri="{BB962C8B-B14F-4D97-AF65-F5344CB8AC3E}">
        <p14:creationId xmlns:p14="http://schemas.microsoft.com/office/powerpoint/2010/main" val="17156835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CDDEAE-54DA-8B4B-BC56-3F596ECDB2D4}" type="slidenum">
              <a:rPr lang="en-US"/>
              <a:pPr>
                <a:defRPr/>
              </a:pPr>
              <a:t>42</a:t>
            </a:fld>
            <a:endParaRPr lang="en-US"/>
          </a:p>
        </p:txBody>
      </p:sp>
      <p:sp>
        <p:nvSpPr>
          <p:cNvPr id="615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15427"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2303621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A4712F5-EEAD-DB45-B40F-3F5A36FBA0AB}" type="slidenum">
              <a:rPr lang="en-US"/>
              <a:pPr>
                <a:defRPr/>
              </a:pPr>
              <a:t>43</a:t>
            </a:fld>
            <a:endParaRPr lang="en-US"/>
          </a:p>
        </p:txBody>
      </p:sp>
      <p:sp>
        <p:nvSpPr>
          <p:cNvPr id="6082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08259" name="Rectangle 3"/>
          <p:cNvSpPr>
            <a:spLocks noGrp="1" noChangeArrowheads="1"/>
          </p:cNvSpPr>
          <p:nvPr>
            <p:ph type="body" idx="1"/>
          </p:nvPr>
        </p:nvSpPr>
        <p:spPr>
          <a:xfrm>
            <a:off x="906463" y="4718050"/>
            <a:ext cx="4981575" cy="4468813"/>
          </a:xfrm>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5761979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7D4D3EA-AF16-434A-940E-749B23240A2E}" type="slidenum">
              <a:rPr lang="en-US"/>
              <a:pPr>
                <a:defRPr/>
              </a:pPr>
              <a:t>44</a:t>
            </a:fld>
            <a:endParaRPr lang="en-US"/>
          </a:p>
        </p:txBody>
      </p:sp>
      <p:sp>
        <p:nvSpPr>
          <p:cNvPr id="61030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10307" name="Rectangle 3"/>
          <p:cNvSpPr>
            <a:spLocks noGrp="1" noChangeArrowheads="1"/>
          </p:cNvSpPr>
          <p:nvPr>
            <p:ph type="body" idx="1"/>
          </p:nvPr>
        </p:nvSpPr>
        <p:spPr>
          <a:xfrm>
            <a:off x="906463" y="4718050"/>
            <a:ext cx="4981575" cy="4468813"/>
          </a:xfrm>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11545426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9C0D804-1E13-0E49-A669-BE94E4FFA1B3}" type="slidenum">
              <a:rPr lang="en-US"/>
              <a:pPr>
                <a:defRPr/>
              </a:pPr>
              <a:t>45</a:t>
            </a:fld>
            <a:endParaRPr lang="en-US"/>
          </a:p>
        </p:txBody>
      </p:sp>
      <p:sp>
        <p:nvSpPr>
          <p:cNvPr id="61440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1440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18837527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FC57BA0-A589-C541-AF5E-88D44B1FD296}" type="slidenum">
              <a:rPr lang="en-US"/>
              <a:pPr>
                <a:defRPr/>
              </a:pPr>
              <a:t>46</a:t>
            </a:fld>
            <a:endParaRPr lang="en-US"/>
          </a:p>
        </p:txBody>
      </p:sp>
      <p:sp>
        <p:nvSpPr>
          <p:cNvPr id="6553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553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20290830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3C70C4B-7B51-AD4D-A55C-0F81AD6F370E}" type="slidenum">
              <a:rPr lang="en-US"/>
              <a:pPr>
                <a:defRPr/>
              </a:pPr>
              <a:t>47</a:t>
            </a:fld>
            <a:endParaRPr lang="en-US"/>
          </a:p>
        </p:txBody>
      </p:sp>
      <p:sp>
        <p:nvSpPr>
          <p:cNvPr id="65741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574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7576666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68FC0CF-F196-FE4F-965A-2A891A5F629A}" type="slidenum">
              <a:rPr lang="en-US"/>
              <a:pPr>
                <a:defRPr/>
              </a:pPr>
              <a:t>48</a:t>
            </a:fld>
            <a:endParaRPr lang="en-US"/>
          </a:p>
        </p:txBody>
      </p:sp>
      <p:sp>
        <p:nvSpPr>
          <p:cNvPr id="6594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594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extLst>
      <p:ext uri="{BB962C8B-B14F-4D97-AF65-F5344CB8AC3E}">
        <p14:creationId xmlns:p14="http://schemas.microsoft.com/office/powerpoint/2010/main" val="16726754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88507DA-7F3E-3E45-92AC-76F48292D568}" type="slidenum">
              <a:rPr lang="en-US"/>
              <a:pPr>
                <a:defRPr/>
              </a:pPr>
              <a:t>49</a:t>
            </a:fld>
            <a:endParaRPr lang="en-US"/>
          </a:p>
        </p:txBody>
      </p:sp>
      <p:sp>
        <p:nvSpPr>
          <p:cNvPr id="620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20547"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2094794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A06A021-E4FD-1D4E-B2A8-3CEFB8B771C1}" type="slidenum">
              <a:rPr lang="en-US"/>
              <a:pPr>
                <a:defRPr/>
              </a:pPr>
              <a:t>5</a:t>
            </a:fld>
            <a:endParaRPr lang="en-US"/>
          </a:p>
        </p:txBody>
      </p:sp>
      <p:sp>
        <p:nvSpPr>
          <p:cNvPr id="596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96995"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7139808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A06A021-E4FD-1D4E-B2A8-3CEFB8B771C1}" type="slidenum">
              <a:rPr lang="en-US"/>
              <a:pPr>
                <a:defRPr/>
              </a:pPr>
              <a:t>50</a:t>
            </a:fld>
            <a:endParaRPr lang="en-US"/>
          </a:p>
        </p:txBody>
      </p:sp>
      <p:sp>
        <p:nvSpPr>
          <p:cNvPr id="596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96995"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3607063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8CA911-5480-F94E-986F-F5B9CFDEF92F}" type="slidenum">
              <a:rPr lang="en-US"/>
              <a:pPr>
                <a:defRPr/>
              </a:pPr>
              <a:t>51</a:t>
            </a:fld>
            <a:endParaRPr lang="en-US"/>
          </a:p>
        </p:txBody>
      </p:sp>
      <p:sp>
        <p:nvSpPr>
          <p:cNvPr id="661506"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61507" name="Text Box 3"/>
          <p:cNvSpPr txBox="1">
            <a:spLocks noGrp="1" noChangeArrowheads="1"/>
          </p:cNvSpPr>
          <p:nvPr>
            <p:ph type="body" idx="1"/>
          </p:nvPr>
        </p:nvSpPr>
        <p:spPr>
          <a:xfrm>
            <a:off x="906463" y="4718050"/>
            <a:ext cx="4981575" cy="4468813"/>
          </a:xfr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defRPr/>
            </a:pPr>
            <a:endParaRPr lang="da-DK">
              <a:cs typeface="+mn-cs"/>
            </a:endParaRPr>
          </a:p>
        </p:txBody>
      </p:sp>
    </p:spTree>
    <p:extLst>
      <p:ext uri="{BB962C8B-B14F-4D97-AF65-F5344CB8AC3E}">
        <p14:creationId xmlns:p14="http://schemas.microsoft.com/office/powerpoint/2010/main" val="8375112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9B79AB1-6C2D-DA48-A479-0E48EEEA9514}" type="slidenum">
              <a:rPr lang="en-US"/>
              <a:pPr>
                <a:defRPr/>
              </a:pPr>
              <a:t>52</a:t>
            </a:fld>
            <a:endParaRPr lang="en-US"/>
          </a:p>
        </p:txBody>
      </p:sp>
      <p:sp>
        <p:nvSpPr>
          <p:cNvPr id="686082"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86083" name="Text Box 3"/>
          <p:cNvSpPr txBox="1">
            <a:spLocks noGrp="1" noChangeArrowheads="1"/>
          </p:cNvSpPr>
          <p:nvPr>
            <p:ph type="body" idx="1"/>
          </p:nvPr>
        </p:nvSpPr>
        <p:spPr>
          <a:xfrm>
            <a:off x="906463" y="4718050"/>
            <a:ext cx="4981575" cy="4468813"/>
          </a:xfr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defRPr/>
            </a:pPr>
            <a:endParaRPr lang="da-DK">
              <a:cs typeface="+mn-cs"/>
            </a:endParaRPr>
          </a:p>
        </p:txBody>
      </p:sp>
    </p:spTree>
    <p:extLst>
      <p:ext uri="{BB962C8B-B14F-4D97-AF65-F5344CB8AC3E}">
        <p14:creationId xmlns:p14="http://schemas.microsoft.com/office/powerpoint/2010/main" val="14434537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7B1CB58-04F1-CE4E-A100-9146929CF871}" type="slidenum">
              <a:rPr lang="en-US"/>
              <a:pPr>
                <a:defRPr/>
              </a:pPr>
              <a:t>53</a:t>
            </a:fld>
            <a:endParaRPr lang="en-US"/>
          </a:p>
        </p:txBody>
      </p:sp>
      <p:sp>
        <p:nvSpPr>
          <p:cNvPr id="592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92899"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50211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9FBD0F7-C53D-C547-A9E0-02D5C7C2017D}" type="slidenum">
              <a:rPr lang="en-US"/>
              <a:pPr>
                <a:defRPr/>
              </a:pPr>
              <a:t>54</a:t>
            </a:fld>
            <a:endParaRPr lang="en-US"/>
          </a:p>
        </p:txBody>
      </p:sp>
      <p:sp>
        <p:nvSpPr>
          <p:cNvPr id="67174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717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a:cs typeface="+mn-cs"/>
              </a:rPr>
              <a:t>Why not just the best one? Because the best one does not exist!</a:t>
            </a:r>
          </a:p>
        </p:txBody>
      </p:sp>
    </p:spTree>
    <p:extLst>
      <p:ext uri="{BB962C8B-B14F-4D97-AF65-F5344CB8AC3E}">
        <p14:creationId xmlns:p14="http://schemas.microsoft.com/office/powerpoint/2010/main" val="6384881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CBB6081-E867-654A-BF1C-B77A351E7803}" type="slidenum">
              <a:rPr lang="en-US"/>
              <a:pPr>
                <a:defRPr/>
              </a:pPr>
              <a:t>55</a:t>
            </a:fld>
            <a:endParaRPr lang="en-US"/>
          </a:p>
        </p:txBody>
      </p:sp>
      <p:sp>
        <p:nvSpPr>
          <p:cNvPr id="67379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737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a:cs typeface="+mn-cs"/>
              </a:rPr>
              <a:t>Each point is two Q3s values each for a network with a given architecture for two different proteins. Some networks are best on protein 1 some are best on protein 2!</a:t>
            </a:r>
          </a:p>
        </p:txBody>
      </p:sp>
    </p:spTree>
    <p:extLst>
      <p:ext uri="{BB962C8B-B14F-4D97-AF65-F5344CB8AC3E}">
        <p14:creationId xmlns:p14="http://schemas.microsoft.com/office/powerpoint/2010/main" val="948555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576C433-D76B-4F4D-8246-FF50508919AB}" type="slidenum">
              <a:rPr lang="en-US"/>
              <a:pPr>
                <a:defRPr/>
              </a:pPr>
              <a:t>56</a:t>
            </a:fld>
            <a:endParaRPr lang="en-US"/>
          </a:p>
        </p:txBody>
      </p:sp>
      <p:sp>
        <p:nvSpPr>
          <p:cNvPr id="628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28739"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803808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CF77B4-14E1-9A44-81F1-30B6E128ED00}" type="slidenum">
              <a:rPr lang="en-US"/>
              <a:pPr/>
              <a:t>6</a:t>
            </a:fld>
            <a:endParaRPr lang="en-US"/>
          </a:p>
        </p:txBody>
      </p:sp>
      <p:sp>
        <p:nvSpPr>
          <p:cNvPr id="393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93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29765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0549862-130B-6D4B-9D60-EE9CAEE6C3EA}" type="slidenum">
              <a:rPr lang="en-US"/>
              <a:pPr>
                <a:defRPr/>
              </a:pPr>
              <a:t>7</a:t>
            </a:fld>
            <a:endParaRPr lang="en-US"/>
          </a:p>
        </p:txBody>
      </p:sp>
      <p:sp>
        <p:nvSpPr>
          <p:cNvPr id="572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72419"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302969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6854B3E-C5C7-CC4C-AB90-7893A634CB44}" type="slidenum">
              <a:rPr lang="en-US"/>
              <a:pPr>
                <a:defRPr/>
              </a:pPr>
              <a:t>8</a:t>
            </a:fld>
            <a:endParaRPr lang="en-US"/>
          </a:p>
        </p:txBody>
      </p:sp>
      <p:sp>
        <p:nvSpPr>
          <p:cNvPr id="575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75491"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330138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7413894-6039-D04E-BE62-3E57793D4170}" type="slidenum">
              <a:rPr lang="en-US"/>
              <a:pPr>
                <a:defRPr/>
              </a:pPr>
              <a:t>9</a:t>
            </a:fld>
            <a:endParaRPr lang="en-US"/>
          </a:p>
        </p:txBody>
      </p:sp>
      <p:sp>
        <p:nvSpPr>
          <p:cNvPr id="578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78563"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425337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14628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0806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304800"/>
            <a:ext cx="222885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 y="304800"/>
            <a:ext cx="653415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4012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7162800" cy="457200"/>
          </a:xfrm>
        </p:spPr>
        <p:txBody>
          <a:bodyPr/>
          <a:lstStyle/>
          <a:p>
            <a:r>
              <a:rPr lang="en-US"/>
              <a:t>Click to edit Master title style</a:t>
            </a:r>
          </a:p>
        </p:txBody>
      </p:sp>
      <p:sp>
        <p:nvSpPr>
          <p:cNvPr id="3" name="Text Placeholder 2"/>
          <p:cNvSpPr>
            <a:spLocks noGrp="1"/>
          </p:cNvSpPr>
          <p:nvPr>
            <p:ph type="body" sz="half" idx="1"/>
          </p:nvPr>
        </p:nvSpPr>
        <p:spPr>
          <a:xfrm>
            <a:off x="381000" y="1143000"/>
            <a:ext cx="42291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1143000"/>
            <a:ext cx="42291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6103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7162800" cy="457200"/>
          </a:xfrm>
        </p:spPr>
        <p:txBody>
          <a:bodyPr/>
          <a:lstStyle/>
          <a:p>
            <a:r>
              <a:rPr lang="en-US"/>
              <a:t>Click to edit Master title style</a:t>
            </a:r>
          </a:p>
        </p:txBody>
      </p:sp>
      <p:sp>
        <p:nvSpPr>
          <p:cNvPr id="3" name="Chart Placeholder 2"/>
          <p:cNvSpPr>
            <a:spLocks noGrp="1"/>
          </p:cNvSpPr>
          <p:nvPr>
            <p:ph type="chart" sz="half" idx="1"/>
          </p:nvPr>
        </p:nvSpPr>
        <p:spPr>
          <a:xfrm>
            <a:off x="381000" y="1143000"/>
            <a:ext cx="4229100" cy="5105400"/>
          </a:xfrm>
        </p:spPr>
        <p:txBody>
          <a:bodyPr/>
          <a:lstStyle/>
          <a:p>
            <a:pPr lvl="0"/>
            <a:endParaRPr lang="en-US" noProof="0"/>
          </a:p>
        </p:txBody>
      </p:sp>
      <p:sp>
        <p:nvSpPr>
          <p:cNvPr id="4" name="Text Placeholder 3"/>
          <p:cNvSpPr>
            <a:spLocks noGrp="1"/>
          </p:cNvSpPr>
          <p:nvPr>
            <p:ph type="body" sz="half" idx="2"/>
          </p:nvPr>
        </p:nvSpPr>
        <p:spPr>
          <a:xfrm>
            <a:off x="4762500" y="1143000"/>
            <a:ext cx="42291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5709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6914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62568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143000"/>
            <a:ext cx="42291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1143000"/>
            <a:ext cx="42291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8622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9135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85547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1950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18812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5388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304800"/>
            <a:ext cx="7162800" cy="457200"/>
          </a:xfrm>
          <a:prstGeom prst="rect">
            <a:avLst/>
          </a:prstGeom>
          <a:solidFill>
            <a:schemeClr val="bg1"/>
          </a:solidFill>
          <a:ln w="9525">
            <a:solidFill>
              <a:schemeClr val="bg1"/>
            </a:solidFill>
            <a:miter lim="800000"/>
            <a:headEnd/>
            <a:tailEnd/>
          </a:ln>
          <a:effectLst/>
          <a:extLst>
            <a:ext uri="{FAA26D3D-D897-4be2-8F04-BA451C77F1D7}">
              <ma14:placeholderFlag xmlns:ma14="http://schemas.microsoft.com/office/mac/drawingml/2011/main" xmlns=""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da-DK"/>
              <a:t>Click to edit Master title style</a:t>
            </a:r>
          </a:p>
        </p:txBody>
      </p:sp>
      <p:sp>
        <p:nvSpPr>
          <p:cNvPr id="1027" name="Rectangle 3"/>
          <p:cNvSpPr>
            <a:spLocks noGrp="1" noChangeArrowheads="1"/>
          </p:cNvSpPr>
          <p:nvPr>
            <p:ph type="body" idx="1"/>
          </p:nvPr>
        </p:nvSpPr>
        <p:spPr bwMode="auto">
          <a:xfrm>
            <a:off x="381000" y="1143000"/>
            <a:ext cx="8610600" cy="5105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pic>
        <p:nvPicPr>
          <p:cNvPr id="1028" name="Picture 7" descr="CBS_new_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29600" y="76200"/>
            <a:ext cx="83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17" name="Text Box 93"/>
          <p:cNvSpPr txBox="1">
            <a:spLocks noChangeArrowheads="1"/>
          </p:cNvSpPr>
          <p:nvPr/>
        </p:nvSpPr>
        <p:spPr bwMode="auto">
          <a:xfrm>
            <a:off x="5181600" y="6477000"/>
            <a:ext cx="3810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endParaRPr lang="da-DK" sz="1800" i="0">
              <a:latin typeface="Garamond" charset="0"/>
              <a:cs typeface="+mn-cs"/>
            </a:endParaRPr>
          </a:p>
        </p:txBody>
      </p:sp>
      <p:sp>
        <p:nvSpPr>
          <p:cNvPr id="1123" name="Line 99"/>
          <p:cNvSpPr>
            <a:spLocks noChangeShapeType="1"/>
          </p:cNvSpPr>
          <p:nvPr/>
        </p:nvSpPr>
        <p:spPr bwMode="auto">
          <a:xfrm>
            <a:off x="228600" y="990600"/>
            <a:ext cx="8915400" cy="0"/>
          </a:xfrm>
          <a:prstGeom prst="line">
            <a:avLst/>
          </a:prstGeom>
          <a:noFill/>
          <a:ln w="19050">
            <a:solidFill>
              <a:srgbClr val="B2B2B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125" name="Line 101"/>
          <p:cNvSpPr>
            <a:spLocks noChangeShapeType="1"/>
          </p:cNvSpPr>
          <p:nvPr/>
        </p:nvSpPr>
        <p:spPr bwMode="auto">
          <a:xfrm>
            <a:off x="152400" y="6615113"/>
            <a:ext cx="8915400" cy="0"/>
          </a:xfrm>
          <a:prstGeom prst="line">
            <a:avLst/>
          </a:prstGeom>
          <a:noFill/>
          <a:ln w="19050">
            <a:solidFill>
              <a:srgbClr val="B2B2B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Comic Sans MS"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Comic Sans MS"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Comic Sans MS"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Comic Sans MS"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Comic Sans MS" charset="0"/>
          <a:ea typeface="ＭＳ Ｐゴシック" charset="0"/>
        </a:defRPr>
      </a:lvl6pPr>
      <a:lvl7pPr marL="914400" algn="l" rtl="0" fontAlgn="base">
        <a:spcBef>
          <a:spcPct val="0"/>
        </a:spcBef>
        <a:spcAft>
          <a:spcPct val="0"/>
        </a:spcAft>
        <a:defRPr sz="3200">
          <a:solidFill>
            <a:schemeClr val="tx1"/>
          </a:solidFill>
          <a:latin typeface="Comic Sans MS" charset="0"/>
          <a:ea typeface="ＭＳ Ｐゴシック" charset="0"/>
        </a:defRPr>
      </a:lvl7pPr>
      <a:lvl8pPr marL="1371600" algn="l" rtl="0" fontAlgn="base">
        <a:spcBef>
          <a:spcPct val="0"/>
        </a:spcBef>
        <a:spcAft>
          <a:spcPct val="0"/>
        </a:spcAft>
        <a:defRPr sz="3200">
          <a:solidFill>
            <a:schemeClr val="tx1"/>
          </a:solidFill>
          <a:latin typeface="Comic Sans MS" charset="0"/>
          <a:ea typeface="ＭＳ Ｐゴシック" charset="0"/>
        </a:defRPr>
      </a:lvl8pPr>
      <a:lvl9pPr marL="1828800" algn="l" rtl="0" fontAlgn="base">
        <a:spcBef>
          <a:spcPct val="0"/>
        </a:spcBef>
        <a:spcAft>
          <a:spcPct val="0"/>
        </a:spcAft>
        <a:defRPr sz="3200">
          <a:solidFill>
            <a:schemeClr val="tx1"/>
          </a:solidFill>
          <a:latin typeface="Comic Sans MS" charset="0"/>
          <a:ea typeface="ＭＳ Ｐゴシック" charset="0"/>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7.xml"/><Relationship Id="rId7" Type="http://schemas.openxmlformats.org/officeDocument/2006/relationships/image" Target="../media/image14.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3.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6.e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24.xml"/><Relationship Id="rId7" Type="http://schemas.openxmlformats.org/officeDocument/2006/relationships/image" Target="../media/image22.e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21.emf"/><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5.e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24.emf"/><Relationship Id="rId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27.e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26.emf"/><Relationship Id="rId4" Type="http://schemas.openxmlformats.org/officeDocument/2006/relationships/oleObject" Target="../embeddings/oleObject9.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29.e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28.emf"/><Relationship Id="rId4" Type="http://schemas.openxmlformats.org/officeDocument/2006/relationships/oleObject" Target="../embeddings/oleObject11.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30.emf"/><Relationship Id="rId4" Type="http://schemas.openxmlformats.org/officeDocument/2006/relationships/oleObject" Target="../embeddings/oleObject1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31.emf"/><Relationship Id="rId4" Type="http://schemas.openxmlformats.org/officeDocument/2006/relationships/oleObject" Target="../embeddings/oleObject14.bin"/></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39.emf"/><Relationship Id="rId4" Type="http://schemas.openxmlformats.org/officeDocument/2006/relationships/oleObject" Target="../embeddings/oleObject15.bin"/></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vmlDrawing" Target="../drawings/vmlDrawing11.vml"/><Relationship Id="rId5" Type="http://schemas.openxmlformats.org/officeDocument/2006/relationships/image" Target="../media/image44.emf"/><Relationship Id="rId4" Type="http://schemas.openxmlformats.org/officeDocument/2006/relationships/oleObject" Target="../embeddings/oleObject16.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ctrTitle"/>
          </p:nvPr>
        </p:nvSpPr>
        <p:spPr>
          <a:xfrm>
            <a:off x="1600200" y="2590800"/>
            <a:ext cx="6324600" cy="1241425"/>
          </a:xfrm>
        </p:spPr>
        <p:txBody>
          <a:bodyPr/>
          <a:lstStyle/>
          <a:p>
            <a:pPr algn="ctr" eaLnBrk="1" hangingPunct="1">
              <a:defRPr/>
            </a:pPr>
            <a:r>
              <a:rPr lang="da-DK" dirty="0" err="1">
                <a:cs typeface="+mj-cs"/>
              </a:rPr>
              <a:t>Artificial</a:t>
            </a:r>
            <a:r>
              <a:rPr lang="da-DK" dirty="0">
                <a:cs typeface="+mj-cs"/>
              </a:rPr>
              <a:t> Neural Networks 1</a:t>
            </a:r>
            <a:br>
              <a:rPr lang="da-DK" dirty="0">
                <a:cs typeface="+mj-cs"/>
              </a:rPr>
            </a:br>
            <a:br>
              <a:rPr lang="da-DK" dirty="0">
                <a:cs typeface="+mj-cs"/>
              </a:rPr>
            </a:br>
            <a:r>
              <a:rPr lang="da-DK" dirty="0">
                <a:cs typeface="+mj-cs"/>
              </a:rPr>
              <a:t>Morten Nielsen</a:t>
            </a:r>
            <a:br>
              <a:rPr lang="da-DK" dirty="0">
                <a:cs typeface="+mj-cs"/>
              </a:rPr>
            </a:br>
            <a:r>
              <a:rPr lang="da-DK" dirty="0">
                <a:cs typeface="+mj-cs"/>
              </a:rPr>
              <a:t>Department of Health Technology,</a:t>
            </a:r>
            <a:br>
              <a:rPr lang="da-DK" dirty="0">
                <a:cs typeface="+mj-cs"/>
              </a:rPr>
            </a:br>
            <a:r>
              <a:rPr lang="da-DK" dirty="0">
                <a:cs typeface="+mj-cs"/>
              </a:rPr>
              <a:t>DTU</a:t>
            </a:r>
            <a:endParaRPr lang="en-US" sz="2800" b="1" dirty="0">
              <a:solidFill>
                <a:schemeClr val="accent2"/>
              </a:solidFill>
              <a:cs typeface="+mj-cs"/>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NNPicture1"/>
          <p:cNvPicPr>
            <a:picLocks noChangeAspect="1" noChangeArrowheads="1"/>
          </p:cNvPicPr>
          <p:nvPr/>
        </p:nvPicPr>
        <p:blipFill>
          <a:blip r:embed="rId3">
            <a:extLst>
              <a:ext uri="{28A0092B-C50C-407E-A947-70E740481C1C}">
                <a14:useLocalDpi xmlns:a14="http://schemas.microsoft.com/office/drawing/2010/main" val="0"/>
              </a:ext>
            </a:extLst>
          </a:blip>
          <a:srcRect l="1729" t="3171" r="10733"/>
          <a:stretch>
            <a:fillRect/>
          </a:stretch>
        </p:blipFill>
        <p:spPr bwMode="auto">
          <a:xfrm>
            <a:off x="107504" y="1065213"/>
            <a:ext cx="7620000" cy="5487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ounded Rectangle 1"/>
          <p:cNvSpPr>
            <a:spLocks noChangeArrowheads="1"/>
          </p:cNvSpPr>
          <p:nvPr/>
        </p:nvSpPr>
        <p:spPr bwMode="auto">
          <a:xfrm>
            <a:off x="4427538" y="5300663"/>
            <a:ext cx="3673475" cy="792162"/>
          </a:xfrm>
          <a:prstGeom prst="roundRect">
            <a:avLst>
              <a:gd name="adj" fmla="val 16667"/>
            </a:avLst>
          </a:prstGeom>
          <a:solidFill>
            <a:srgbClr val="CC0000">
              <a:alpha val="38823"/>
            </a:srgbClr>
          </a:solidFill>
          <a:ln w="9525">
            <a:solidFill>
              <a:schemeClr val="tx1"/>
            </a:solidFill>
            <a:round/>
            <a:headEnd/>
            <a:tailEnd/>
          </a:ln>
        </p:spPr>
        <p:txBody>
          <a:bodyPr/>
          <a:lstStyle/>
          <a:p>
            <a:endParaRPr lang="en-US" i="0">
              <a:solidFill>
                <a:srgbClr val="000000"/>
              </a:solidFill>
            </a:endParaRPr>
          </a:p>
        </p:txBody>
      </p:sp>
      <p:pic>
        <p:nvPicPr>
          <p:cNvPr id="4" name="Picture 33" descr="1476-4598-4-29-3"/>
          <p:cNvPicPr>
            <a:picLocks noChangeAspect="1" noChangeArrowheads="1"/>
          </p:cNvPicPr>
          <p:nvPr/>
        </p:nvPicPr>
        <p:blipFill rotWithShape="1">
          <a:blip r:embed="rId4">
            <a:extLst>
              <a:ext uri="{28A0092B-C50C-407E-A947-70E740481C1C}">
                <a14:useLocalDpi xmlns:a14="http://schemas.microsoft.com/office/drawing/2010/main" val="0"/>
              </a:ext>
            </a:extLst>
          </a:blip>
          <a:srcRect t="11054" b="11886"/>
          <a:stretch/>
        </p:blipFill>
        <p:spPr bwMode="auto">
          <a:xfrm>
            <a:off x="5868144" y="2924944"/>
            <a:ext cx="3018181" cy="18722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a:xfrm>
            <a:off x="76200" y="76200"/>
            <a:ext cx="8229600" cy="838200"/>
          </a:xfrm>
        </p:spPr>
        <p:txBody>
          <a:bodyPr/>
          <a:lstStyle/>
          <a:p>
            <a:pPr eaLnBrk="1" hangingPunct="1">
              <a:defRPr/>
            </a:pPr>
            <a:r>
              <a:rPr lang="da-DK" sz="2800">
                <a:cs typeface="+mj-cs"/>
              </a:rPr>
              <a:t>Transfer of biological principles to </a:t>
            </a:r>
            <a:br>
              <a:rPr lang="da-DK" sz="2800">
                <a:cs typeface="+mj-cs"/>
              </a:rPr>
            </a:br>
            <a:r>
              <a:rPr lang="da-DK" sz="2800">
                <a:cs typeface="+mj-cs"/>
              </a:rPr>
              <a:t>artificial neural network algorithms</a:t>
            </a:r>
            <a:endParaRPr lang="en-US" sz="2800" b="1">
              <a:solidFill>
                <a:schemeClr val="accent2"/>
              </a:solidFill>
              <a:cs typeface="+mj-cs"/>
            </a:endParaRPr>
          </a:p>
        </p:txBody>
      </p:sp>
      <p:sp>
        <p:nvSpPr>
          <p:cNvPr id="515075" name="Text Box 3"/>
          <p:cNvSpPr txBox="1">
            <a:spLocks noChangeArrowheads="1"/>
          </p:cNvSpPr>
          <p:nvPr/>
        </p:nvSpPr>
        <p:spPr bwMode="auto">
          <a:xfrm>
            <a:off x="107950" y="1557338"/>
            <a:ext cx="9007475" cy="30464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Aft>
                <a:spcPts val="1200"/>
              </a:spcAft>
              <a:buFontTx/>
              <a:buChar char="•"/>
              <a:defRPr/>
            </a:pPr>
            <a:r>
              <a:rPr lang="da-DK" sz="3200" b="0" i="0" dirty="0">
                <a:latin typeface="+mn-lt"/>
                <a:cs typeface="Arial" charset="0"/>
              </a:rPr>
              <a:t> Non-linear relation </a:t>
            </a:r>
            <a:r>
              <a:rPr lang="da-DK" sz="3200" b="0" i="0" dirty="0" err="1">
                <a:latin typeface="+mn-lt"/>
                <a:cs typeface="Arial" charset="0"/>
              </a:rPr>
              <a:t>between</a:t>
            </a:r>
            <a:r>
              <a:rPr lang="da-DK" sz="3200" b="0" i="0" dirty="0">
                <a:latin typeface="+mn-lt"/>
                <a:cs typeface="Arial" charset="0"/>
              </a:rPr>
              <a:t> input and output</a:t>
            </a:r>
          </a:p>
          <a:p>
            <a:pPr algn="l">
              <a:spcAft>
                <a:spcPts val="1200"/>
              </a:spcAft>
              <a:buFontTx/>
              <a:buChar char="•"/>
              <a:defRPr/>
            </a:pPr>
            <a:r>
              <a:rPr lang="da-DK" sz="3200" b="0" i="0" dirty="0">
                <a:latin typeface="+mn-lt"/>
                <a:cs typeface="Arial" charset="0"/>
              </a:rPr>
              <a:t> </a:t>
            </a:r>
            <a:r>
              <a:rPr lang="da-DK" sz="3200" b="0" i="0" dirty="0" err="1">
                <a:latin typeface="+mn-lt"/>
                <a:cs typeface="Arial" charset="0"/>
              </a:rPr>
              <a:t>Massively</a:t>
            </a:r>
            <a:r>
              <a:rPr lang="da-DK" sz="3200" b="0" i="0" dirty="0">
                <a:latin typeface="+mn-lt"/>
                <a:cs typeface="Arial" charset="0"/>
              </a:rPr>
              <a:t> parallel information </a:t>
            </a:r>
            <a:r>
              <a:rPr lang="da-DK" sz="3200" b="0" i="0" dirty="0" err="1">
                <a:latin typeface="+mn-lt"/>
                <a:cs typeface="Arial" charset="0"/>
              </a:rPr>
              <a:t>processing</a:t>
            </a:r>
            <a:endParaRPr lang="da-DK" sz="3200" b="0" i="0" dirty="0">
              <a:latin typeface="+mn-lt"/>
              <a:cs typeface="Arial" charset="0"/>
            </a:endParaRPr>
          </a:p>
          <a:p>
            <a:pPr algn="l">
              <a:spcAft>
                <a:spcPts val="1200"/>
              </a:spcAft>
              <a:buFontTx/>
              <a:buChar char="•"/>
              <a:defRPr/>
            </a:pPr>
            <a:r>
              <a:rPr lang="da-DK" sz="3200" b="0" i="0" dirty="0">
                <a:latin typeface="+mn-lt"/>
                <a:cs typeface="Arial" charset="0"/>
              </a:rPr>
              <a:t> Data-driven </a:t>
            </a:r>
            <a:r>
              <a:rPr lang="da-DK" sz="3200" b="0" i="0" dirty="0" err="1">
                <a:latin typeface="+mn-lt"/>
                <a:cs typeface="Arial" charset="0"/>
              </a:rPr>
              <a:t>construction</a:t>
            </a:r>
            <a:r>
              <a:rPr lang="da-DK" sz="3200" b="0" i="0" dirty="0">
                <a:latin typeface="+mn-lt"/>
                <a:cs typeface="Arial" charset="0"/>
              </a:rPr>
              <a:t> of </a:t>
            </a:r>
            <a:r>
              <a:rPr lang="da-DK" sz="3200" b="0" i="0" dirty="0" err="1">
                <a:latin typeface="+mn-lt"/>
                <a:cs typeface="Arial" charset="0"/>
              </a:rPr>
              <a:t>algorithms</a:t>
            </a:r>
            <a:endParaRPr lang="da-DK" sz="3200" b="0" i="0" dirty="0">
              <a:latin typeface="+mn-lt"/>
              <a:cs typeface="Arial" charset="0"/>
            </a:endParaRPr>
          </a:p>
          <a:p>
            <a:pPr algn="l">
              <a:spcAft>
                <a:spcPts val="1200"/>
              </a:spcAft>
              <a:buFontTx/>
              <a:buChar char="•"/>
              <a:defRPr/>
            </a:pPr>
            <a:r>
              <a:rPr lang="da-DK" sz="3200" b="0" i="0" dirty="0">
                <a:latin typeface="+mn-lt"/>
                <a:cs typeface="Arial" charset="0"/>
              </a:rPr>
              <a:t> </a:t>
            </a:r>
            <a:r>
              <a:rPr lang="da-DK" sz="3200" b="0" i="0" dirty="0" err="1">
                <a:latin typeface="+mn-lt"/>
                <a:cs typeface="Arial" charset="0"/>
              </a:rPr>
              <a:t>Ability</a:t>
            </a:r>
            <a:r>
              <a:rPr lang="da-DK" sz="3200" b="0" i="0" dirty="0">
                <a:latin typeface="+mn-lt"/>
                <a:cs typeface="Arial" charset="0"/>
              </a:rPr>
              <a:t> to </a:t>
            </a:r>
            <a:r>
              <a:rPr lang="da-DK" sz="3200" b="0" i="0" dirty="0" err="1">
                <a:latin typeface="+mn-lt"/>
                <a:cs typeface="Arial" charset="0"/>
              </a:rPr>
              <a:t>generalize</a:t>
            </a:r>
            <a:r>
              <a:rPr lang="da-DK" sz="3200" b="0" i="0" dirty="0">
                <a:latin typeface="+mn-lt"/>
                <a:cs typeface="Arial" charset="0"/>
              </a:rPr>
              <a:t> to new data items</a:t>
            </a:r>
            <a:endParaRPr lang="da-DK" sz="3200" i="0" dirty="0">
              <a:latin typeface="+mn-lt"/>
              <a:cs typeface="Arial" charset="0"/>
            </a:endParaRPr>
          </a:p>
          <a:p>
            <a:pPr algn="l">
              <a:defRPr/>
            </a:pPr>
            <a:endParaRPr lang="en-US" sz="2400" b="0" i="0" dirty="0">
              <a:latin typeface="Arial" charset="0"/>
              <a:cs typeface="Arial"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NN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8534400" cy="535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3267" name="Text Box 3"/>
          <p:cNvSpPr txBox="1">
            <a:spLocks noChangeArrowheads="1"/>
          </p:cNvSpPr>
          <p:nvPr/>
        </p:nvSpPr>
        <p:spPr bwMode="auto">
          <a:xfrm>
            <a:off x="1143000" y="5373688"/>
            <a:ext cx="6242415" cy="46166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400" b="0" i="0" dirty="0">
                <a:latin typeface="Comic Sans MS" charset="0"/>
                <a:cs typeface="+mn-cs"/>
              </a:rPr>
              <a:t>Similar to SMM, except for step function!</a:t>
            </a:r>
            <a:endParaRPr lang="en-US" sz="1800" dirty="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3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NNPicture4"/>
          <p:cNvPicPr>
            <a:picLocks noChangeAspect="1" noChangeArrowheads="1"/>
          </p:cNvPicPr>
          <p:nvPr/>
        </p:nvPicPr>
        <p:blipFill>
          <a:blip r:embed="rId3">
            <a:extLst>
              <a:ext uri="{28A0092B-C50C-407E-A947-70E740481C1C}">
                <a14:useLocalDpi xmlns:a14="http://schemas.microsoft.com/office/drawing/2010/main" val="0"/>
              </a:ext>
            </a:extLst>
          </a:blip>
          <a:srcRect r="18521"/>
          <a:stretch>
            <a:fillRect/>
          </a:stretch>
        </p:blipFill>
        <p:spPr bwMode="auto">
          <a:xfrm>
            <a:off x="1524000" y="0"/>
            <a:ext cx="6019800" cy="665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5315" name="Rectangle 3"/>
          <p:cNvSpPr>
            <a:spLocks noChangeArrowheads="1"/>
          </p:cNvSpPr>
          <p:nvPr/>
        </p:nvSpPr>
        <p:spPr bwMode="auto">
          <a:xfrm>
            <a:off x="3505200" y="4343400"/>
            <a:ext cx="3124200" cy="13716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25316" name="Rectangle 4"/>
          <p:cNvSpPr>
            <a:spLocks noChangeArrowheads="1"/>
          </p:cNvSpPr>
          <p:nvPr/>
        </p:nvSpPr>
        <p:spPr bwMode="auto">
          <a:xfrm rot="2783330">
            <a:off x="4305300" y="5829300"/>
            <a:ext cx="1219200" cy="762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9697" name="Picture 2" descr="NNPicture4"/>
          <p:cNvPicPr>
            <a:picLocks noChangeAspect="1" noChangeArrowheads="1"/>
          </p:cNvPicPr>
          <p:nvPr/>
        </p:nvPicPr>
        <p:blipFill>
          <a:blip r:embed="rId3">
            <a:extLst>
              <a:ext uri="{28A0092B-C50C-407E-A947-70E740481C1C}">
                <a14:useLocalDpi xmlns:a14="http://schemas.microsoft.com/office/drawing/2010/main" val="0"/>
              </a:ext>
            </a:extLst>
          </a:blip>
          <a:srcRect r="18521"/>
          <a:stretch>
            <a:fillRect/>
          </a:stretch>
        </p:blipFill>
        <p:spPr bwMode="auto">
          <a:xfrm>
            <a:off x="1524000" y="0"/>
            <a:ext cx="6019800" cy="665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ChangeArrowheads="1"/>
          </p:cNvSpPr>
          <p:nvPr/>
        </p:nvSpPr>
        <p:spPr bwMode="auto">
          <a:xfrm>
            <a:off x="3175" y="1154113"/>
            <a:ext cx="9144000" cy="625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defRPr/>
            </a:pPr>
            <a:r>
              <a:rPr lang="en-US" sz="1100" b="0" i="0">
                <a:solidFill>
                  <a:schemeClr val="bg2"/>
                </a:solidFill>
                <a:latin typeface="Skia" charset="0"/>
                <a:cs typeface="Times New Roman" charset="0"/>
              </a:rPr>
              <a:t> </a:t>
            </a:r>
            <a:endParaRPr lang="en-US" sz="1000" b="0" i="0">
              <a:solidFill>
                <a:schemeClr val="bg2"/>
              </a:solidFill>
              <a:latin typeface="Skia" charset="0"/>
              <a:cs typeface="Times New Roman" charset="0"/>
            </a:endParaRPr>
          </a:p>
          <a:p>
            <a:pPr algn="l" eaLnBrk="0" hangingPunct="0">
              <a:defRPr/>
            </a:pPr>
            <a:endParaRPr lang="en-US" sz="2400" b="0" i="0">
              <a:solidFill>
                <a:schemeClr val="bg2"/>
              </a:solidFill>
              <a:latin typeface="Skia" charset="0"/>
              <a:cs typeface="+mn-cs"/>
            </a:endParaRPr>
          </a:p>
        </p:txBody>
      </p:sp>
      <p:pic>
        <p:nvPicPr>
          <p:cNvPr id="31746" name="Picture 3" descr="AN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066800"/>
            <a:ext cx="1676400"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2052" name="Rectangle 4"/>
          <p:cNvSpPr>
            <a:spLocks noGrp="1" noChangeArrowheads="1"/>
          </p:cNvSpPr>
          <p:nvPr>
            <p:ph type="title"/>
          </p:nvPr>
        </p:nvSpPr>
        <p:spPr/>
        <p:txBody>
          <a:bodyPr/>
          <a:lstStyle/>
          <a:p>
            <a:pPr eaLnBrk="1" hangingPunct="1">
              <a:defRPr/>
            </a:pPr>
            <a:r>
              <a:rPr lang="en-US" dirty="0">
                <a:cs typeface="+mj-cs"/>
              </a:rPr>
              <a:t>Higher order correlations</a:t>
            </a:r>
          </a:p>
        </p:txBody>
      </p:sp>
      <p:sp>
        <p:nvSpPr>
          <p:cNvPr id="642053" name="Rectangle 5"/>
          <p:cNvSpPr>
            <a:spLocks noGrp="1" noChangeArrowheads="1"/>
          </p:cNvSpPr>
          <p:nvPr>
            <p:ph type="body" idx="1"/>
          </p:nvPr>
        </p:nvSpPr>
        <p:spPr>
          <a:xfrm>
            <a:off x="381000" y="1143000"/>
            <a:ext cx="6781800" cy="5105400"/>
          </a:xfrm>
        </p:spPr>
        <p:txBody>
          <a:bodyPr/>
          <a:lstStyle/>
          <a:p>
            <a:pPr eaLnBrk="1" hangingPunct="1">
              <a:lnSpc>
                <a:spcPct val="90000"/>
              </a:lnSpc>
              <a:defRPr/>
            </a:pPr>
            <a:r>
              <a:rPr lang="en-GB" sz="2800">
                <a:cs typeface="+mn-cs"/>
              </a:rPr>
              <a:t>The effect on the binding affinity of having a given amino acid at one position can be influenced by the amino acids at other positions in the peptide (sequence correlations). </a:t>
            </a:r>
          </a:p>
          <a:p>
            <a:pPr lvl="1" eaLnBrk="1" hangingPunct="1">
              <a:lnSpc>
                <a:spcPct val="90000"/>
              </a:lnSpc>
              <a:defRPr/>
            </a:pPr>
            <a:r>
              <a:rPr lang="en-GB" sz="2400"/>
              <a:t>Two adjacent amino acids may for example compete for the space in a pocket in the MHC molecule. </a:t>
            </a:r>
          </a:p>
          <a:p>
            <a:pPr eaLnBrk="1" hangingPunct="1">
              <a:lnSpc>
                <a:spcPct val="90000"/>
              </a:lnSpc>
              <a:defRPr/>
            </a:pPr>
            <a:r>
              <a:rPr lang="en-GB" sz="2800">
                <a:cs typeface="+mn-cs"/>
              </a:rPr>
              <a:t>Artificial neural networks (ANN) are ideally suited to take such correlations into account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Text Box 2"/>
          <p:cNvSpPr txBox="1">
            <a:spLocks noChangeArrowheads="1"/>
          </p:cNvSpPr>
          <p:nvPr/>
        </p:nvSpPr>
        <p:spPr bwMode="auto">
          <a:xfrm>
            <a:off x="304800" y="1179513"/>
            <a:ext cx="8010525" cy="5449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300" i="0" dirty="0">
                <a:latin typeface="Courier New" charset="0"/>
                <a:cs typeface="+mn-cs"/>
              </a:rPr>
              <a:t>SLLPAIVEL YLLPAIVHI TLWVDPYEV GLVPFLVSV KLLEPVLLL LLDVPTAAV LLDVPTAAV LLDVPTAAV</a:t>
            </a:r>
          </a:p>
          <a:p>
            <a:pPr algn="l" eaLnBrk="0" hangingPunct="0">
              <a:defRPr/>
            </a:pPr>
            <a:r>
              <a:rPr lang="en-US" sz="1300" i="0" dirty="0">
                <a:latin typeface="Courier New" charset="0"/>
                <a:cs typeface="+mn-cs"/>
              </a:rPr>
              <a:t>LLDVPTAAV VLFRGGPRG MVDGTLLLL YMNGTMSQV MLLSVPLLL SLLGLLVEV ALLPPINIL TLIKIQHTL</a:t>
            </a:r>
          </a:p>
          <a:p>
            <a:pPr algn="l" eaLnBrk="0" hangingPunct="0">
              <a:defRPr/>
            </a:pPr>
            <a:r>
              <a:rPr lang="en-US" sz="1300" i="0" dirty="0">
                <a:latin typeface="Courier New" charset="0"/>
                <a:cs typeface="+mn-cs"/>
              </a:rPr>
              <a:t>HLIDYLVTS ILAPPVVKL ALFPQLVIL GILGFVFTL STNRQSGRQ GLDVLTAKV RILGAVAKV QVCERIPTI</a:t>
            </a:r>
          </a:p>
          <a:p>
            <a:pPr algn="l" eaLnBrk="0" hangingPunct="0">
              <a:defRPr/>
            </a:pPr>
            <a:r>
              <a:rPr lang="en-US" sz="1300" i="0" dirty="0">
                <a:latin typeface="Courier New" charset="0"/>
                <a:cs typeface="+mn-cs"/>
              </a:rPr>
              <a:t>ILFGHENRV ILMEHIHKL ILDQKINEV SLAGGIIGV LLIENVASL FLLWATAEA SLPDFGISY KKREEAPSL</a:t>
            </a:r>
          </a:p>
          <a:p>
            <a:pPr algn="l" eaLnBrk="0" hangingPunct="0">
              <a:defRPr/>
            </a:pPr>
            <a:r>
              <a:rPr lang="en-US" sz="1300" i="0" dirty="0">
                <a:latin typeface="Courier New" charset="0"/>
                <a:cs typeface="+mn-cs"/>
              </a:rPr>
              <a:t>LERPGGNEI ALSNLEVKL ALNELLQHV DLERKVESL FLGENISNF ALSDHHIYL GLSEFTEYL STAPPAHGV</a:t>
            </a:r>
          </a:p>
          <a:p>
            <a:pPr algn="l" eaLnBrk="0" hangingPunct="0">
              <a:defRPr/>
            </a:pPr>
            <a:r>
              <a:rPr lang="en-US" sz="1300" i="0" dirty="0">
                <a:latin typeface="Courier New" charset="0"/>
                <a:cs typeface="+mn-cs"/>
              </a:rPr>
              <a:t>PLDGEYFTL GVLVGVALI RTLDKVLEV HLSTAFARV RLDSYVRSL YMNGTMSQV GILGFVFTL ILKEPVHGV</a:t>
            </a:r>
          </a:p>
          <a:p>
            <a:pPr algn="l" eaLnBrk="0" hangingPunct="0">
              <a:defRPr/>
            </a:pPr>
            <a:r>
              <a:rPr lang="en-US" sz="1300" i="0" dirty="0">
                <a:latin typeface="Courier New" charset="0"/>
                <a:cs typeface="+mn-cs"/>
              </a:rPr>
              <a:t>ILGFVFTLT LLFGYPVYV GLSPTVWLS WLSLLVPFV FLPSDFFPS CLGGLLTMV FIAGNSAYE KLGEFYNQM</a:t>
            </a:r>
          </a:p>
          <a:p>
            <a:pPr algn="l" eaLnBrk="0" hangingPunct="0">
              <a:defRPr/>
            </a:pPr>
            <a:r>
              <a:rPr lang="en-US" sz="1300" i="0" dirty="0">
                <a:latin typeface="Courier New" charset="0"/>
                <a:cs typeface="+mn-cs"/>
              </a:rPr>
              <a:t>KLVALGINA DLMGYIPLV RLVTLKDIV MLLAVLYCL AAGIGILTV YLEPGPVTA LLDGTATLR ITDQVPFSV</a:t>
            </a:r>
          </a:p>
          <a:p>
            <a:pPr algn="l" eaLnBrk="0" hangingPunct="0">
              <a:defRPr/>
            </a:pPr>
            <a:r>
              <a:rPr lang="en-US" sz="1300" i="0" dirty="0">
                <a:latin typeface="Courier New" charset="0"/>
                <a:cs typeface="+mn-cs"/>
              </a:rPr>
              <a:t>KTWGQYWQV TITDQVPFS AFHHVAREL YLNKIQNSL MMRKLAILS AIMDKNIIL IMDKNIILK SMVGNWAKV</a:t>
            </a:r>
          </a:p>
          <a:p>
            <a:pPr algn="l" eaLnBrk="0" hangingPunct="0">
              <a:defRPr/>
            </a:pPr>
            <a:r>
              <a:rPr lang="en-US" sz="1300" i="0" dirty="0">
                <a:latin typeface="Courier New" charset="0"/>
                <a:cs typeface="+mn-cs"/>
              </a:rPr>
              <a:t>SLLAPGAKQ KIFGSLAFL ELVSEFSRM KLTPLCVTL VLYRYGSFS YIGEVLVSV CINGVCWTV VMNILLQYV</a:t>
            </a:r>
          </a:p>
          <a:p>
            <a:pPr algn="l" eaLnBrk="0" hangingPunct="0">
              <a:defRPr/>
            </a:pPr>
            <a:r>
              <a:rPr lang="en-US" sz="1300" i="0" dirty="0">
                <a:latin typeface="Courier New" charset="0"/>
                <a:cs typeface="+mn-cs"/>
              </a:rPr>
              <a:t>ILTVILGVL KVLEYVIKV FLWGPRALV GLSRYVARL FLLTRILTI HLGNVKYLV GIAGGLALL GLQDCTMLV</a:t>
            </a:r>
          </a:p>
          <a:p>
            <a:pPr algn="l" eaLnBrk="0" hangingPunct="0">
              <a:defRPr/>
            </a:pPr>
            <a:r>
              <a:rPr lang="en-US" sz="1300" i="0" dirty="0">
                <a:latin typeface="Courier New" charset="0"/>
                <a:cs typeface="+mn-cs"/>
              </a:rPr>
              <a:t>TGAPVTYST VIYQYMDDL VLPDVFIRC VLPDVFIRC AVGIGIAVV LVVLGLLAV ALGLGLLPV GIGIGVLAA</a:t>
            </a:r>
          </a:p>
          <a:p>
            <a:pPr algn="l" eaLnBrk="0" hangingPunct="0">
              <a:defRPr/>
            </a:pPr>
            <a:r>
              <a:rPr lang="en-US" sz="1300" i="0" dirty="0">
                <a:latin typeface="Courier New" charset="0"/>
                <a:cs typeface="+mn-cs"/>
              </a:rPr>
              <a:t>GAGIGVAVL IAGIGILAI LIVIGILIL LAGIGLIAA VDGIGILTI GAGIGVLTA AAGIGIIQI QAGIGILLA</a:t>
            </a:r>
          </a:p>
          <a:p>
            <a:pPr algn="l" eaLnBrk="0" hangingPunct="0">
              <a:defRPr/>
            </a:pPr>
            <a:r>
              <a:rPr lang="en-US" sz="1300" i="0" dirty="0">
                <a:latin typeface="Courier New" charset="0"/>
                <a:cs typeface="+mn-cs"/>
              </a:rPr>
              <a:t>KARDPHSGH KACDPHSGH ACDPHSGHF SLYNTVATL RGPGRAFVT NLVPMVATV GLHCYEQLV PLKQHFQIV</a:t>
            </a:r>
          </a:p>
          <a:p>
            <a:pPr algn="l" eaLnBrk="0" hangingPunct="0">
              <a:defRPr/>
            </a:pPr>
            <a:r>
              <a:rPr lang="en-US" sz="1300" i="0" dirty="0">
                <a:latin typeface="Courier New" charset="0"/>
                <a:cs typeface="+mn-cs"/>
              </a:rPr>
              <a:t>AVFDRKSDA LLDFVRFMG VLVKSPNHV GLAPPQHLI LLGRNSFEV PLTFGWCYK VLEWRFDSR TLNAWVKVV</a:t>
            </a:r>
          </a:p>
          <a:p>
            <a:pPr algn="l" eaLnBrk="0" hangingPunct="0">
              <a:defRPr/>
            </a:pPr>
            <a:r>
              <a:rPr lang="en-US" sz="1300" i="0" dirty="0">
                <a:latin typeface="Courier New" charset="0"/>
                <a:cs typeface="+mn-cs"/>
              </a:rPr>
              <a:t>GLCTLVAML FIDSYICQV IISAVVGIL VMAGVGSPY LLWTLVVLL SVRDRLARL LLMDCSGSI CLTSTVQLV</a:t>
            </a:r>
          </a:p>
          <a:p>
            <a:pPr algn="l" eaLnBrk="0" hangingPunct="0">
              <a:defRPr/>
            </a:pPr>
            <a:r>
              <a:rPr lang="en-US" sz="1300" i="0" dirty="0">
                <a:latin typeface="Courier New" charset="0"/>
                <a:cs typeface="+mn-cs"/>
              </a:rPr>
              <a:t>VLHDDLLEA LMWITQCFL SLLMWITQC QLSLLMWIT LLGATCMFV RLTRFLSRV YMDGTMSQV FLTPKKLQC</a:t>
            </a:r>
          </a:p>
          <a:p>
            <a:pPr algn="l" eaLnBrk="0" hangingPunct="0">
              <a:defRPr/>
            </a:pPr>
            <a:r>
              <a:rPr lang="en-US" sz="1300" i="0" dirty="0">
                <a:latin typeface="Courier New" charset="0"/>
                <a:cs typeface="+mn-cs"/>
              </a:rPr>
              <a:t>ISNDVCAQV VKTDGNPPE SVYDFFVWL FLYGALLLA VLFSSDFRI LMWAKIGPV SLLLELEEV SLSRFSWGA</a:t>
            </a:r>
          </a:p>
          <a:p>
            <a:pPr algn="l" eaLnBrk="0" hangingPunct="0">
              <a:defRPr/>
            </a:pPr>
            <a:r>
              <a:rPr lang="en-US" sz="1300" i="0" dirty="0">
                <a:latin typeface="Courier New" charset="0"/>
                <a:cs typeface="+mn-cs"/>
              </a:rPr>
              <a:t>YTAFTIPSI RLMKQDFSV RLPRIFCSC FLWGPRAYA RLLQETELV SLFEGIDFY SLDQSVVEL RLNMFTPYI</a:t>
            </a:r>
          </a:p>
          <a:p>
            <a:pPr algn="l" eaLnBrk="0" hangingPunct="0">
              <a:defRPr/>
            </a:pPr>
            <a:r>
              <a:rPr lang="en-US" sz="1300" i="0" dirty="0">
                <a:latin typeface="Courier New" charset="0"/>
                <a:cs typeface="+mn-cs"/>
              </a:rPr>
              <a:t>NMFTPYIGV LMIIPLINV TLFIGSHVV SLVIVTTFV VLQWASLAV ILAKFLHWL STAPPHVNV LLLLTVLTV</a:t>
            </a:r>
          </a:p>
          <a:p>
            <a:pPr algn="l" eaLnBrk="0" hangingPunct="0">
              <a:defRPr/>
            </a:pPr>
            <a:r>
              <a:rPr lang="en-US" sz="1300" i="0" dirty="0">
                <a:latin typeface="Courier New" charset="0"/>
                <a:cs typeface="+mn-cs"/>
              </a:rPr>
              <a:t>VVLGVVFGI ILHNGAYSL MIMVKCWMI MLGTHTMEV MLGTHTMEV SLADTNSLA LLWAARPRL GVALQTMKQ</a:t>
            </a:r>
          </a:p>
          <a:p>
            <a:pPr algn="l" eaLnBrk="0" hangingPunct="0">
              <a:defRPr/>
            </a:pPr>
            <a:r>
              <a:rPr lang="en-US" sz="1300" i="0" dirty="0">
                <a:latin typeface="Courier New" charset="0"/>
                <a:cs typeface="+mn-cs"/>
              </a:rPr>
              <a:t>GLYDGMEHL KMVELVHFL YLQLVFGIE MLMAQEALA LMAQEALAF VYDGREHTV YLSGANLNL RMFPNAPYL</a:t>
            </a:r>
          </a:p>
          <a:p>
            <a:pPr algn="l" eaLnBrk="0" hangingPunct="0">
              <a:defRPr/>
            </a:pPr>
            <a:r>
              <a:rPr lang="en-US" sz="1300" i="0" dirty="0">
                <a:latin typeface="Courier New" charset="0"/>
                <a:cs typeface="+mn-cs"/>
              </a:rPr>
              <a:t>EAAGIGILT TLDSQVMSL STPPPGTRV KVAELVHFL IMIGVLVGV ALCRWGLLL LLFAGVQCQ VLLCESTAV</a:t>
            </a:r>
          </a:p>
          <a:p>
            <a:pPr algn="l" eaLnBrk="0" hangingPunct="0">
              <a:defRPr/>
            </a:pPr>
            <a:r>
              <a:rPr lang="en-US" sz="1300" i="0" dirty="0">
                <a:latin typeface="Courier New" charset="0"/>
                <a:cs typeface="+mn-cs"/>
              </a:rPr>
              <a:t>YLSTAFARV YLLEMLWRL SLDDYNHLV RTLDKVLEV GLPVEYLQV KLIANNTRV FIYAGSLSA KLVANNTRL</a:t>
            </a:r>
          </a:p>
          <a:p>
            <a:pPr algn="l" eaLnBrk="0" hangingPunct="0">
              <a:defRPr/>
            </a:pPr>
            <a:r>
              <a:rPr lang="en-US" sz="1300" i="0" dirty="0">
                <a:latin typeface="Courier New" charset="0"/>
                <a:cs typeface="+mn-cs"/>
              </a:rPr>
              <a:t>FLDEFMEGV ALQPGTALL VLDGLDVLL SLYSFPEPE ALYVDSLFF SLLQHLIGL ELTLGEFLK MINAYLDKL</a:t>
            </a:r>
          </a:p>
          <a:p>
            <a:pPr algn="l" eaLnBrk="0" hangingPunct="0">
              <a:defRPr/>
            </a:pPr>
            <a:r>
              <a:rPr lang="en-US" sz="1300" i="0" dirty="0">
                <a:latin typeface="Courier New" charset="0"/>
                <a:cs typeface="+mn-cs"/>
              </a:rPr>
              <a:t>AAGIGILTV FLPSDFFPS SVRDRLARL SLREWLLRI LLSAWILTA AAGIGILTV AVPDEIPPL FAYDGKDYI</a:t>
            </a:r>
          </a:p>
          <a:p>
            <a:pPr algn="l" eaLnBrk="0" hangingPunct="0">
              <a:defRPr/>
            </a:pPr>
            <a:r>
              <a:rPr lang="en-US" sz="1300" i="0" dirty="0">
                <a:latin typeface="Courier New" charset="0"/>
                <a:cs typeface="+mn-cs"/>
              </a:rPr>
              <a:t>AAGIGILTV FLPSDFFPS AAGIGILTV FLPSDFFPS AAGIGILTV FLWGPRALV ETVSEQSNV ITLWQRPLV</a:t>
            </a:r>
            <a:endParaRPr lang="en-US" sz="1300" i="0" dirty="0">
              <a:solidFill>
                <a:srgbClr val="DDDDDD"/>
              </a:solidFill>
              <a:latin typeface="Times" charset="0"/>
              <a:cs typeface="+mn-cs"/>
            </a:endParaRPr>
          </a:p>
        </p:txBody>
      </p:sp>
      <p:sp>
        <p:nvSpPr>
          <p:cNvPr id="646147" name="Rectangle 3"/>
          <p:cNvSpPr>
            <a:spLocks noGrp="1" noChangeArrowheads="1"/>
          </p:cNvSpPr>
          <p:nvPr>
            <p:ph type="title"/>
          </p:nvPr>
        </p:nvSpPr>
        <p:spPr/>
        <p:txBody>
          <a:bodyPr/>
          <a:lstStyle/>
          <a:p>
            <a:pPr eaLnBrk="1" hangingPunct="1">
              <a:defRPr/>
            </a:pPr>
            <a:r>
              <a:rPr lang="en-US">
                <a:cs typeface="+mj-cs"/>
              </a:rPr>
              <a:t>MHC peptide binding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Text Box 2"/>
          <p:cNvSpPr txBox="1">
            <a:spLocks noChangeArrowheads="1"/>
          </p:cNvSpPr>
          <p:nvPr/>
        </p:nvSpPr>
        <p:spPr bwMode="auto">
          <a:xfrm>
            <a:off x="195263" y="1184275"/>
            <a:ext cx="6446837" cy="2892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buFontTx/>
              <a:buChar char="•"/>
              <a:defRPr/>
            </a:pPr>
            <a:r>
              <a:rPr lang="en-US" sz="2400" b="0" i="0">
                <a:latin typeface="Comic Sans MS" charset="0"/>
                <a:cs typeface="+mn-cs"/>
              </a:rPr>
              <a:t> How is mutual information calculated?</a:t>
            </a:r>
          </a:p>
          <a:p>
            <a:pPr algn="l">
              <a:buFontTx/>
              <a:buChar char="•"/>
              <a:defRPr/>
            </a:pPr>
            <a:r>
              <a:rPr lang="en-US" sz="2400" b="0" i="0">
                <a:latin typeface="Comic Sans MS" charset="0"/>
                <a:cs typeface="+mn-cs"/>
              </a:rPr>
              <a:t> Information content was calculated as</a:t>
            </a:r>
          </a:p>
          <a:p>
            <a:pPr lvl="1" algn="l">
              <a:buFontTx/>
              <a:buChar char="•"/>
              <a:defRPr/>
            </a:pPr>
            <a:r>
              <a:rPr lang="en-US" sz="2000" b="0" i="0">
                <a:latin typeface="Comic Sans MS" charset="0"/>
                <a:cs typeface="+mn-cs"/>
              </a:rPr>
              <a:t> Gives information in a single position</a:t>
            </a:r>
          </a:p>
          <a:p>
            <a:pPr algn="l">
              <a:buFontTx/>
              <a:buChar char="•"/>
              <a:defRPr/>
            </a:pPr>
            <a:endParaRPr lang="en-US" sz="2400" b="0" i="0">
              <a:latin typeface="Comic Sans MS" charset="0"/>
              <a:cs typeface="+mn-cs"/>
            </a:endParaRPr>
          </a:p>
          <a:p>
            <a:pPr algn="l">
              <a:buFontTx/>
              <a:buChar char="•"/>
              <a:defRPr/>
            </a:pPr>
            <a:endParaRPr lang="en-US" sz="2400" b="0" i="0">
              <a:latin typeface="Comic Sans MS" charset="0"/>
              <a:cs typeface="+mn-cs"/>
            </a:endParaRPr>
          </a:p>
          <a:p>
            <a:pPr algn="l">
              <a:buFontTx/>
              <a:buChar char="•"/>
              <a:defRPr/>
            </a:pPr>
            <a:endParaRPr lang="en-US" sz="2400" b="0" i="0">
              <a:latin typeface="Comic Sans MS" charset="0"/>
              <a:cs typeface="+mn-cs"/>
            </a:endParaRPr>
          </a:p>
          <a:p>
            <a:pPr algn="l">
              <a:buFontTx/>
              <a:buChar char="•"/>
              <a:defRPr/>
            </a:pPr>
            <a:r>
              <a:rPr lang="en-US" sz="2400" b="0" i="0">
                <a:latin typeface="Comic Sans MS" charset="0"/>
                <a:cs typeface="+mn-cs"/>
              </a:rPr>
              <a:t> Similar relation for mutual information</a:t>
            </a:r>
          </a:p>
          <a:p>
            <a:pPr lvl="1" algn="l">
              <a:buFontTx/>
              <a:buChar char="•"/>
              <a:defRPr/>
            </a:pPr>
            <a:r>
              <a:rPr lang="en-US" sz="2000" b="0" i="0">
                <a:latin typeface="Comic Sans MS" charset="0"/>
                <a:cs typeface="+mn-cs"/>
              </a:rPr>
              <a:t> Gives mutual information between two positions</a:t>
            </a:r>
          </a:p>
        </p:txBody>
      </p:sp>
      <p:sp>
        <p:nvSpPr>
          <p:cNvPr id="650243" name="Rectangle 3"/>
          <p:cNvSpPr>
            <a:spLocks noGrp="1" noChangeArrowheads="1"/>
          </p:cNvSpPr>
          <p:nvPr>
            <p:ph type="title"/>
          </p:nvPr>
        </p:nvSpPr>
        <p:spPr/>
        <p:txBody>
          <a:bodyPr/>
          <a:lstStyle/>
          <a:p>
            <a:pPr eaLnBrk="1" hangingPunct="1">
              <a:defRPr/>
            </a:pPr>
            <a:r>
              <a:rPr lang="en-US">
                <a:cs typeface="+mj-cs"/>
              </a:rPr>
              <a:t>Mutual information</a:t>
            </a:r>
          </a:p>
        </p:txBody>
      </p:sp>
      <p:graphicFrame>
        <p:nvGraphicFramePr>
          <p:cNvPr id="35843" name="Object 4"/>
          <p:cNvGraphicFramePr>
            <a:graphicFrameLocks noChangeAspect="1"/>
          </p:cNvGraphicFramePr>
          <p:nvPr/>
        </p:nvGraphicFramePr>
        <p:xfrm>
          <a:off x="1930400" y="2438400"/>
          <a:ext cx="2132013" cy="812800"/>
        </p:xfrm>
        <a:graphic>
          <a:graphicData uri="http://schemas.openxmlformats.org/presentationml/2006/ole">
            <mc:AlternateContent xmlns:mc="http://schemas.openxmlformats.org/markup-compatibility/2006">
              <mc:Choice xmlns:v="urn:schemas-microsoft-com:vml" Requires="v">
                <p:oleObj spid="_x0000_s35883" name="Equation" r:id="rId4" imgW="1066800" imgH="406400" progId="Equation.3">
                  <p:embed/>
                </p:oleObj>
              </mc:Choice>
              <mc:Fallback>
                <p:oleObj name="Equation" r:id="rId4" imgW="1066800" imgH="4064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0400" y="2438400"/>
                        <a:ext cx="2132013" cy="812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5844" name="Object 5"/>
          <p:cNvGraphicFramePr>
            <a:graphicFrameLocks noChangeAspect="1"/>
          </p:cNvGraphicFramePr>
          <p:nvPr/>
        </p:nvGraphicFramePr>
        <p:xfrm>
          <a:off x="1625600" y="4572000"/>
          <a:ext cx="2690813" cy="838200"/>
        </p:xfrm>
        <a:graphic>
          <a:graphicData uri="http://schemas.openxmlformats.org/presentationml/2006/ole">
            <mc:AlternateContent xmlns:mc="http://schemas.openxmlformats.org/markup-compatibility/2006">
              <mc:Choice xmlns:v="urn:schemas-microsoft-com:vml" Requires="v">
                <p:oleObj spid="_x0000_s35884" name="Equation" r:id="rId6" imgW="1346200" imgH="419100" progId="Equation.3">
                  <p:embed/>
                </p:oleObj>
              </mc:Choice>
              <mc:Fallback>
                <p:oleObj name="Equation" r:id="rId6" imgW="1346200" imgH="4191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5600" y="4572000"/>
                        <a:ext cx="2690813"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35845" name="Picture 6" descr="logoA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1219200"/>
            <a:ext cx="3276600" cy="2560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ln/>
        </p:spPr>
        <p:txBody>
          <a:bodyPr/>
          <a:lstStyle/>
          <a:p>
            <a:r>
              <a:rPr lang="en-US">
                <a:latin typeface="Comic Sans MS" charset="0"/>
              </a:rPr>
              <a:t>Mutual information. Example</a:t>
            </a:r>
          </a:p>
        </p:txBody>
      </p:sp>
      <p:sp>
        <p:nvSpPr>
          <p:cNvPr id="386052" name="Rectangle 4"/>
          <p:cNvSpPr>
            <a:spLocks noChangeArrowheads="1"/>
          </p:cNvSpPr>
          <p:nvPr/>
        </p:nvSpPr>
        <p:spPr bwMode="auto">
          <a:xfrm>
            <a:off x="6422157" y="2209800"/>
            <a:ext cx="2149622" cy="3977499"/>
          </a:xfrm>
          <a:prstGeom prst="rect">
            <a:avLst/>
          </a:prstGeom>
          <a:noFill/>
          <a:ln w="9525">
            <a:solidFill>
              <a:schemeClr val="accent1"/>
            </a:solidFill>
            <a:miter lim="800000"/>
            <a:headEnd/>
            <a:tailEnd/>
          </a:ln>
          <a:effectLst/>
        </p:spPr>
        <p:txBody>
          <a:bodyPr wrap="none">
            <a:prstTxWarp prst="textNoShape">
              <a:avLst/>
            </a:prstTxWarp>
            <a:spAutoFit/>
          </a:bodyPr>
          <a:lstStyle/>
          <a:p>
            <a:pPr>
              <a:lnSpc>
                <a:spcPct val="90000"/>
              </a:lnSpc>
              <a:buClr>
                <a:schemeClr val="tx1"/>
              </a:buClr>
              <a:buSzPct val="75000"/>
              <a:buFont typeface="Wingdings" charset="2"/>
              <a:buNone/>
            </a:pPr>
            <a:r>
              <a:rPr lang="en-US" sz="2800" i="0" dirty="0">
                <a:solidFill>
                  <a:srgbClr val="FF0000"/>
                </a:solidFill>
                <a:latin typeface="Courier New" charset="0"/>
              </a:rPr>
              <a:t>A</a:t>
            </a:r>
            <a:r>
              <a:rPr lang="en-US" sz="2800" i="0" dirty="0">
                <a:latin typeface="Courier New" charset="0"/>
              </a:rPr>
              <a:t>LWGF</a:t>
            </a:r>
            <a:r>
              <a:rPr lang="en-US" sz="2800" i="0" dirty="0">
                <a:solidFill>
                  <a:srgbClr val="FF0000"/>
                </a:solidFill>
                <a:latin typeface="Courier New" charset="0"/>
              </a:rPr>
              <a:t>F</a:t>
            </a:r>
            <a:r>
              <a:rPr lang="en-US" sz="2800" i="0" dirty="0">
                <a:latin typeface="Courier New" charset="0"/>
              </a:rPr>
              <a:t>PVA</a:t>
            </a:r>
          </a:p>
          <a:p>
            <a:pPr>
              <a:lnSpc>
                <a:spcPct val="90000"/>
              </a:lnSpc>
              <a:buClr>
                <a:schemeClr val="tx1"/>
              </a:buClr>
              <a:buSzPct val="75000"/>
              <a:buFont typeface="Wingdings" charset="2"/>
              <a:buNone/>
            </a:pPr>
            <a:r>
              <a:rPr lang="en-US" sz="2800" i="0" dirty="0">
                <a:solidFill>
                  <a:srgbClr val="FF0000"/>
                </a:solidFill>
                <a:latin typeface="Courier New" charset="0"/>
              </a:rPr>
              <a:t>I</a:t>
            </a:r>
            <a:r>
              <a:rPr lang="en-US" sz="2800" i="0" dirty="0">
                <a:latin typeface="Courier New" charset="0"/>
              </a:rPr>
              <a:t>LKEP</a:t>
            </a:r>
            <a:r>
              <a:rPr lang="en-US" sz="2800" i="0" dirty="0">
                <a:solidFill>
                  <a:schemeClr val="accent1"/>
                </a:solidFill>
                <a:latin typeface="Courier New" charset="0"/>
              </a:rPr>
              <a:t>V</a:t>
            </a:r>
            <a:r>
              <a:rPr lang="en-US" sz="2800" i="0" dirty="0">
                <a:latin typeface="Courier New" charset="0"/>
              </a:rPr>
              <a:t>HGV</a:t>
            </a:r>
          </a:p>
          <a:p>
            <a:pPr>
              <a:lnSpc>
                <a:spcPct val="90000"/>
              </a:lnSpc>
              <a:buClr>
                <a:schemeClr val="tx1"/>
              </a:buClr>
              <a:buSzPct val="75000"/>
              <a:buFont typeface="Wingdings" charset="2"/>
              <a:buNone/>
            </a:pPr>
            <a:r>
              <a:rPr lang="en-US" sz="2800" i="0" dirty="0">
                <a:solidFill>
                  <a:srgbClr val="FF0000"/>
                </a:solidFill>
                <a:latin typeface="Courier New" charset="0"/>
              </a:rPr>
              <a:t>I</a:t>
            </a:r>
            <a:r>
              <a:rPr lang="en-US" sz="2800" i="0" dirty="0">
                <a:latin typeface="Courier New" charset="0"/>
              </a:rPr>
              <a:t>LGFV</a:t>
            </a:r>
            <a:r>
              <a:rPr lang="en-US" sz="2800" i="0" dirty="0">
                <a:solidFill>
                  <a:srgbClr val="FF0000"/>
                </a:solidFill>
                <a:latin typeface="Courier New" charset="0"/>
              </a:rPr>
              <a:t>F</a:t>
            </a:r>
            <a:r>
              <a:rPr lang="en-US" sz="2800" i="0" dirty="0">
                <a:latin typeface="Courier New" charset="0"/>
              </a:rPr>
              <a:t>TLT</a:t>
            </a:r>
          </a:p>
          <a:p>
            <a:pPr>
              <a:lnSpc>
                <a:spcPct val="90000"/>
              </a:lnSpc>
              <a:buClr>
                <a:schemeClr val="tx1"/>
              </a:buClr>
              <a:buSzPct val="75000"/>
              <a:buFont typeface="Wingdings" charset="2"/>
              <a:buNone/>
            </a:pPr>
            <a:r>
              <a:rPr lang="en-US" sz="2800" i="0" dirty="0">
                <a:solidFill>
                  <a:srgbClr val="FF0000"/>
                </a:solidFill>
                <a:latin typeface="Courier New" charset="0"/>
              </a:rPr>
              <a:t>L</a:t>
            </a:r>
            <a:r>
              <a:rPr lang="en-US" sz="2800" i="0" dirty="0">
                <a:latin typeface="Courier New" charset="0"/>
              </a:rPr>
              <a:t>LFGY</a:t>
            </a:r>
            <a:r>
              <a:rPr lang="en-US" sz="2800" i="0" dirty="0">
                <a:solidFill>
                  <a:srgbClr val="FF0000"/>
                </a:solidFill>
                <a:latin typeface="Courier New" charset="0"/>
              </a:rPr>
              <a:t>P</a:t>
            </a:r>
            <a:r>
              <a:rPr lang="en-US" sz="2800" i="0" dirty="0">
                <a:latin typeface="Courier New" charset="0"/>
              </a:rPr>
              <a:t>VYV</a:t>
            </a:r>
          </a:p>
          <a:p>
            <a:pPr>
              <a:lnSpc>
                <a:spcPct val="90000"/>
              </a:lnSpc>
              <a:buClr>
                <a:schemeClr val="tx1"/>
              </a:buClr>
              <a:buSzPct val="75000"/>
              <a:buFont typeface="Wingdings" charset="2"/>
              <a:buNone/>
            </a:pPr>
            <a:r>
              <a:rPr lang="en-US" sz="2800" i="0" dirty="0">
                <a:solidFill>
                  <a:schemeClr val="accent1"/>
                </a:solidFill>
                <a:latin typeface="Courier New" charset="0"/>
              </a:rPr>
              <a:t>G</a:t>
            </a:r>
            <a:r>
              <a:rPr lang="en-US" sz="2800" i="0" dirty="0">
                <a:latin typeface="Courier New" charset="0"/>
              </a:rPr>
              <a:t>LSPT</a:t>
            </a:r>
            <a:r>
              <a:rPr lang="en-US" sz="2800" i="0" dirty="0">
                <a:solidFill>
                  <a:schemeClr val="accent1"/>
                </a:solidFill>
                <a:latin typeface="Courier New" charset="0"/>
              </a:rPr>
              <a:t>V</a:t>
            </a:r>
            <a:r>
              <a:rPr lang="en-US" sz="2800" i="0" dirty="0">
                <a:latin typeface="Courier New" charset="0"/>
              </a:rPr>
              <a:t>WLS</a:t>
            </a:r>
          </a:p>
          <a:p>
            <a:pPr>
              <a:lnSpc>
                <a:spcPct val="90000"/>
              </a:lnSpc>
              <a:buClr>
                <a:schemeClr val="tx1"/>
              </a:buClr>
              <a:buSzPct val="75000"/>
              <a:buFont typeface="Wingdings" charset="2"/>
              <a:buNone/>
            </a:pPr>
            <a:r>
              <a:rPr lang="en-US" sz="2800" i="0" dirty="0">
                <a:solidFill>
                  <a:srgbClr val="FF0000"/>
                </a:solidFill>
                <a:latin typeface="Courier New" charset="0"/>
              </a:rPr>
              <a:t>Y</a:t>
            </a:r>
            <a:r>
              <a:rPr lang="en-US" sz="2800" i="0" dirty="0">
                <a:latin typeface="Courier New" charset="0"/>
              </a:rPr>
              <a:t>MNGT</a:t>
            </a:r>
            <a:r>
              <a:rPr lang="en-US" sz="2800" i="0" dirty="0">
                <a:solidFill>
                  <a:srgbClr val="FF0000"/>
                </a:solidFill>
                <a:latin typeface="Courier New" charset="0"/>
              </a:rPr>
              <a:t>M</a:t>
            </a:r>
            <a:r>
              <a:rPr lang="en-US" sz="2800" i="0" dirty="0">
                <a:latin typeface="Courier New" charset="0"/>
              </a:rPr>
              <a:t>SQV</a:t>
            </a:r>
          </a:p>
          <a:p>
            <a:pPr>
              <a:lnSpc>
                <a:spcPct val="90000"/>
              </a:lnSpc>
              <a:buClr>
                <a:schemeClr val="tx1"/>
              </a:buClr>
              <a:buSzPct val="75000"/>
              <a:buFont typeface="Wingdings" charset="2"/>
              <a:buNone/>
            </a:pPr>
            <a:r>
              <a:rPr lang="en-US" sz="2800" i="0" dirty="0">
                <a:solidFill>
                  <a:schemeClr val="accent1"/>
                </a:solidFill>
                <a:latin typeface="Courier New" charset="0"/>
              </a:rPr>
              <a:t>G</a:t>
            </a:r>
            <a:r>
              <a:rPr lang="en-US" sz="2800" i="0" dirty="0">
                <a:latin typeface="Courier New" charset="0"/>
              </a:rPr>
              <a:t>ILGF</a:t>
            </a:r>
            <a:r>
              <a:rPr lang="en-US" sz="2800" i="0" dirty="0">
                <a:solidFill>
                  <a:schemeClr val="accent1"/>
                </a:solidFill>
                <a:latin typeface="Courier New" charset="0"/>
              </a:rPr>
              <a:t>V</a:t>
            </a:r>
            <a:r>
              <a:rPr lang="en-US" sz="2800" i="0" dirty="0">
                <a:latin typeface="Courier New" charset="0"/>
              </a:rPr>
              <a:t>FTL </a:t>
            </a:r>
          </a:p>
          <a:p>
            <a:pPr>
              <a:lnSpc>
                <a:spcPct val="90000"/>
              </a:lnSpc>
              <a:buClr>
                <a:schemeClr val="tx1"/>
              </a:buClr>
              <a:buSzPct val="75000"/>
              <a:buFont typeface="Wingdings" charset="2"/>
              <a:buNone/>
            </a:pPr>
            <a:r>
              <a:rPr lang="en-US" sz="2800" i="0" dirty="0">
                <a:solidFill>
                  <a:srgbClr val="FF0000"/>
                </a:solidFill>
                <a:latin typeface="Courier New" charset="0"/>
              </a:rPr>
              <a:t>W</a:t>
            </a:r>
            <a:r>
              <a:rPr lang="en-US" sz="2800" i="0" dirty="0">
                <a:latin typeface="Courier New" charset="0"/>
              </a:rPr>
              <a:t>LSLL</a:t>
            </a:r>
            <a:r>
              <a:rPr lang="en-US" sz="2800" i="0" dirty="0">
                <a:solidFill>
                  <a:schemeClr val="accent1"/>
                </a:solidFill>
                <a:latin typeface="Courier New" charset="0"/>
              </a:rPr>
              <a:t>V</a:t>
            </a:r>
            <a:r>
              <a:rPr lang="en-US" sz="2800" i="0" dirty="0">
                <a:latin typeface="Courier New" charset="0"/>
              </a:rPr>
              <a:t>PFV</a:t>
            </a:r>
          </a:p>
          <a:p>
            <a:pPr>
              <a:lnSpc>
                <a:spcPct val="90000"/>
              </a:lnSpc>
              <a:buClr>
                <a:schemeClr val="tx1"/>
              </a:buClr>
              <a:buSzPct val="75000"/>
              <a:buFont typeface="Wingdings" charset="2"/>
              <a:buNone/>
            </a:pPr>
            <a:r>
              <a:rPr lang="en-US" sz="2800" i="0" dirty="0">
                <a:solidFill>
                  <a:srgbClr val="FF0000"/>
                </a:solidFill>
                <a:latin typeface="Courier New" charset="0"/>
              </a:rPr>
              <a:t>F</a:t>
            </a:r>
            <a:r>
              <a:rPr lang="en-US" sz="2800" i="0" dirty="0">
                <a:latin typeface="Courier New" charset="0"/>
              </a:rPr>
              <a:t>LPSD</a:t>
            </a:r>
            <a:r>
              <a:rPr lang="en-US" sz="2800" i="0" dirty="0">
                <a:solidFill>
                  <a:srgbClr val="FF0000"/>
                </a:solidFill>
                <a:latin typeface="Courier New" charset="0"/>
              </a:rPr>
              <a:t>F</a:t>
            </a:r>
            <a:r>
              <a:rPr lang="en-US" sz="2800" i="0" dirty="0">
                <a:latin typeface="Courier New" charset="0"/>
              </a:rPr>
              <a:t>FPS</a:t>
            </a:r>
          </a:p>
          <a:p>
            <a:pPr>
              <a:lnSpc>
                <a:spcPct val="90000"/>
              </a:lnSpc>
              <a:buClr>
                <a:schemeClr val="tx1"/>
              </a:buClr>
              <a:buSzPct val="75000"/>
            </a:pPr>
            <a:r>
              <a:rPr lang="en-US" sz="2800" i="0" dirty="0">
                <a:solidFill>
                  <a:srgbClr val="FF0000"/>
                </a:solidFill>
                <a:latin typeface="Courier New" charset="0"/>
              </a:rPr>
              <a:t>W</a:t>
            </a:r>
            <a:r>
              <a:rPr lang="en-US" sz="2800" i="0" dirty="0">
                <a:latin typeface="Courier New" charset="0"/>
              </a:rPr>
              <a:t>VPLE</a:t>
            </a:r>
            <a:r>
              <a:rPr lang="en-US" sz="2800" i="0" dirty="0">
                <a:solidFill>
                  <a:srgbClr val="FF0000"/>
                </a:solidFill>
                <a:latin typeface="Courier New" charset="0"/>
              </a:rPr>
              <a:t>LRDE</a:t>
            </a:r>
            <a:endParaRPr lang="en-US" sz="2800" i="0" dirty="0">
              <a:latin typeface="Courier New" charset="0"/>
            </a:endParaRPr>
          </a:p>
        </p:txBody>
      </p:sp>
      <p:sp>
        <p:nvSpPr>
          <p:cNvPr id="386053" name="Text Box 5"/>
          <p:cNvSpPr txBox="1">
            <a:spLocks noChangeArrowheads="1"/>
          </p:cNvSpPr>
          <p:nvPr/>
        </p:nvSpPr>
        <p:spPr bwMode="auto">
          <a:xfrm>
            <a:off x="6372200" y="1484784"/>
            <a:ext cx="561121" cy="461665"/>
          </a:xfrm>
          <a:prstGeom prst="rect">
            <a:avLst/>
          </a:prstGeom>
          <a:noFill/>
          <a:ln w="9525">
            <a:noFill/>
            <a:miter lim="800000"/>
            <a:headEnd/>
            <a:tailEnd/>
          </a:ln>
          <a:effectLst/>
        </p:spPr>
        <p:txBody>
          <a:bodyPr wrap="none">
            <a:prstTxWarp prst="textNoShape">
              <a:avLst/>
            </a:prstTxWarp>
            <a:spAutoFit/>
          </a:bodyPr>
          <a:lstStyle/>
          <a:p>
            <a:pPr algn="l"/>
            <a:r>
              <a:rPr lang="en-US" sz="2400" b="0" i="0" dirty="0">
                <a:latin typeface="Arial" charset="0"/>
              </a:rPr>
              <a:t>P1</a:t>
            </a:r>
          </a:p>
        </p:txBody>
      </p:sp>
      <p:sp>
        <p:nvSpPr>
          <p:cNvPr id="386054" name="Text Box 6"/>
          <p:cNvSpPr txBox="1">
            <a:spLocks noChangeArrowheads="1"/>
          </p:cNvSpPr>
          <p:nvPr/>
        </p:nvSpPr>
        <p:spPr bwMode="auto">
          <a:xfrm>
            <a:off x="7380312" y="1484784"/>
            <a:ext cx="561121" cy="461665"/>
          </a:xfrm>
          <a:prstGeom prst="rect">
            <a:avLst/>
          </a:prstGeom>
          <a:noFill/>
          <a:ln w="9525">
            <a:noFill/>
            <a:miter lim="800000"/>
            <a:headEnd/>
            <a:tailEnd/>
          </a:ln>
          <a:effectLst/>
        </p:spPr>
        <p:txBody>
          <a:bodyPr wrap="none">
            <a:prstTxWarp prst="textNoShape">
              <a:avLst/>
            </a:prstTxWarp>
            <a:spAutoFit/>
          </a:bodyPr>
          <a:lstStyle/>
          <a:p>
            <a:pPr algn="l"/>
            <a:r>
              <a:rPr lang="en-US" sz="2400" b="0" i="0" dirty="0">
                <a:latin typeface="Arial" charset="0"/>
              </a:rPr>
              <a:t>P6</a:t>
            </a:r>
          </a:p>
        </p:txBody>
      </p:sp>
      <p:sp>
        <p:nvSpPr>
          <p:cNvPr id="386055" name="Line 7"/>
          <p:cNvSpPr>
            <a:spLocks noChangeShapeType="1"/>
          </p:cNvSpPr>
          <p:nvPr/>
        </p:nvSpPr>
        <p:spPr bwMode="auto">
          <a:xfrm>
            <a:off x="6629400" y="1981200"/>
            <a:ext cx="0" cy="2286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386056" name="Line 8"/>
          <p:cNvSpPr>
            <a:spLocks noChangeShapeType="1"/>
          </p:cNvSpPr>
          <p:nvPr/>
        </p:nvSpPr>
        <p:spPr bwMode="auto">
          <a:xfrm>
            <a:off x="7696200" y="1981200"/>
            <a:ext cx="0" cy="2286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grpSp>
        <p:nvGrpSpPr>
          <p:cNvPr id="2" name="Group 12"/>
          <p:cNvGrpSpPr>
            <a:grpSpLocks/>
          </p:cNvGrpSpPr>
          <p:nvPr/>
        </p:nvGrpSpPr>
        <p:grpSpPr bwMode="auto">
          <a:xfrm>
            <a:off x="855662" y="2616200"/>
            <a:ext cx="3851275" cy="3192463"/>
            <a:chOff x="539" y="938"/>
            <a:chExt cx="2426" cy="2011"/>
          </a:xfrm>
        </p:grpSpPr>
        <p:sp>
          <p:nvSpPr>
            <p:cNvPr id="386051" name="Text Box 3"/>
            <p:cNvSpPr txBox="1">
              <a:spLocks noChangeArrowheads="1"/>
            </p:cNvSpPr>
            <p:nvPr/>
          </p:nvSpPr>
          <p:spPr bwMode="auto">
            <a:xfrm>
              <a:off x="844" y="1728"/>
              <a:ext cx="2121" cy="1221"/>
            </a:xfrm>
            <a:prstGeom prst="rect">
              <a:avLst/>
            </a:prstGeom>
            <a:noFill/>
            <a:ln w="9525">
              <a:noFill/>
              <a:miter lim="800000"/>
              <a:headEnd/>
              <a:tailEnd/>
            </a:ln>
            <a:effectLst/>
          </p:spPr>
          <p:txBody>
            <a:bodyPr wrap="none">
              <a:prstTxWarp prst="textNoShape">
                <a:avLst/>
              </a:prstTxWarp>
              <a:spAutoFit/>
            </a:bodyPr>
            <a:lstStyle/>
            <a:p>
              <a:pPr algn="l"/>
              <a:r>
                <a:rPr lang="en-US" sz="2000" b="0" i="0" dirty="0">
                  <a:latin typeface="Comic Sans MS" charset="0"/>
                </a:rPr>
                <a:t>P(</a:t>
              </a:r>
              <a:r>
                <a:rPr lang="en-US" sz="2000" b="0" i="0" dirty="0">
                  <a:solidFill>
                    <a:schemeClr val="accent1"/>
                  </a:solidFill>
                  <a:latin typeface="Comic Sans MS" charset="0"/>
                </a:rPr>
                <a:t>G</a:t>
              </a:r>
              <a:r>
                <a:rPr lang="en-US" sz="2000" b="0" i="0" baseline="-25000" dirty="0">
                  <a:latin typeface="Comic Sans MS" charset="0"/>
                </a:rPr>
                <a:t>1</a:t>
              </a:r>
              <a:r>
                <a:rPr lang="en-US" sz="2000" b="0" i="0" dirty="0">
                  <a:latin typeface="Comic Sans MS" charset="0"/>
                </a:rPr>
                <a:t>) = 2/10 = 0.2, ..</a:t>
              </a:r>
            </a:p>
            <a:p>
              <a:pPr algn="l"/>
              <a:r>
                <a:rPr lang="en-US" sz="2000" b="0" i="0" dirty="0">
                  <a:latin typeface="Comic Sans MS" charset="0"/>
                </a:rPr>
                <a:t>P(</a:t>
              </a:r>
              <a:r>
                <a:rPr lang="en-US" sz="2000" b="0" i="0" dirty="0">
                  <a:solidFill>
                    <a:schemeClr val="accent1"/>
                  </a:solidFill>
                  <a:latin typeface="Comic Sans MS" charset="0"/>
                </a:rPr>
                <a:t>V</a:t>
              </a:r>
              <a:r>
                <a:rPr lang="en-US" sz="2000" b="0" i="0" baseline="-25000" dirty="0">
                  <a:latin typeface="Comic Sans MS" charset="0"/>
                </a:rPr>
                <a:t>6</a:t>
              </a:r>
              <a:r>
                <a:rPr lang="en-US" sz="2000" b="0" i="0" dirty="0">
                  <a:latin typeface="Comic Sans MS" charset="0"/>
                </a:rPr>
                <a:t>) = 4/10 = 0.4,..</a:t>
              </a:r>
            </a:p>
            <a:p>
              <a:pPr algn="l"/>
              <a:r>
                <a:rPr lang="en-US" sz="2000" b="0" i="0" dirty="0">
                  <a:latin typeface="Comic Sans MS" charset="0"/>
                </a:rPr>
                <a:t>P(</a:t>
              </a:r>
              <a:r>
                <a:rPr lang="en-US" sz="2000" b="0" i="0" dirty="0">
                  <a:solidFill>
                    <a:schemeClr val="accent1"/>
                  </a:solidFill>
                  <a:latin typeface="Comic Sans MS" charset="0"/>
                </a:rPr>
                <a:t>G</a:t>
              </a:r>
              <a:r>
                <a:rPr lang="en-US" sz="2000" b="0" i="0" baseline="-25000" dirty="0">
                  <a:latin typeface="Comic Sans MS" charset="0"/>
                </a:rPr>
                <a:t>1</a:t>
              </a:r>
              <a:r>
                <a:rPr lang="en-US" sz="2000" b="0" i="0" dirty="0">
                  <a:latin typeface="Comic Sans MS" charset="0"/>
                </a:rPr>
                <a:t>,</a:t>
              </a:r>
              <a:r>
                <a:rPr lang="en-US" sz="2000" b="0" i="0" dirty="0">
                  <a:solidFill>
                    <a:schemeClr val="accent1"/>
                  </a:solidFill>
                  <a:latin typeface="Comic Sans MS" charset="0"/>
                </a:rPr>
                <a:t>V</a:t>
              </a:r>
              <a:r>
                <a:rPr lang="en-US" sz="2000" b="0" i="0" baseline="-25000" dirty="0">
                  <a:latin typeface="Comic Sans MS" charset="0"/>
                </a:rPr>
                <a:t>6</a:t>
              </a:r>
              <a:r>
                <a:rPr lang="en-US" sz="2000" b="0" i="0" dirty="0">
                  <a:latin typeface="Comic Sans MS" charset="0"/>
                </a:rPr>
                <a:t>) = 2/10 = 0.2, </a:t>
              </a:r>
            </a:p>
            <a:p>
              <a:pPr algn="l"/>
              <a:r>
                <a:rPr lang="en-US" sz="2000" b="0" i="0" dirty="0">
                  <a:latin typeface="Comic Sans MS" charset="0"/>
                </a:rPr>
                <a:t>P(</a:t>
              </a:r>
              <a:r>
                <a:rPr lang="en-US" sz="2000" b="0" i="0" dirty="0">
                  <a:solidFill>
                    <a:schemeClr val="accent1"/>
                  </a:solidFill>
                  <a:latin typeface="Comic Sans MS" charset="0"/>
                </a:rPr>
                <a:t>G</a:t>
              </a:r>
              <a:r>
                <a:rPr lang="en-US" sz="2000" b="0" i="0" baseline="-25000" dirty="0">
                  <a:latin typeface="Comic Sans MS" charset="0"/>
                </a:rPr>
                <a:t>1</a:t>
              </a:r>
              <a:r>
                <a:rPr lang="en-US" sz="2000" b="0" i="0" dirty="0">
                  <a:latin typeface="Comic Sans MS" charset="0"/>
                </a:rPr>
                <a:t>)*P(</a:t>
              </a:r>
              <a:r>
                <a:rPr lang="en-US" sz="2000" b="0" i="0" dirty="0">
                  <a:solidFill>
                    <a:schemeClr val="accent1"/>
                  </a:solidFill>
                  <a:latin typeface="Comic Sans MS" charset="0"/>
                </a:rPr>
                <a:t>V</a:t>
              </a:r>
              <a:r>
                <a:rPr lang="en-US" sz="2000" b="0" i="0" baseline="-25000" dirty="0">
                  <a:latin typeface="Comic Sans MS" charset="0"/>
                </a:rPr>
                <a:t>6</a:t>
              </a:r>
              <a:r>
                <a:rPr lang="en-US" sz="2000" b="0" i="0" dirty="0">
                  <a:latin typeface="Comic Sans MS" charset="0"/>
                </a:rPr>
                <a:t>) = 8/100 = 0.0.8</a:t>
              </a:r>
            </a:p>
            <a:p>
              <a:pPr algn="l"/>
              <a:endParaRPr lang="en-US" sz="2000" b="0" i="0" dirty="0">
                <a:latin typeface="Comic Sans MS" charset="0"/>
              </a:endParaRPr>
            </a:p>
            <a:p>
              <a:pPr algn="l"/>
              <a:r>
                <a:rPr lang="en-US" sz="2000" b="0" i="0" dirty="0">
                  <a:latin typeface="Comic Sans MS" charset="0"/>
                </a:rPr>
                <a:t>log(0.2/0.08) &gt; 0</a:t>
              </a:r>
              <a:endParaRPr lang="en-US" b="0" i="0" dirty="0">
                <a:latin typeface="Arial" charset="0"/>
              </a:endParaRPr>
            </a:p>
          </p:txBody>
        </p:sp>
        <p:graphicFrame>
          <p:nvGraphicFramePr>
            <p:cNvPr id="386058" name="Object 10"/>
            <p:cNvGraphicFramePr>
              <a:graphicFrameLocks noChangeAspect="1"/>
            </p:cNvGraphicFramePr>
            <p:nvPr>
              <p:extLst>
                <p:ext uri="{D42A27DB-BD31-4B8C-83A1-F6EECF244321}">
                  <p14:modId xmlns:p14="http://schemas.microsoft.com/office/powerpoint/2010/main" val="2574108439"/>
                </p:ext>
              </p:extLst>
            </p:nvPr>
          </p:nvGraphicFramePr>
          <p:xfrm>
            <a:off x="539" y="938"/>
            <a:ext cx="2330" cy="778"/>
          </p:xfrm>
          <a:graphic>
            <a:graphicData uri="http://schemas.openxmlformats.org/presentationml/2006/ole">
              <mc:AlternateContent xmlns:mc="http://schemas.openxmlformats.org/markup-compatibility/2006">
                <mc:Choice xmlns:v="urn:schemas-microsoft-com:vml" Requires="v">
                  <p:oleObj spid="_x0000_s1044" name="Equation" r:id="rId4" imgW="1333500" imgH="444500" progId="Equation.3">
                    <p:embed/>
                  </p:oleObj>
                </mc:Choice>
                <mc:Fallback>
                  <p:oleObj name="Equation" r:id="rId4" imgW="1333500" imgH="444500" progId="Equation.3">
                    <p:embed/>
                    <p:pic>
                      <p:nvPicPr>
                        <p:cNvPr id="0" name=""/>
                        <p:cNvPicPr>
                          <a:picLocks noChangeAspect="1" noChangeArrowheads="1"/>
                        </p:cNvPicPr>
                        <p:nvPr/>
                      </p:nvPicPr>
                      <p:blipFill>
                        <a:blip r:embed="rId5"/>
                        <a:srcRect/>
                        <a:stretch>
                          <a:fillRect/>
                        </a:stretch>
                      </p:blipFill>
                      <p:spPr bwMode="auto">
                        <a:xfrm>
                          <a:off x="539" y="938"/>
                          <a:ext cx="2330" cy="7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386059" name="Text Box 11"/>
          <p:cNvSpPr txBox="1">
            <a:spLocks noChangeArrowheads="1"/>
          </p:cNvSpPr>
          <p:nvPr/>
        </p:nvSpPr>
        <p:spPr bwMode="auto">
          <a:xfrm>
            <a:off x="304800" y="1219200"/>
            <a:ext cx="5715000" cy="1320800"/>
          </a:xfrm>
          <a:prstGeom prst="rect">
            <a:avLst/>
          </a:prstGeom>
          <a:noFill/>
          <a:ln w="9525">
            <a:solidFill>
              <a:schemeClr val="tx1"/>
            </a:solidFill>
            <a:miter lim="800000"/>
            <a:headEnd/>
            <a:tailEnd/>
          </a:ln>
          <a:effectLst/>
        </p:spPr>
        <p:txBody>
          <a:bodyPr>
            <a:prstTxWarp prst="textNoShape">
              <a:avLst/>
            </a:prstTxWarp>
            <a:spAutoFit/>
          </a:bodyPr>
          <a:lstStyle/>
          <a:p>
            <a:pPr algn="l"/>
            <a:r>
              <a:rPr lang="en-US" sz="2000" b="0" i="0" dirty="0">
                <a:latin typeface="Comic Sans MS" charset="0"/>
              </a:rPr>
              <a:t>Knowing that you have G at P</a:t>
            </a:r>
            <a:r>
              <a:rPr lang="en-US" sz="2000" b="0" i="0" baseline="-25000" dirty="0">
                <a:latin typeface="Comic Sans MS" charset="0"/>
              </a:rPr>
              <a:t>1</a:t>
            </a:r>
            <a:r>
              <a:rPr lang="en-US" sz="2000" b="0" i="0" dirty="0">
                <a:latin typeface="Comic Sans MS" charset="0"/>
              </a:rPr>
              <a:t> allows you to make an educated guess on what you will find at P</a:t>
            </a:r>
            <a:r>
              <a:rPr lang="en-US" sz="2000" b="0" i="0" baseline="-25000" dirty="0">
                <a:latin typeface="Comic Sans MS" charset="0"/>
              </a:rPr>
              <a:t>6</a:t>
            </a:r>
            <a:r>
              <a:rPr lang="en-US" sz="2000" i="0" dirty="0"/>
              <a:t>.</a:t>
            </a:r>
            <a:r>
              <a:rPr lang="en-US" sz="2000" b="0" i="0" dirty="0">
                <a:latin typeface="Comic Sans MS" charset="0"/>
              </a:rPr>
              <a:t> </a:t>
            </a:r>
          </a:p>
          <a:p>
            <a:pPr algn="l"/>
            <a:r>
              <a:rPr lang="en-US" sz="2000" b="0" i="0" dirty="0">
                <a:latin typeface="Comic Sans MS" charset="0"/>
              </a:rPr>
              <a:t>P(V</a:t>
            </a:r>
            <a:r>
              <a:rPr lang="en-US" sz="2000" b="0" i="0" baseline="-25000" dirty="0">
                <a:latin typeface="Comic Sans MS" charset="0"/>
              </a:rPr>
              <a:t>6</a:t>
            </a:r>
            <a:r>
              <a:rPr lang="en-US" sz="2000" b="0" i="0" dirty="0">
                <a:latin typeface="Comic Sans MS" charset="0"/>
              </a:rPr>
              <a:t>) = 4/10. P(V</a:t>
            </a:r>
            <a:r>
              <a:rPr lang="en-US" sz="2000" b="0" i="0" baseline="-25000" dirty="0">
                <a:latin typeface="Comic Sans MS" charset="0"/>
              </a:rPr>
              <a:t>6</a:t>
            </a:r>
            <a:r>
              <a:rPr lang="en-US" sz="2000" b="0" i="0" dirty="0">
                <a:latin typeface="Comic Sans MS" charset="0"/>
              </a:rPr>
              <a:t>|G</a:t>
            </a:r>
            <a:r>
              <a:rPr lang="en-US" sz="2000" b="0" i="0" baseline="-25000" dirty="0">
                <a:latin typeface="Comic Sans MS" charset="0"/>
              </a:rPr>
              <a:t>1</a:t>
            </a:r>
            <a:r>
              <a:rPr lang="en-US" sz="2000" b="0" i="0" dirty="0">
                <a:latin typeface="Comic Sans MS" charset="0"/>
              </a:rPr>
              <a:t>) = 1.0!</a:t>
            </a:r>
            <a:r>
              <a:rPr lang="en-US" i="0" dirty="0"/>
              <a:t> </a:t>
            </a:r>
          </a:p>
        </p:txBody>
      </p:sp>
    </p:spTree>
    <p:extLst>
      <p:ext uri="{BB962C8B-B14F-4D97-AF65-F5344CB8AC3E}">
        <p14:creationId xmlns:p14="http://schemas.microsoft.com/office/powerpoint/2010/main" val="304372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60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9"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ChangeArrowheads="1"/>
          </p:cNvSpPr>
          <p:nvPr/>
        </p:nvSpPr>
        <p:spPr bwMode="auto">
          <a:xfrm>
            <a:off x="3175" y="1154113"/>
            <a:ext cx="9144000" cy="625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defRPr/>
            </a:pPr>
            <a:r>
              <a:rPr lang="en-US" sz="1100" b="0" i="0">
                <a:solidFill>
                  <a:schemeClr val="bg2"/>
                </a:solidFill>
                <a:latin typeface="Skia" charset="0"/>
                <a:cs typeface="Times New Roman" charset="0"/>
              </a:rPr>
              <a:t> </a:t>
            </a:r>
            <a:endParaRPr lang="en-US" sz="1000" b="0" i="0">
              <a:solidFill>
                <a:schemeClr val="bg2"/>
              </a:solidFill>
              <a:latin typeface="Skia" charset="0"/>
              <a:cs typeface="Times New Roman" charset="0"/>
            </a:endParaRPr>
          </a:p>
          <a:p>
            <a:pPr algn="l" eaLnBrk="0" hangingPunct="0">
              <a:defRPr/>
            </a:pPr>
            <a:endParaRPr lang="en-US" sz="2400" b="0" i="0">
              <a:solidFill>
                <a:schemeClr val="bg2"/>
              </a:solidFill>
              <a:latin typeface="Skia" charset="0"/>
              <a:cs typeface="+mn-cs"/>
            </a:endParaRPr>
          </a:p>
        </p:txBody>
      </p:sp>
      <p:pic>
        <p:nvPicPr>
          <p:cNvPr id="399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79638"/>
            <a:ext cx="8077200" cy="3535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4100" name="Text Box 4"/>
          <p:cNvSpPr txBox="1">
            <a:spLocks noChangeArrowheads="1"/>
          </p:cNvSpPr>
          <p:nvPr/>
        </p:nvSpPr>
        <p:spPr bwMode="auto">
          <a:xfrm>
            <a:off x="1752600" y="2057400"/>
            <a:ext cx="2293938" cy="366713"/>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0" i="0">
                <a:latin typeface="Arial" charset="0"/>
                <a:cs typeface="+mn-cs"/>
              </a:rPr>
              <a:t>313 binding peptides</a:t>
            </a:r>
          </a:p>
        </p:txBody>
      </p:sp>
      <p:sp>
        <p:nvSpPr>
          <p:cNvPr id="644101" name="Text Box 5"/>
          <p:cNvSpPr txBox="1">
            <a:spLocks noChangeArrowheads="1"/>
          </p:cNvSpPr>
          <p:nvPr/>
        </p:nvSpPr>
        <p:spPr bwMode="auto">
          <a:xfrm>
            <a:off x="5943600" y="2057400"/>
            <a:ext cx="2332038" cy="366713"/>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0" i="0">
                <a:latin typeface="Arial" charset="0"/>
                <a:cs typeface="+mn-cs"/>
              </a:rPr>
              <a:t>313 random peptides</a:t>
            </a:r>
          </a:p>
        </p:txBody>
      </p:sp>
      <p:sp>
        <p:nvSpPr>
          <p:cNvPr id="644102" name="Rectangle 6"/>
          <p:cNvSpPr>
            <a:spLocks noGrp="1" noChangeArrowheads="1"/>
          </p:cNvSpPr>
          <p:nvPr>
            <p:ph type="title"/>
          </p:nvPr>
        </p:nvSpPr>
        <p:spPr/>
        <p:txBody>
          <a:bodyPr/>
          <a:lstStyle/>
          <a:p>
            <a:pPr eaLnBrk="1" hangingPunct="1">
              <a:defRPr/>
            </a:pPr>
            <a:r>
              <a:rPr lang="en-US">
                <a:cs typeface="+mj-cs"/>
              </a:rPr>
              <a:t>Mutual information</a:t>
            </a:r>
            <a:endParaRPr lang="en-US" sz="2400">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2" name="Rectangle 4"/>
          <p:cNvSpPr>
            <a:spLocks noChangeArrowheads="1"/>
          </p:cNvSpPr>
          <p:nvPr/>
        </p:nvSpPr>
        <p:spPr bwMode="auto">
          <a:xfrm>
            <a:off x="914400" y="1676400"/>
            <a:ext cx="1600200" cy="7620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000" b="0" i="0">
                <a:latin typeface="Comic Sans MS" charset="0"/>
                <a:cs typeface="+mn-cs"/>
              </a:rPr>
              <a:t>Input</a:t>
            </a:r>
            <a:endParaRPr lang="en-US" sz="1800" i="0">
              <a:cs typeface="+mn-cs"/>
            </a:endParaRPr>
          </a:p>
        </p:txBody>
      </p:sp>
      <p:sp>
        <p:nvSpPr>
          <p:cNvPr id="621573" name="Rectangle 5"/>
          <p:cNvSpPr>
            <a:spLocks noChangeArrowheads="1"/>
          </p:cNvSpPr>
          <p:nvPr/>
        </p:nvSpPr>
        <p:spPr bwMode="auto">
          <a:xfrm>
            <a:off x="3276600" y="1676400"/>
            <a:ext cx="1981200" cy="762000"/>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000" b="0" i="0">
                <a:latin typeface="Comic Sans MS" charset="0"/>
                <a:cs typeface="+mn-cs"/>
              </a:rPr>
              <a:t>Neural network</a:t>
            </a:r>
            <a:endParaRPr lang="en-US" sz="1800" i="0">
              <a:cs typeface="+mn-cs"/>
            </a:endParaRPr>
          </a:p>
        </p:txBody>
      </p:sp>
      <p:sp>
        <p:nvSpPr>
          <p:cNvPr id="621574" name="Rectangle 6"/>
          <p:cNvSpPr>
            <a:spLocks noChangeArrowheads="1"/>
          </p:cNvSpPr>
          <p:nvPr/>
        </p:nvSpPr>
        <p:spPr bwMode="auto">
          <a:xfrm>
            <a:off x="6019800" y="1676400"/>
            <a:ext cx="1600200" cy="7620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000" b="0" i="0">
                <a:latin typeface="Comic Sans MS" charset="0"/>
                <a:cs typeface="+mn-cs"/>
              </a:rPr>
              <a:t>Output</a:t>
            </a:r>
            <a:endParaRPr lang="en-US" sz="1800" i="0">
              <a:cs typeface="+mn-cs"/>
            </a:endParaRPr>
          </a:p>
        </p:txBody>
      </p:sp>
      <p:sp>
        <p:nvSpPr>
          <p:cNvPr id="621575" name="Line 7"/>
          <p:cNvSpPr>
            <a:spLocks noChangeShapeType="1"/>
          </p:cNvSpPr>
          <p:nvPr/>
        </p:nvSpPr>
        <p:spPr bwMode="auto">
          <a:xfrm>
            <a:off x="2590800" y="2057400"/>
            <a:ext cx="533400" cy="0"/>
          </a:xfrm>
          <a:prstGeom prst="line">
            <a:avLst/>
          </a:prstGeom>
          <a:noFill/>
          <a:ln w="76200">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1576" name="Line 8"/>
          <p:cNvSpPr>
            <a:spLocks noChangeShapeType="1"/>
          </p:cNvSpPr>
          <p:nvPr/>
        </p:nvSpPr>
        <p:spPr bwMode="auto">
          <a:xfrm>
            <a:off x="5334000" y="2057400"/>
            <a:ext cx="533400" cy="0"/>
          </a:xfrm>
          <a:prstGeom prst="line">
            <a:avLst/>
          </a:prstGeom>
          <a:noFill/>
          <a:ln w="76200">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1577" name="Text Box 9"/>
          <p:cNvSpPr txBox="1">
            <a:spLocks noChangeArrowheads="1"/>
          </p:cNvSpPr>
          <p:nvPr/>
        </p:nvSpPr>
        <p:spPr bwMode="auto">
          <a:xfrm>
            <a:off x="1600200" y="3352800"/>
            <a:ext cx="6073775" cy="2830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Tx/>
              <a:buChar char="•"/>
              <a:defRPr/>
            </a:pPr>
            <a:r>
              <a:rPr lang="en-US" sz="1800" i="0">
                <a:cs typeface="+mn-cs"/>
              </a:rPr>
              <a:t> </a:t>
            </a:r>
            <a:r>
              <a:rPr lang="en-US" sz="2400" b="0" i="0">
                <a:latin typeface="Comic Sans MS" charset="0"/>
                <a:cs typeface="+mn-cs"/>
              </a:rPr>
              <a:t>Neural network:</a:t>
            </a:r>
          </a:p>
          <a:p>
            <a:pPr lvl="1" algn="l">
              <a:spcBef>
                <a:spcPct val="50000"/>
              </a:spcBef>
              <a:buFontTx/>
              <a:buChar char="•"/>
              <a:defRPr/>
            </a:pPr>
            <a:r>
              <a:rPr lang="en-US" sz="2400" b="0" i="0">
                <a:latin typeface="Comic Sans MS" charset="0"/>
                <a:cs typeface="+mn-cs"/>
              </a:rPr>
              <a:t> is a black box that no one can understand</a:t>
            </a:r>
          </a:p>
          <a:p>
            <a:pPr lvl="1" algn="l">
              <a:spcBef>
                <a:spcPct val="50000"/>
              </a:spcBef>
              <a:buFontTx/>
              <a:buChar char="•"/>
              <a:defRPr/>
            </a:pPr>
            <a:r>
              <a:rPr lang="en-US" sz="2400" b="0" i="0">
                <a:latin typeface="Comic Sans MS" charset="0"/>
                <a:cs typeface="+mn-cs"/>
              </a:rPr>
              <a:t> over-predicts performance </a:t>
            </a:r>
          </a:p>
          <a:p>
            <a:pPr lvl="1" algn="l">
              <a:spcBef>
                <a:spcPct val="50000"/>
              </a:spcBef>
              <a:buFontTx/>
              <a:buChar char="•"/>
              <a:defRPr/>
            </a:pPr>
            <a:r>
              <a:rPr lang="en-US" sz="2400" b="0" i="0">
                <a:latin typeface="Comic Sans MS" charset="0"/>
                <a:cs typeface="+mn-cs"/>
              </a:rPr>
              <a:t> Overfitting - many thousand parameters fitted on few data</a:t>
            </a:r>
          </a:p>
        </p:txBody>
      </p:sp>
      <p:sp>
        <p:nvSpPr>
          <p:cNvPr id="621578" name="Rectangle 10"/>
          <p:cNvSpPr>
            <a:spLocks noGrp="1" noChangeArrowheads="1"/>
          </p:cNvSpPr>
          <p:nvPr>
            <p:ph type="title"/>
          </p:nvPr>
        </p:nvSpPr>
        <p:spPr/>
        <p:txBody>
          <a:bodyPr/>
          <a:lstStyle/>
          <a:p>
            <a:pPr eaLnBrk="1" hangingPunct="1">
              <a:defRPr/>
            </a:pPr>
            <a:r>
              <a:rPr lang="en-US">
                <a:cs typeface="+mj-cs"/>
              </a:rPr>
              <a:t>Objectives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15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p:txBody>
          <a:bodyPr/>
          <a:lstStyle/>
          <a:p>
            <a:pPr eaLnBrk="1" hangingPunct="1">
              <a:defRPr/>
            </a:pPr>
            <a:r>
              <a:rPr lang="en-US">
                <a:cs typeface="+mj-cs"/>
              </a:rPr>
              <a:t>Higher order sequence correlations</a:t>
            </a:r>
          </a:p>
        </p:txBody>
      </p:sp>
      <p:sp>
        <p:nvSpPr>
          <p:cNvPr id="631811" name="Rectangle 3"/>
          <p:cNvSpPr>
            <a:spLocks noGrp="1" noChangeArrowheads="1"/>
          </p:cNvSpPr>
          <p:nvPr>
            <p:ph type="body" sz="half" idx="1"/>
          </p:nvPr>
        </p:nvSpPr>
        <p:spPr>
          <a:xfrm>
            <a:off x="304800" y="1143000"/>
            <a:ext cx="6553200" cy="838200"/>
          </a:xfrm>
        </p:spPr>
        <p:txBody>
          <a:bodyPr/>
          <a:lstStyle/>
          <a:p>
            <a:pPr defTabSz="912813" eaLnBrk="1" hangingPunct="1">
              <a:defRPr/>
            </a:pPr>
            <a:r>
              <a:rPr lang="en-US" sz="1800">
                <a:cs typeface="+mn-cs"/>
              </a:rPr>
              <a:t>Neural networks can learn higher order correlations!</a:t>
            </a:r>
          </a:p>
          <a:p>
            <a:pPr lvl="1" defTabSz="912813" eaLnBrk="1" hangingPunct="1">
              <a:defRPr/>
            </a:pPr>
            <a:r>
              <a:rPr lang="en-US" sz="1600"/>
              <a:t>What does this mean?</a:t>
            </a:r>
          </a:p>
        </p:txBody>
      </p:sp>
      <p:sp>
        <p:nvSpPr>
          <p:cNvPr id="631812" name="Text Box 4"/>
          <p:cNvSpPr txBox="1">
            <a:spLocks noChangeArrowheads="1"/>
          </p:cNvSpPr>
          <p:nvPr/>
        </p:nvSpPr>
        <p:spPr bwMode="auto">
          <a:xfrm>
            <a:off x="762000" y="4267200"/>
            <a:ext cx="1281113" cy="155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400" b="0" i="0">
                <a:latin typeface="Times" charset="0"/>
                <a:cs typeface="+mn-cs"/>
              </a:rPr>
              <a:t>S S =&gt; 0</a:t>
            </a:r>
          </a:p>
          <a:p>
            <a:pPr algn="l" eaLnBrk="0" hangingPunct="0">
              <a:defRPr/>
            </a:pPr>
            <a:r>
              <a:rPr lang="en-US" sz="2400" b="0" i="0">
                <a:latin typeface="Times" charset="0"/>
                <a:cs typeface="+mn-cs"/>
              </a:rPr>
              <a:t>L S =&gt; 1</a:t>
            </a:r>
          </a:p>
          <a:p>
            <a:pPr algn="l" eaLnBrk="0" hangingPunct="0">
              <a:defRPr/>
            </a:pPr>
            <a:r>
              <a:rPr lang="en-US" sz="2400" b="0" i="0">
                <a:latin typeface="Times" charset="0"/>
                <a:cs typeface="+mn-cs"/>
              </a:rPr>
              <a:t>S L =&gt; 1</a:t>
            </a:r>
          </a:p>
          <a:p>
            <a:pPr algn="l" eaLnBrk="0" hangingPunct="0">
              <a:defRPr/>
            </a:pPr>
            <a:r>
              <a:rPr lang="en-US" sz="2400" b="0" i="0">
                <a:latin typeface="Times" charset="0"/>
                <a:cs typeface="+mn-cs"/>
              </a:rPr>
              <a:t>L L =&gt; 0</a:t>
            </a:r>
            <a:endParaRPr lang="en-US" sz="2000" b="0" i="0">
              <a:latin typeface="Courier New" charset="0"/>
              <a:cs typeface="+mn-cs"/>
            </a:endParaRPr>
          </a:p>
        </p:txBody>
      </p:sp>
      <p:pic>
        <p:nvPicPr>
          <p:cNvPr id="6318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6675" y="1981200"/>
            <a:ext cx="3540125" cy="3587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1815" name="Text Box 7"/>
          <p:cNvSpPr txBox="1">
            <a:spLocks noChangeArrowheads="1"/>
          </p:cNvSpPr>
          <p:nvPr/>
        </p:nvSpPr>
        <p:spPr bwMode="auto">
          <a:xfrm>
            <a:off x="228600" y="2057400"/>
            <a:ext cx="5029200" cy="1860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90000"/>
              </a:lnSpc>
              <a:spcBef>
                <a:spcPct val="20000"/>
              </a:spcBef>
              <a:defRPr/>
            </a:pPr>
            <a:r>
              <a:rPr lang="en-US" sz="2000" b="0" i="0">
                <a:latin typeface="Comic Sans MS" charset="0"/>
                <a:cs typeface="+mn-cs"/>
              </a:rPr>
              <a:t>Say that the peptide needs one and only one large amino acid in the positions P3 and P4 to fill the binding cleft</a:t>
            </a:r>
          </a:p>
          <a:p>
            <a:pPr algn="l">
              <a:lnSpc>
                <a:spcPct val="90000"/>
              </a:lnSpc>
              <a:spcBef>
                <a:spcPct val="20000"/>
              </a:spcBef>
              <a:defRPr/>
            </a:pPr>
            <a:endParaRPr lang="en-US" sz="2000" b="0" i="0">
              <a:latin typeface="Comic Sans MS" charset="0"/>
              <a:cs typeface="+mn-cs"/>
            </a:endParaRPr>
          </a:p>
          <a:p>
            <a:pPr algn="l">
              <a:lnSpc>
                <a:spcPct val="90000"/>
              </a:lnSpc>
              <a:spcBef>
                <a:spcPct val="20000"/>
              </a:spcBef>
              <a:defRPr/>
            </a:pPr>
            <a:r>
              <a:rPr lang="en-US" sz="2000" b="0" i="0">
                <a:latin typeface="Comic Sans MS" charset="0"/>
                <a:cs typeface="+mn-cs"/>
              </a:rPr>
              <a:t>How would you formulate this to test if a peptide can bind?</a:t>
            </a:r>
          </a:p>
        </p:txBody>
      </p:sp>
      <p:grpSp>
        <p:nvGrpSpPr>
          <p:cNvPr id="631818" name="Group 10"/>
          <p:cNvGrpSpPr>
            <a:grpSpLocks/>
          </p:cNvGrpSpPr>
          <p:nvPr/>
        </p:nvGrpSpPr>
        <p:grpSpPr bwMode="auto">
          <a:xfrm>
            <a:off x="2209800" y="4724400"/>
            <a:ext cx="2178050" cy="409575"/>
            <a:chOff x="1392" y="2976"/>
            <a:chExt cx="1372" cy="258"/>
          </a:xfrm>
        </p:grpSpPr>
        <p:sp>
          <p:nvSpPr>
            <p:cNvPr id="631816" name="Text Box 8"/>
            <p:cNvSpPr txBox="1">
              <a:spLocks noChangeArrowheads="1"/>
            </p:cNvSpPr>
            <p:nvPr/>
          </p:nvSpPr>
          <p:spPr bwMode="auto">
            <a:xfrm>
              <a:off x="1392" y="3003"/>
              <a:ext cx="289"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0">
                  <a:cs typeface="+mn-cs"/>
                </a:rPr>
                <a:t>=&gt;</a:t>
              </a:r>
            </a:p>
          </p:txBody>
        </p:sp>
        <p:sp>
          <p:nvSpPr>
            <p:cNvPr id="631817" name="Text Box 9"/>
            <p:cNvSpPr txBox="1">
              <a:spLocks noChangeArrowheads="1"/>
            </p:cNvSpPr>
            <p:nvPr/>
          </p:nvSpPr>
          <p:spPr bwMode="auto">
            <a:xfrm>
              <a:off x="1824" y="2976"/>
              <a:ext cx="940"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0">
                  <a:cs typeface="+mn-cs"/>
                </a:rPr>
                <a:t>XOR function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18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181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18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18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31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2" grpId="0"/>
      <p:bldP spid="63181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88" name="Oval 24"/>
          <p:cNvSpPr>
            <a:spLocks noChangeArrowheads="1"/>
          </p:cNvSpPr>
          <p:nvPr/>
        </p:nvSpPr>
        <p:spPr bwMode="auto">
          <a:xfrm>
            <a:off x="7162800" y="2768352"/>
            <a:ext cx="228600" cy="228600"/>
          </a:xfrm>
          <a:prstGeom prst="ellipse">
            <a:avLst/>
          </a:prstGeom>
          <a:solidFill>
            <a:schemeClr val="bg1"/>
          </a:solidFill>
          <a:ln w="9525">
            <a:solidFill>
              <a:schemeClr val="tx1"/>
            </a:solidFill>
            <a:round/>
            <a:headEnd/>
            <a:tailEnd/>
          </a:ln>
          <a:effectLst/>
          <a:extLst/>
        </p:spPr>
        <p:txBody>
          <a:bodyPr wrap="none" anchor="ctr"/>
          <a:lstStyle/>
          <a:p>
            <a:pPr>
              <a:defRPr/>
            </a:pPr>
            <a:endParaRPr lang="en-US" sz="1800">
              <a:cs typeface="+mn-cs"/>
            </a:endParaRPr>
          </a:p>
        </p:txBody>
      </p:sp>
      <p:sp>
        <p:nvSpPr>
          <p:cNvPr id="548866" name="Rectangle 2"/>
          <p:cNvSpPr>
            <a:spLocks noGrp="1" noChangeArrowheads="1"/>
          </p:cNvSpPr>
          <p:nvPr>
            <p:ph type="title"/>
          </p:nvPr>
        </p:nvSpPr>
        <p:spPr/>
        <p:txBody>
          <a:bodyPr/>
          <a:lstStyle/>
          <a:p>
            <a:pPr eaLnBrk="1" hangingPunct="1">
              <a:defRPr/>
            </a:pPr>
            <a:r>
              <a:rPr lang="en-US">
                <a:cs typeface="+mj-cs"/>
              </a:rPr>
              <a:t>Neural networks</a:t>
            </a:r>
          </a:p>
        </p:txBody>
      </p:sp>
      <p:sp>
        <p:nvSpPr>
          <p:cNvPr id="548867" name="Rectangle 3"/>
          <p:cNvSpPr>
            <a:spLocks noGrp="1" noChangeArrowheads="1"/>
          </p:cNvSpPr>
          <p:nvPr>
            <p:ph type="body" sz="half" idx="1"/>
          </p:nvPr>
        </p:nvSpPr>
        <p:spPr>
          <a:xfrm>
            <a:off x="990600" y="1219200"/>
            <a:ext cx="5562600" cy="990600"/>
          </a:xfrm>
        </p:spPr>
        <p:txBody>
          <a:bodyPr/>
          <a:lstStyle/>
          <a:p>
            <a:pPr marL="0" indent="0" eaLnBrk="1" hangingPunct="1">
              <a:defRPr/>
            </a:pPr>
            <a:r>
              <a:rPr lang="en-US" sz="2800">
                <a:cs typeface="+mn-cs"/>
              </a:rPr>
              <a:t> Neural networks can learn higher order correlations</a:t>
            </a:r>
          </a:p>
        </p:txBody>
      </p:sp>
      <p:sp>
        <p:nvSpPr>
          <p:cNvPr id="548868" name="Text Box 4"/>
          <p:cNvSpPr txBox="1">
            <a:spLocks noChangeArrowheads="1"/>
          </p:cNvSpPr>
          <p:nvPr/>
        </p:nvSpPr>
        <p:spPr bwMode="auto">
          <a:xfrm>
            <a:off x="1066800" y="2819400"/>
            <a:ext cx="2005013" cy="191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400" b="0" i="0">
                <a:latin typeface="Times" charset="0"/>
                <a:cs typeface="+mn-cs"/>
              </a:rPr>
              <a:t>XOR function:</a:t>
            </a:r>
          </a:p>
          <a:p>
            <a:pPr algn="l" eaLnBrk="0" hangingPunct="0">
              <a:defRPr/>
            </a:pPr>
            <a:r>
              <a:rPr lang="en-US" sz="2400" b="0" i="0">
                <a:latin typeface="Times" charset="0"/>
                <a:cs typeface="+mn-cs"/>
              </a:rPr>
              <a:t>0 0 =&gt; 0</a:t>
            </a:r>
          </a:p>
          <a:p>
            <a:pPr algn="l" eaLnBrk="0" hangingPunct="0">
              <a:defRPr/>
            </a:pPr>
            <a:r>
              <a:rPr lang="en-US" sz="2400" b="0" i="0">
                <a:latin typeface="Times" charset="0"/>
                <a:cs typeface="+mn-cs"/>
              </a:rPr>
              <a:t>1 0 =&gt; 1</a:t>
            </a:r>
          </a:p>
          <a:p>
            <a:pPr algn="l" eaLnBrk="0" hangingPunct="0">
              <a:defRPr/>
            </a:pPr>
            <a:r>
              <a:rPr lang="en-US" sz="2400" b="0" i="0">
                <a:latin typeface="Times" charset="0"/>
                <a:cs typeface="+mn-cs"/>
              </a:rPr>
              <a:t>0 1 =&gt; 1</a:t>
            </a:r>
          </a:p>
          <a:p>
            <a:pPr algn="l" eaLnBrk="0" hangingPunct="0">
              <a:defRPr/>
            </a:pPr>
            <a:r>
              <a:rPr lang="en-US" sz="2400" b="0" i="0">
                <a:latin typeface="Times" charset="0"/>
                <a:cs typeface="+mn-cs"/>
              </a:rPr>
              <a:t>1 1 =&gt; 0</a:t>
            </a:r>
            <a:endParaRPr lang="en-US" sz="2000" b="0" i="0">
              <a:latin typeface="Courier New" charset="0"/>
              <a:cs typeface="+mn-cs"/>
            </a:endParaRPr>
          </a:p>
        </p:txBody>
      </p:sp>
      <p:sp>
        <p:nvSpPr>
          <p:cNvPr id="548869" name="Line 5"/>
          <p:cNvSpPr>
            <a:spLocks noChangeShapeType="1"/>
          </p:cNvSpPr>
          <p:nvPr/>
        </p:nvSpPr>
        <p:spPr bwMode="auto">
          <a:xfrm flipV="1">
            <a:off x="4800600" y="2514600"/>
            <a:ext cx="0" cy="24384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48870" name="Line 6"/>
          <p:cNvSpPr>
            <a:spLocks noChangeShapeType="1"/>
          </p:cNvSpPr>
          <p:nvPr/>
        </p:nvSpPr>
        <p:spPr bwMode="auto">
          <a:xfrm>
            <a:off x="4648200" y="4724400"/>
            <a:ext cx="312420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48871" name="Oval 7"/>
          <p:cNvSpPr>
            <a:spLocks noChangeArrowheads="1"/>
          </p:cNvSpPr>
          <p:nvPr/>
        </p:nvSpPr>
        <p:spPr bwMode="auto">
          <a:xfrm>
            <a:off x="7162800" y="4616450"/>
            <a:ext cx="228600" cy="228600"/>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48872" name="Oval 8"/>
          <p:cNvSpPr>
            <a:spLocks noChangeArrowheads="1"/>
          </p:cNvSpPr>
          <p:nvPr/>
        </p:nvSpPr>
        <p:spPr bwMode="auto">
          <a:xfrm>
            <a:off x="4702175" y="2667000"/>
            <a:ext cx="228600" cy="228600"/>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48873" name="Oval 9"/>
          <p:cNvSpPr>
            <a:spLocks noChangeArrowheads="1"/>
          </p:cNvSpPr>
          <p:nvPr/>
        </p:nvSpPr>
        <p:spPr bwMode="auto">
          <a:xfrm>
            <a:off x="4702175" y="4616450"/>
            <a:ext cx="228600" cy="228600"/>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48874" name="Oval 10"/>
          <p:cNvSpPr>
            <a:spLocks noChangeArrowheads="1"/>
          </p:cNvSpPr>
          <p:nvPr/>
        </p:nvSpPr>
        <p:spPr bwMode="auto">
          <a:xfrm>
            <a:off x="7162800" y="2768352"/>
            <a:ext cx="228600" cy="228600"/>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48875" name="Text Box 11"/>
          <p:cNvSpPr txBox="1">
            <a:spLocks noChangeArrowheads="1"/>
          </p:cNvSpPr>
          <p:nvPr/>
        </p:nvSpPr>
        <p:spPr bwMode="auto">
          <a:xfrm>
            <a:off x="7359650" y="2667000"/>
            <a:ext cx="6286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0">
                <a:cs typeface="+mn-cs"/>
              </a:rPr>
              <a:t>(1,1)</a:t>
            </a:r>
          </a:p>
        </p:txBody>
      </p:sp>
      <p:sp>
        <p:nvSpPr>
          <p:cNvPr id="548876" name="Text Box 12"/>
          <p:cNvSpPr txBox="1">
            <a:spLocks noChangeArrowheads="1"/>
          </p:cNvSpPr>
          <p:nvPr/>
        </p:nvSpPr>
        <p:spPr bwMode="auto">
          <a:xfrm>
            <a:off x="7327900" y="4724400"/>
            <a:ext cx="6286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0">
                <a:cs typeface="+mn-cs"/>
              </a:rPr>
              <a:t>(1,0)</a:t>
            </a:r>
          </a:p>
        </p:txBody>
      </p:sp>
      <p:sp>
        <p:nvSpPr>
          <p:cNvPr id="548877" name="Text Box 13"/>
          <p:cNvSpPr txBox="1">
            <a:spLocks noChangeArrowheads="1"/>
          </p:cNvSpPr>
          <p:nvPr/>
        </p:nvSpPr>
        <p:spPr bwMode="auto">
          <a:xfrm>
            <a:off x="4824413" y="4692650"/>
            <a:ext cx="6286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0">
                <a:cs typeface="+mn-cs"/>
              </a:rPr>
              <a:t>(0,0)</a:t>
            </a:r>
          </a:p>
        </p:txBody>
      </p:sp>
      <p:sp>
        <p:nvSpPr>
          <p:cNvPr id="548878" name="Text Box 14"/>
          <p:cNvSpPr txBox="1">
            <a:spLocks noChangeArrowheads="1"/>
          </p:cNvSpPr>
          <p:nvPr/>
        </p:nvSpPr>
        <p:spPr bwMode="auto">
          <a:xfrm>
            <a:off x="4889500" y="2667000"/>
            <a:ext cx="6286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0">
                <a:cs typeface="+mn-cs"/>
              </a:rPr>
              <a:t>(0,1)</a:t>
            </a:r>
          </a:p>
        </p:txBody>
      </p:sp>
      <p:sp>
        <p:nvSpPr>
          <p:cNvPr id="548882" name="Text Box 18"/>
          <p:cNvSpPr txBox="1">
            <a:spLocks noChangeArrowheads="1"/>
          </p:cNvSpPr>
          <p:nvPr/>
        </p:nvSpPr>
        <p:spPr bwMode="auto">
          <a:xfrm>
            <a:off x="1752600" y="5715000"/>
            <a:ext cx="42735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i="0">
                <a:cs typeface="+mn-cs"/>
              </a:rPr>
              <a:t>No linear function can separate the points</a:t>
            </a:r>
          </a:p>
        </p:txBody>
      </p:sp>
      <p:sp>
        <p:nvSpPr>
          <p:cNvPr id="548883" name="Freeform 19"/>
          <p:cNvSpPr>
            <a:spLocks/>
          </p:cNvSpPr>
          <p:nvPr/>
        </p:nvSpPr>
        <p:spPr bwMode="auto">
          <a:xfrm>
            <a:off x="3162300" y="2095500"/>
            <a:ext cx="5003800" cy="3467100"/>
          </a:xfrm>
          <a:custGeom>
            <a:avLst/>
            <a:gdLst>
              <a:gd name="T0" fmla="*/ 2280 w 3152"/>
              <a:gd name="T1" fmla="*/ 2184 h 2184"/>
              <a:gd name="T2" fmla="*/ 2424 w 3152"/>
              <a:gd name="T3" fmla="*/ 1320 h 2184"/>
              <a:gd name="T4" fmla="*/ 3048 w 3152"/>
              <a:gd name="T5" fmla="*/ 552 h 2184"/>
              <a:gd name="T6" fmla="*/ 3048 w 3152"/>
              <a:gd name="T7" fmla="*/ 312 h 2184"/>
              <a:gd name="T8" fmla="*/ 2472 w 3152"/>
              <a:gd name="T9" fmla="*/ 168 h 2184"/>
              <a:gd name="T10" fmla="*/ 792 w 3152"/>
              <a:gd name="T11" fmla="*/ 1320 h 2184"/>
              <a:gd name="T12" fmla="*/ 120 w 3152"/>
              <a:gd name="T13" fmla="*/ 792 h 2184"/>
              <a:gd name="T14" fmla="*/ 72 w 3152"/>
              <a:gd name="T15" fmla="*/ 744 h 2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52" h="2184">
                <a:moveTo>
                  <a:pt x="2280" y="2184"/>
                </a:moveTo>
                <a:cubicBezTo>
                  <a:pt x="2288" y="1888"/>
                  <a:pt x="2296" y="1592"/>
                  <a:pt x="2424" y="1320"/>
                </a:cubicBezTo>
                <a:cubicBezTo>
                  <a:pt x="2552" y="1048"/>
                  <a:pt x="2944" y="720"/>
                  <a:pt x="3048" y="552"/>
                </a:cubicBezTo>
                <a:cubicBezTo>
                  <a:pt x="3152" y="384"/>
                  <a:pt x="3144" y="376"/>
                  <a:pt x="3048" y="312"/>
                </a:cubicBezTo>
                <a:cubicBezTo>
                  <a:pt x="2952" y="248"/>
                  <a:pt x="2848" y="0"/>
                  <a:pt x="2472" y="168"/>
                </a:cubicBezTo>
                <a:cubicBezTo>
                  <a:pt x="2096" y="336"/>
                  <a:pt x="1184" y="1216"/>
                  <a:pt x="792" y="1320"/>
                </a:cubicBezTo>
                <a:cubicBezTo>
                  <a:pt x="400" y="1424"/>
                  <a:pt x="240" y="888"/>
                  <a:pt x="120" y="792"/>
                </a:cubicBezTo>
                <a:cubicBezTo>
                  <a:pt x="0" y="696"/>
                  <a:pt x="36" y="720"/>
                  <a:pt x="72" y="744"/>
                </a:cubicBezTo>
              </a:path>
            </a:pathLst>
          </a:custGeom>
          <a:noFill/>
          <a:ln w="9525">
            <a:solidFill>
              <a:srgbClr val="CC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nvGrpSpPr>
          <p:cNvPr id="548886" name="Group 22"/>
          <p:cNvGrpSpPr>
            <a:grpSpLocks/>
          </p:cNvGrpSpPr>
          <p:nvPr/>
        </p:nvGrpSpPr>
        <p:grpSpPr bwMode="auto">
          <a:xfrm>
            <a:off x="4114800" y="2971800"/>
            <a:ext cx="3487738" cy="3094038"/>
            <a:chOff x="2592" y="1872"/>
            <a:chExt cx="2197" cy="1949"/>
          </a:xfrm>
        </p:grpSpPr>
        <p:sp>
          <p:nvSpPr>
            <p:cNvPr id="548879" name="Line 15"/>
            <p:cNvSpPr>
              <a:spLocks noChangeShapeType="1"/>
            </p:cNvSpPr>
            <p:nvPr/>
          </p:nvSpPr>
          <p:spPr bwMode="auto">
            <a:xfrm>
              <a:off x="2592" y="1872"/>
              <a:ext cx="1872" cy="158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48884" name="Text Box 20"/>
            <p:cNvSpPr txBox="1">
              <a:spLocks noChangeArrowheads="1"/>
            </p:cNvSpPr>
            <p:nvPr/>
          </p:nvSpPr>
          <p:spPr bwMode="auto">
            <a:xfrm>
              <a:off x="4399" y="3533"/>
              <a:ext cx="390"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400" b="0" i="0">
                  <a:latin typeface="Comic Sans MS" charset="0"/>
                  <a:cs typeface="+mn-cs"/>
                </a:rPr>
                <a:t>OR</a:t>
              </a:r>
            </a:p>
          </p:txBody>
        </p:sp>
      </p:grpSp>
      <p:grpSp>
        <p:nvGrpSpPr>
          <p:cNvPr id="548887" name="Group 23"/>
          <p:cNvGrpSpPr>
            <a:grpSpLocks/>
          </p:cNvGrpSpPr>
          <p:nvPr/>
        </p:nvGrpSpPr>
        <p:grpSpPr bwMode="auto">
          <a:xfrm>
            <a:off x="5257800" y="2133600"/>
            <a:ext cx="3740150" cy="2782888"/>
            <a:chOff x="3312" y="1344"/>
            <a:chExt cx="2356" cy="1753"/>
          </a:xfrm>
        </p:grpSpPr>
        <p:sp>
          <p:nvSpPr>
            <p:cNvPr id="548880" name="Line 16"/>
            <p:cNvSpPr>
              <a:spLocks noChangeShapeType="1"/>
            </p:cNvSpPr>
            <p:nvPr/>
          </p:nvSpPr>
          <p:spPr bwMode="auto">
            <a:xfrm>
              <a:off x="3312" y="1344"/>
              <a:ext cx="1872" cy="158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48885" name="Text Box 21"/>
            <p:cNvSpPr txBox="1">
              <a:spLocks noChangeArrowheads="1"/>
            </p:cNvSpPr>
            <p:nvPr/>
          </p:nvSpPr>
          <p:spPr bwMode="auto">
            <a:xfrm>
              <a:off x="5156" y="2828"/>
              <a:ext cx="512" cy="2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200" b="0" i="0">
                  <a:latin typeface="Comic Sans MS" charset="0"/>
                  <a:cs typeface="+mn-cs"/>
                </a:rPr>
                <a:t>AND</a:t>
              </a:r>
            </a:p>
          </p:txBody>
        </p:sp>
      </p:grpSp>
      <p:sp>
        <p:nvSpPr>
          <p:cNvPr id="548889" name="Text Box 25"/>
          <p:cNvSpPr txBox="1">
            <a:spLocks noChangeArrowheads="1"/>
          </p:cNvSpPr>
          <p:nvPr/>
        </p:nvSpPr>
        <p:spPr bwMode="auto">
          <a:xfrm>
            <a:off x="7385050" y="1685925"/>
            <a:ext cx="784225" cy="427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200" b="0" i="0">
                <a:latin typeface="Comic Sans MS" charset="0"/>
                <a:cs typeface="+mn-cs"/>
              </a:rPr>
              <a:t>XOR</a:t>
            </a:r>
            <a:endParaRPr lang="en-US" sz="180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88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88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88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888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888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488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74" grpId="0" animBg="1"/>
      <p:bldP spid="548882" grpId="0"/>
      <p:bldP spid="54888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Grp="1" noChangeArrowheads="1"/>
          </p:cNvSpPr>
          <p:nvPr>
            <p:ph type="title"/>
          </p:nvPr>
        </p:nvSpPr>
        <p:spPr/>
        <p:txBody>
          <a:bodyPr/>
          <a:lstStyle/>
          <a:p>
            <a:pPr eaLnBrk="1" hangingPunct="1">
              <a:defRPr/>
            </a:pPr>
            <a:r>
              <a:rPr lang="en-US">
                <a:cs typeface="+mj-cs"/>
              </a:rPr>
              <a:t>Error estimates</a:t>
            </a:r>
          </a:p>
        </p:txBody>
      </p:sp>
      <p:sp>
        <p:nvSpPr>
          <p:cNvPr id="640004" name="Text Box 4"/>
          <p:cNvSpPr txBox="1">
            <a:spLocks noChangeArrowheads="1"/>
          </p:cNvSpPr>
          <p:nvPr/>
        </p:nvSpPr>
        <p:spPr bwMode="auto">
          <a:xfrm>
            <a:off x="304800" y="1981200"/>
            <a:ext cx="1214438" cy="191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400" b="0" i="0">
                <a:latin typeface="Times" charset="0"/>
                <a:cs typeface="+mn-cs"/>
              </a:rPr>
              <a:t>XOR </a:t>
            </a:r>
          </a:p>
          <a:p>
            <a:pPr algn="l" eaLnBrk="0" hangingPunct="0">
              <a:defRPr/>
            </a:pPr>
            <a:r>
              <a:rPr lang="en-US" sz="2400" b="0" i="0">
                <a:latin typeface="Times" charset="0"/>
                <a:cs typeface="+mn-cs"/>
              </a:rPr>
              <a:t>0 0 =&gt; 0</a:t>
            </a:r>
          </a:p>
          <a:p>
            <a:pPr algn="l" eaLnBrk="0" hangingPunct="0">
              <a:defRPr/>
            </a:pPr>
            <a:r>
              <a:rPr lang="en-US" sz="2400" b="0" i="0">
                <a:latin typeface="Times" charset="0"/>
                <a:cs typeface="+mn-cs"/>
              </a:rPr>
              <a:t>1 0 =&gt; 1</a:t>
            </a:r>
          </a:p>
          <a:p>
            <a:pPr algn="l" eaLnBrk="0" hangingPunct="0">
              <a:defRPr/>
            </a:pPr>
            <a:r>
              <a:rPr lang="en-US" sz="2400" b="0" i="0">
                <a:latin typeface="Times" charset="0"/>
                <a:cs typeface="+mn-cs"/>
              </a:rPr>
              <a:t>0 1 =&gt; 1</a:t>
            </a:r>
          </a:p>
          <a:p>
            <a:pPr algn="l" eaLnBrk="0" hangingPunct="0">
              <a:defRPr/>
            </a:pPr>
            <a:r>
              <a:rPr lang="en-US" sz="2400" b="0" i="0">
                <a:latin typeface="Times" charset="0"/>
                <a:cs typeface="+mn-cs"/>
              </a:rPr>
              <a:t>1 1 =&gt; 0</a:t>
            </a:r>
            <a:endParaRPr lang="en-US" sz="2000" b="0" i="0">
              <a:latin typeface="Courier New" charset="0"/>
              <a:cs typeface="+mn-cs"/>
            </a:endParaRPr>
          </a:p>
        </p:txBody>
      </p:sp>
      <p:sp>
        <p:nvSpPr>
          <p:cNvPr id="640005" name="Line 5"/>
          <p:cNvSpPr>
            <a:spLocks noChangeShapeType="1"/>
          </p:cNvSpPr>
          <p:nvPr/>
        </p:nvSpPr>
        <p:spPr bwMode="auto">
          <a:xfrm flipV="1">
            <a:off x="4800600" y="1752600"/>
            <a:ext cx="0" cy="24384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40006" name="Line 6"/>
          <p:cNvSpPr>
            <a:spLocks noChangeShapeType="1"/>
          </p:cNvSpPr>
          <p:nvPr/>
        </p:nvSpPr>
        <p:spPr bwMode="auto">
          <a:xfrm>
            <a:off x="4648200" y="3962400"/>
            <a:ext cx="312420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40007" name="Oval 7"/>
          <p:cNvSpPr>
            <a:spLocks noChangeArrowheads="1"/>
          </p:cNvSpPr>
          <p:nvPr/>
        </p:nvSpPr>
        <p:spPr bwMode="auto">
          <a:xfrm>
            <a:off x="7162800" y="3854450"/>
            <a:ext cx="228600" cy="228600"/>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40008" name="Oval 8"/>
          <p:cNvSpPr>
            <a:spLocks noChangeArrowheads="1"/>
          </p:cNvSpPr>
          <p:nvPr/>
        </p:nvSpPr>
        <p:spPr bwMode="auto">
          <a:xfrm>
            <a:off x="4702175" y="1905000"/>
            <a:ext cx="228600" cy="228600"/>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40009" name="Oval 9"/>
          <p:cNvSpPr>
            <a:spLocks noChangeArrowheads="1"/>
          </p:cNvSpPr>
          <p:nvPr/>
        </p:nvSpPr>
        <p:spPr bwMode="auto">
          <a:xfrm>
            <a:off x="4702175" y="3854450"/>
            <a:ext cx="228600" cy="228600"/>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40010" name="Oval 10"/>
          <p:cNvSpPr>
            <a:spLocks noChangeArrowheads="1"/>
          </p:cNvSpPr>
          <p:nvPr/>
        </p:nvSpPr>
        <p:spPr bwMode="auto">
          <a:xfrm>
            <a:off x="7162800" y="1981200"/>
            <a:ext cx="228600" cy="228600"/>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40011" name="Text Box 11"/>
          <p:cNvSpPr txBox="1">
            <a:spLocks noChangeArrowheads="1"/>
          </p:cNvSpPr>
          <p:nvPr/>
        </p:nvSpPr>
        <p:spPr bwMode="auto">
          <a:xfrm>
            <a:off x="7359650" y="1905000"/>
            <a:ext cx="6286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0">
                <a:cs typeface="+mn-cs"/>
              </a:rPr>
              <a:t>(1,1)</a:t>
            </a:r>
          </a:p>
        </p:txBody>
      </p:sp>
      <p:sp>
        <p:nvSpPr>
          <p:cNvPr id="640012" name="Text Box 12"/>
          <p:cNvSpPr txBox="1">
            <a:spLocks noChangeArrowheads="1"/>
          </p:cNvSpPr>
          <p:nvPr/>
        </p:nvSpPr>
        <p:spPr bwMode="auto">
          <a:xfrm>
            <a:off x="7327900" y="3962400"/>
            <a:ext cx="6286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0">
                <a:cs typeface="+mn-cs"/>
              </a:rPr>
              <a:t>(1,0)</a:t>
            </a:r>
          </a:p>
        </p:txBody>
      </p:sp>
      <p:sp>
        <p:nvSpPr>
          <p:cNvPr id="640013" name="Text Box 13"/>
          <p:cNvSpPr txBox="1">
            <a:spLocks noChangeArrowheads="1"/>
          </p:cNvSpPr>
          <p:nvPr/>
        </p:nvSpPr>
        <p:spPr bwMode="auto">
          <a:xfrm>
            <a:off x="4824413" y="3930650"/>
            <a:ext cx="6286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0">
                <a:cs typeface="+mn-cs"/>
              </a:rPr>
              <a:t>(0,0)</a:t>
            </a:r>
          </a:p>
        </p:txBody>
      </p:sp>
      <p:sp>
        <p:nvSpPr>
          <p:cNvPr id="640014" name="Text Box 14"/>
          <p:cNvSpPr txBox="1">
            <a:spLocks noChangeArrowheads="1"/>
          </p:cNvSpPr>
          <p:nvPr/>
        </p:nvSpPr>
        <p:spPr bwMode="auto">
          <a:xfrm>
            <a:off x="4889500" y="1905000"/>
            <a:ext cx="6286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0">
                <a:cs typeface="+mn-cs"/>
              </a:rPr>
              <a:t>(0,1)</a:t>
            </a:r>
          </a:p>
        </p:txBody>
      </p:sp>
      <p:sp>
        <p:nvSpPr>
          <p:cNvPr id="640015" name="Line 15"/>
          <p:cNvSpPr>
            <a:spLocks noChangeShapeType="1"/>
          </p:cNvSpPr>
          <p:nvPr/>
        </p:nvSpPr>
        <p:spPr bwMode="auto">
          <a:xfrm>
            <a:off x="4114800" y="2209800"/>
            <a:ext cx="2971800" cy="2514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40020" name="Text Box 20"/>
          <p:cNvSpPr txBox="1">
            <a:spLocks noChangeArrowheads="1"/>
          </p:cNvSpPr>
          <p:nvPr/>
        </p:nvSpPr>
        <p:spPr bwMode="auto">
          <a:xfrm>
            <a:off x="1828800" y="1981200"/>
            <a:ext cx="1047750" cy="191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400" b="0" i="0">
                <a:latin typeface="Times" charset="0"/>
                <a:cs typeface="+mn-cs"/>
              </a:rPr>
              <a:t>Predict</a:t>
            </a:r>
          </a:p>
          <a:p>
            <a:pPr algn="l" eaLnBrk="0" hangingPunct="0">
              <a:defRPr/>
            </a:pPr>
            <a:r>
              <a:rPr lang="en-US" sz="2400" b="0" i="0">
                <a:latin typeface="Times" charset="0"/>
                <a:cs typeface="+mn-cs"/>
              </a:rPr>
              <a:t>0</a:t>
            </a:r>
          </a:p>
          <a:p>
            <a:pPr algn="l" eaLnBrk="0" hangingPunct="0">
              <a:defRPr/>
            </a:pPr>
            <a:r>
              <a:rPr lang="en-US" sz="2400" b="0" i="0">
                <a:latin typeface="Times" charset="0"/>
                <a:cs typeface="+mn-cs"/>
              </a:rPr>
              <a:t>1</a:t>
            </a:r>
          </a:p>
          <a:p>
            <a:pPr algn="l" eaLnBrk="0" hangingPunct="0">
              <a:defRPr/>
            </a:pPr>
            <a:r>
              <a:rPr lang="en-US" sz="2400" b="0" i="0">
                <a:latin typeface="Times" charset="0"/>
                <a:cs typeface="+mn-cs"/>
              </a:rPr>
              <a:t>1</a:t>
            </a:r>
          </a:p>
          <a:p>
            <a:pPr algn="l" eaLnBrk="0" hangingPunct="0">
              <a:defRPr/>
            </a:pPr>
            <a:r>
              <a:rPr lang="en-US" sz="2400" b="0" i="0">
                <a:latin typeface="Times" charset="0"/>
                <a:cs typeface="+mn-cs"/>
              </a:rPr>
              <a:t>1</a:t>
            </a:r>
            <a:endParaRPr lang="en-US" sz="2000" b="0" i="0">
              <a:latin typeface="Courier New" charset="0"/>
              <a:cs typeface="+mn-cs"/>
            </a:endParaRPr>
          </a:p>
        </p:txBody>
      </p:sp>
      <p:sp>
        <p:nvSpPr>
          <p:cNvPr id="640021" name="Text Box 21"/>
          <p:cNvSpPr txBox="1">
            <a:spLocks noChangeArrowheads="1"/>
          </p:cNvSpPr>
          <p:nvPr/>
        </p:nvSpPr>
        <p:spPr bwMode="auto">
          <a:xfrm>
            <a:off x="3281363" y="1981200"/>
            <a:ext cx="827087" cy="191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400" b="0" i="0">
                <a:latin typeface="Times" charset="0"/>
                <a:cs typeface="+mn-cs"/>
              </a:rPr>
              <a:t>Error</a:t>
            </a:r>
          </a:p>
          <a:p>
            <a:pPr algn="l" eaLnBrk="0" hangingPunct="0">
              <a:defRPr/>
            </a:pPr>
            <a:r>
              <a:rPr lang="en-US" sz="2400" b="0" i="0">
                <a:latin typeface="Times" charset="0"/>
                <a:cs typeface="+mn-cs"/>
              </a:rPr>
              <a:t>0</a:t>
            </a:r>
          </a:p>
          <a:p>
            <a:pPr algn="l" eaLnBrk="0" hangingPunct="0">
              <a:defRPr/>
            </a:pPr>
            <a:r>
              <a:rPr lang="en-US" sz="2400" b="0" i="0">
                <a:latin typeface="Times" charset="0"/>
                <a:cs typeface="+mn-cs"/>
              </a:rPr>
              <a:t>0</a:t>
            </a:r>
          </a:p>
          <a:p>
            <a:pPr algn="l" eaLnBrk="0" hangingPunct="0">
              <a:defRPr/>
            </a:pPr>
            <a:r>
              <a:rPr lang="en-US" sz="2400" b="0" i="0">
                <a:latin typeface="Times" charset="0"/>
                <a:cs typeface="+mn-cs"/>
              </a:rPr>
              <a:t>0</a:t>
            </a:r>
          </a:p>
          <a:p>
            <a:pPr algn="l" eaLnBrk="0" hangingPunct="0">
              <a:defRPr/>
            </a:pPr>
            <a:r>
              <a:rPr lang="en-US" sz="2400" b="0" i="0">
                <a:latin typeface="Times" charset="0"/>
                <a:cs typeface="+mn-cs"/>
              </a:rPr>
              <a:t>1</a:t>
            </a:r>
            <a:endParaRPr lang="en-US" sz="2000" b="0" i="0">
              <a:latin typeface="Courier New" charset="0"/>
              <a:cs typeface="+mn-cs"/>
            </a:endParaRPr>
          </a:p>
        </p:txBody>
      </p:sp>
      <p:sp>
        <p:nvSpPr>
          <p:cNvPr id="640023" name="Text Box 23"/>
          <p:cNvSpPr txBox="1">
            <a:spLocks noChangeArrowheads="1"/>
          </p:cNvSpPr>
          <p:nvPr/>
        </p:nvSpPr>
        <p:spPr bwMode="auto">
          <a:xfrm>
            <a:off x="1143000" y="4648200"/>
            <a:ext cx="24542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400" b="0" i="0">
                <a:latin typeface="Comic Sans MS" charset="0"/>
                <a:cs typeface="+mn-cs"/>
              </a:rPr>
              <a:t>Mean error: 1/4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p:txBody>
          <a:bodyPr/>
          <a:lstStyle/>
          <a:p>
            <a:pPr eaLnBrk="1" hangingPunct="1">
              <a:defRPr/>
            </a:pPr>
            <a:r>
              <a:rPr lang="en-US">
                <a:cs typeface="+mj-cs"/>
              </a:rPr>
              <a:t>Neural networks</a:t>
            </a:r>
          </a:p>
        </p:txBody>
      </p:sp>
      <p:sp>
        <p:nvSpPr>
          <p:cNvPr id="550915" name="AutoShape 3"/>
          <p:cNvSpPr>
            <a:spLocks noChangeArrowheads="1"/>
          </p:cNvSpPr>
          <p:nvPr/>
        </p:nvSpPr>
        <p:spPr bwMode="auto">
          <a:xfrm>
            <a:off x="609600" y="3101975"/>
            <a:ext cx="242888" cy="233363"/>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50916" name="AutoShape 4"/>
          <p:cNvSpPr>
            <a:spLocks noChangeArrowheads="1"/>
          </p:cNvSpPr>
          <p:nvPr/>
        </p:nvSpPr>
        <p:spPr bwMode="auto">
          <a:xfrm>
            <a:off x="2551113" y="3101975"/>
            <a:ext cx="242887" cy="233363"/>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50917" name="AutoShape 5"/>
          <p:cNvSpPr>
            <a:spLocks noChangeArrowheads="1"/>
          </p:cNvSpPr>
          <p:nvPr/>
        </p:nvSpPr>
        <p:spPr bwMode="auto">
          <a:xfrm>
            <a:off x="1701800" y="4264025"/>
            <a:ext cx="242888" cy="231775"/>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cxnSp>
        <p:nvCxnSpPr>
          <p:cNvPr id="550918" name="AutoShape 6"/>
          <p:cNvCxnSpPr>
            <a:cxnSpLocks noChangeShapeType="1"/>
            <a:stCxn id="550915" idx="2"/>
            <a:endCxn id="550917" idx="3"/>
          </p:cNvCxnSpPr>
          <p:nvPr/>
        </p:nvCxnSpPr>
        <p:spPr bwMode="auto">
          <a:xfrm>
            <a:off x="731838" y="3335338"/>
            <a:ext cx="1092200" cy="928687"/>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50919" name="AutoShape 7"/>
          <p:cNvCxnSpPr>
            <a:cxnSpLocks noChangeShapeType="1"/>
            <a:stCxn id="550916" idx="2"/>
            <a:endCxn id="550917" idx="3"/>
          </p:cNvCxnSpPr>
          <p:nvPr/>
        </p:nvCxnSpPr>
        <p:spPr bwMode="auto">
          <a:xfrm flipH="1">
            <a:off x="1824038" y="3335338"/>
            <a:ext cx="849312" cy="928687"/>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50920" name="Text Box 8"/>
          <p:cNvSpPr txBox="1">
            <a:spLocks noChangeArrowheads="1"/>
          </p:cNvSpPr>
          <p:nvPr/>
        </p:nvSpPr>
        <p:spPr bwMode="auto">
          <a:xfrm>
            <a:off x="793750" y="3402013"/>
            <a:ext cx="36353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b="0" i="0">
                <a:latin typeface="Helvetica Neue" charset="0"/>
                <a:cs typeface="+mn-cs"/>
              </a:rPr>
              <a:t>v</a:t>
            </a:r>
            <a:r>
              <a:rPr lang="en-US" sz="1600" b="0" i="0" baseline="-25000">
                <a:latin typeface="Helvetica Neue" charset="0"/>
                <a:cs typeface="+mn-cs"/>
              </a:rPr>
              <a:t>1</a:t>
            </a:r>
            <a:endParaRPr lang="en-US" sz="2000" b="0" i="0">
              <a:latin typeface="Courier New" charset="0"/>
              <a:cs typeface="+mn-cs"/>
            </a:endParaRPr>
          </a:p>
        </p:txBody>
      </p:sp>
      <p:sp>
        <p:nvSpPr>
          <p:cNvPr id="550921" name="Text Box 9"/>
          <p:cNvSpPr txBox="1">
            <a:spLocks noChangeArrowheads="1"/>
          </p:cNvSpPr>
          <p:nvPr/>
        </p:nvSpPr>
        <p:spPr bwMode="auto">
          <a:xfrm>
            <a:off x="1885950" y="3402013"/>
            <a:ext cx="36353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b="0" i="0">
                <a:latin typeface="Helvetica Neue" charset="0"/>
                <a:cs typeface="+mn-cs"/>
              </a:rPr>
              <a:t>v</a:t>
            </a:r>
            <a:r>
              <a:rPr lang="en-US" sz="1600" b="0" i="0" baseline="-25000">
                <a:latin typeface="Helvetica Neue" charset="0"/>
                <a:cs typeface="+mn-cs"/>
              </a:rPr>
              <a:t>2</a:t>
            </a:r>
            <a:endParaRPr lang="en-US" sz="2000" b="0" i="0">
              <a:latin typeface="Courier New" charset="0"/>
              <a:cs typeface="+mn-cs"/>
            </a:endParaRPr>
          </a:p>
        </p:txBody>
      </p:sp>
      <p:sp>
        <p:nvSpPr>
          <p:cNvPr id="550923" name="Text Box 11"/>
          <p:cNvSpPr txBox="1">
            <a:spLocks noChangeArrowheads="1"/>
          </p:cNvSpPr>
          <p:nvPr/>
        </p:nvSpPr>
        <p:spPr bwMode="auto">
          <a:xfrm>
            <a:off x="704850" y="1674813"/>
            <a:ext cx="1798638"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0" i="0">
                <a:latin typeface="Comic Sans MS" charset="0"/>
                <a:cs typeface="+mn-cs"/>
              </a:rPr>
              <a:t>Linear function</a:t>
            </a:r>
          </a:p>
        </p:txBody>
      </p:sp>
      <p:graphicFrame>
        <p:nvGraphicFramePr>
          <p:cNvPr id="48138" name="Object 12"/>
          <p:cNvGraphicFramePr>
            <a:graphicFrameLocks noChangeAspect="1"/>
          </p:cNvGraphicFramePr>
          <p:nvPr/>
        </p:nvGraphicFramePr>
        <p:xfrm>
          <a:off x="596900" y="2276475"/>
          <a:ext cx="2374900" cy="390525"/>
        </p:xfrm>
        <a:graphic>
          <a:graphicData uri="http://schemas.openxmlformats.org/presentationml/2006/ole">
            <mc:AlternateContent xmlns:mc="http://schemas.openxmlformats.org/markup-compatibility/2006">
              <mc:Choice xmlns:v="urn:schemas-microsoft-com:vml" Requires="v">
                <p:oleObj spid="_x0000_s100372" name="Equation" r:id="rId4" imgW="1079500" imgH="177800" progId="Equation.3">
                  <p:embed/>
                </p:oleObj>
              </mc:Choice>
              <mc:Fallback>
                <p:oleObj name="Equation" r:id="rId4" imgW="1079500" imgH="177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900" y="2276475"/>
                        <a:ext cx="2374900" cy="390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550926" name="Picture 14" descr="nnhid0"/>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3657600" y="1452563"/>
            <a:ext cx="4953000" cy="3914775"/>
          </a:xfrm>
        </p:spPr>
      </p:pic>
      <p:sp>
        <p:nvSpPr>
          <p:cNvPr id="2" name="Rectangle 1"/>
          <p:cNvSpPr/>
          <p:nvPr/>
        </p:nvSpPr>
        <p:spPr bwMode="auto">
          <a:xfrm>
            <a:off x="4233168" y="1844823"/>
            <a:ext cx="3723207" cy="19909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00" b="1" i="0" u="none" strike="noStrike" cap="none" normalizeH="0" baseline="0">
              <a:ln>
                <a:noFill/>
              </a:ln>
              <a:solidFill>
                <a:srgbClr val="000000"/>
              </a:solidFill>
              <a:effectLst/>
              <a:latin typeface="Frutiger 45 Light" charset="0"/>
              <a:ea typeface="ＭＳ Ｐゴシック" charset="0"/>
            </a:endParaRPr>
          </a:p>
        </p:txBody>
      </p:sp>
      <p:sp>
        <p:nvSpPr>
          <p:cNvPr id="3" name="Rectangle 2"/>
          <p:cNvSpPr/>
          <p:nvPr/>
        </p:nvSpPr>
        <p:spPr bwMode="auto">
          <a:xfrm>
            <a:off x="6859323" y="2547971"/>
            <a:ext cx="1296144" cy="144016"/>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00" b="1" i="0" u="none" strike="noStrike" cap="none" normalizeH="0" baseline="0">
              <a:ln>
                <a:noFill/>
              </a:ln>
              <a:solidFill>
                <a:srgbClr val="000000"/>
              </a:solidFill>
              <a:effectLst/>
              <a:latin typeface="Frutiger 45 Light" charset="0"/>
              <a:ea typeface="ＭＳ Ｐゴシック" charset="0"/>
            </a:endParaRPr>
          </a:p>
        </p:txBody>
      </p:sp>
    </p:spTree>
    <p:extLst>
      <p:ext uri="{BB962C8B-B14F-4D97-AF65-F5344CB8AC3E}">
        <p14:creationId xmlns:p14="http://schemas.microsoft.com/office/powerpoint/2010/main" val="3815514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p:txBody>
          <a:bodyPr/>
          <a:lstStyle/>
          <a:p>
            <a:pPr eaLnBrk="1" hangingPunct="1">
              <a:defRPr/>
            </a:pPr>
            <a:r>
              <a:rPr lang="en-US" dirty="0">
                <a:cs typeface="+mj-cs"/>
              </a:rPr>
              <a:t>Neural networks with a hidden layer</a:t>
            </a:r>
          </a:p>
        </p:txBody>
      </p:sp>
      <p:sp>
        <p:nvSpPr>
          <p:cNvPr id="648195" name="AutoShape 3"/>
          <p:cNvSpPr>
            <a:spLocks noChangeArrowheads="1"/>
          </p:cNvSpPr>
          <p:nvPr/>
        </p:nvSpPr>
        <p:spPr bwMode="auto">
          <a:xfrm>
            <a:off x="3962400" y="1828800"/>
            <a:ext cx="382588" cy="290513"/>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48196" name="AutoShape 4"/>
          <p:cNvSpPr>
            <a:spLocks noChangeArrowheads="1"/>
          </p:cNvSpPr>
          <p:nvPr/>
        </p:nvSpPr>
        <p:spPr bwMode="auto">
          <a:xfrm>
            <a:off x="6400800" y="1828800"/>
            <a:ext cx="382588" cy="290513"/>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48197" name="AutoShape 5"/>
          <p:cNvSpPr>
            <a:spLocks noChangeArrowheads="1"/>
          </p:cNvSpPr>
          <p:nvPr/>
        </p:nvSpPr>
        <p:spPr bwMode="auto">
          <a:xfrm>
            <a:off x="3962400" y="3135313"/>
            <a:ext cx="382588" cy="290512"/>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48198" name="AutoShape 6"/>
          <p:cNvSpPr>
            <a:spLocks noChangeArrowheads="1"/>
          </p:cNvSpPr>
          <p:nvPr/>
        </p:nvSpPr>
        <p:spPr bwMode="auto">
          <a:xfrm>
            <a:off x="6400800" y="3048000"/>
            <a:ext cx="382588" cy="290513"/>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48199" name="AutoShape 7"/>
          <p:cNvSpPr>
            <a:spLocks noChangeArrowheads="1"/>
          </p:cNvSpPr>
          <p:nvPr/>
        </p:nvSpPr>
        <p:spPr bwMode="auto">
          <a:xfrm>
            <a:off x="5334000" y="4572000"/>
            <a:ext cx="382588" cy="290513"/>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cxnSp>
        <p:nvCxnSpPr>
          <p:cNvPr id="648200" name="AutoShape 8"/>
          <p:cNvCxnSpPr>
            <a:cxnSpLocks noChangeShapeType="1"/>
            <a:stCxn id="648195" idx="2"/>
            <a:endCxn id="648197" idx="3"/>
          </p:cNvCxnSpPr>
          <p:nvPr/>
        </p:nvCxnSpPr>
        <p:spPr bwMode="auto">
          <a:xfrm>
            <a:off x="4154488" y="2119313"/>
            <a:ext cx="0" cy="101600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48201" name="AutoShape 9"/>
          <p:cNvCxnSpPr>
            <a:cxnSpLocks noChangeShapeType="1"/>
            <a:stCxn id="648195" idx="2"/>
            <a:endCxn id="648198" idx="3"/>
          </p:cNvCxnSpPr>
          <p:nvPr/>
        </p:nvCxnSpPr>
        <p:spPr bwMode="auto">
          <a:xfrm>
            <a:off x="4344988" y="1974850"/>
            <a:ext cx="2247900" cy="107315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48202" name="AutoShape 10"/>
          <p:cNvCxnSpPr>
            <a:cxnSpLocks noChangeShapeType="1"/>
            <a:stCxn id="648196" idx="3"/>
            <a:endCxn id="648197" idx="3"/>
          </p:cNvCxnSpPr>
          <p:nvPr/>
        </p:nvCxnSpPr>
        <p:spPr bwMode="auto">
          <a:xfrm flipH="1">
            <a:off x="4154488" y="1974850"/>
            <a:ext cx="2246312" cy="1160463"/>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48203" name="AutoShape 11"/>
          <p:cNvCxnSpPr>
            <a:cxnSpLocks noChangeShapeType="1"/>
            <a:stCxn id="648196" idx="2"/>
            <a:endCxn id="648198" idx="3"/>
          </p:cNvCxnSpPr>
          <p:nvPr/>
        </p:nvCxnSpPr>
        <p:spPr bwMode="auto">
          <a:xfrm>
            <a:off x="6592888" y="2119313"/>
            <a:ext cx="0" cy="928687"/>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48204" name="AutoShape 12"/>
          <p:cNvCxnSpPr>
            <a:cxnSpLocks noChangeShapeType="1"/>
            <a:stCxn id="648197" idx="2"/>
            <a:endCxn id="648199" idx="3"/>
          </p:cNvCxnSpPr>
          <p:nvPr/>
        </p:nvCxnSpPr>
        <p:spPr bwMode="auto">
          <a:xfrm>
            <a:off x="4154488" y="3425825"/>
            <a:ext cx="1371600" cy="1146175"/>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48205" name="AutoShape 13"/>
          <p:cNvCxnSpPr>
            <a:cxnSpLocks noChangeShapeType="1"/>
            <a:stCxn id="648198" idx="2"/>
            <a:endCxn id="648199" idx="3"/>
          </p:cNvCxnSpPr>
          <p:nvPr/>
        </p:nvCxnSpPr>
        <p:spPr bwMode="auto">
          <a:xfrm flipH="1">
            <a:off x="5526088" y="3338513"/>
            <a:ext cx="1066800" cy="1233487"/>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648206" name="Text Box 14"/>
          <p:cNvSpPr txBox="1">
            <a:spLocks noChangeArrowheads="1"/>
          </p:cNvSpPr>
          <p:nvPr/>
        </p:nvSpPr>
        <p:spPr bwMode="auto">
          <a:xfrm>
            <a:off x="4637088" y="2057400"/>
            <a:ext cx="493712"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b="0" i="0">
                <a:latin typeface="Helvetica Neue" charset="0"/>
                <a:cs typeface="+mn-cs"/>
              </a:rPr>
              <a:t>w</a:t>
            </a:r>
            <a:r>
              <a:rPr lang="en-US" sz="1600" b="0" i="0" baseline="-25000">
                <a:latin typeface="Helvetica Neue" charset="0"/>
                <a:cs typeface="+mn-cs"/>
              </a:rPr>
              <a:t>12</a:t>
            </a:r>
            <a:endParaRPr lang="en-US" sz="2000" b="0" i="0">
              <a:latin typeface="Courier New" charset="0"/>
              <a:cs typeface="+mn-cs"/>
            </a:endParaRPr>
          </a:p>
        </p:txBody>
      </p:sp>
      <p:sp>
        <p:nvSpPr>
          <p:cNvPr id="648207" name="Text Box 15"/>
          <p:cNvSpPr txBox="1">
            <a:spLocks noChangeArrowheads="1"/>
          </p:cNvSpPr>
          <p:nvPr/>
        </p:nvSpPr>
        <p:spPr bwMode="auto">
          <a:xfrm>
            <a:off x="4495800" y="3657600"/>
            <a:ext cx="363538"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defRPr/>
            </a:pPr>
            <a:r>
              <a:rPr lang="en-US" sz="1600" b="0" i="0">
                <a:latin typeface="Helvetica Neue" charset="0"/>
                <a:cs typeface="+mn-cs"/>
              </a:rPr>
              <a:t>v</a:t>
            </a:r>
            <a:r>
              <a:rPr lang="en-US" sz="1600" b="0" i="0" baseline="-25000">
                <a:latin typeface="Helvetica Neue" charset="0"/>
                <a:cs typeface="+mn-cs"/>
              </a:rPr>
              <a:t>1</a:t>
            </a:r>
            <a:endParaRPr lang="en-US" sz="2000" b="0" i="0">
              <a:latin typeface="Courier New" charset="0"/>
              <a:cs typeface="+mn-cs"/>
            </a:endParaRPr>
          </a:p>
        </p:txBody>
      </p:sp>
      <p:sp>
        <p:nvSpPr>
          <p:cNvPr id="648208" name="Text Box 16"/>
          <p:cNvSpPr txBox="1">
            <a:spLocks noChangeArrowheads="1"/>
          </p:cNvSpPr>
          <p:nvPr/>
        </p:nvSpPr>
        <p:spPr bwMode="auto">
          <a:xfrm>
            <a:off x="5715000" y="2057400"/>
            <a:ext cx="493713"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b="0" i="0">
                <a:latin typeface="Helvetica Neue" charset="0"/>
                <a:cs typeface="+mn-cs"/>
              </a:rPr>
              <a:t>w</a:t>
            </a:r>
            <a:r>
              <a:rPr lang="en-US" sz="1600" b="0" i="0" baseline="-25000">
                <a:latin typeface="Helvetica Neue" charset="0"/>
                <a:cs typeface="+mn-cs"/>
              </a:rPr>
              <a:t>21</a:t>
            </a:r>
            <a:endParaRPr lang="en-US" sz="2000" b="0" i="0">
              <a:latin typeface="Courier New" charset="0"/>
              <a:cs typeface="+mn-cs"/>
            </a:endParaRPr>
          </a:p>
        </p:txBody>
      </p:sp>
      <p:sp>
        <p:nvSpPr>
          <p:cNvPr id="648209" name="Text Box 17"/>
          <p:cNvSpPr txBox="1">
            <a:spLocks noChangeArrowheads="1"/>
          </p:cNvSpPr>
          <p:nvPr/>
        </p:nvSpPr>
        <p:spPr bwMode="auto">
          <a:xfrm>
            <a:off x="6324600" y="2209800"/>
            <a:ext cx="493713"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defRPr/>
            </a:pPr>
            <a:r>
              <a:rPr lang="en-US" sz="1600" b="0" i="0">
                <a:latin typeface="Helvetica Neue" charset="0"/>
                <a:cs typeface="+mn-cs"/>
              </a:rPr>
              <a:t>w</a:t>
            </a:r>
            <a:r>
              <a:rPr lang="en-US" sz="1600" b="0" i="0" baseline="-25000">
                <a:latin typeface="Helvetica Neue" charset="0"/>
                <a:cs typeface="+mn-cs"/>
              </a:rPr>
              <a:t>22</a:t>
            </a:r>
            <a:endParaRPr lang="en-US" sz="2000" b="0" i="0">
              <a:latin typeface="Courier New" charset="0"/>
              <a:cs typeface="+mn-cs"/>
            </a:endParaRPr>
          </a:p>
        </p:txBody>
      </p:sp>
      <p:sp>
        <p:nvSpPr>
          <p:cNvPr id="648210" name="Text Box 18"/>
          <p:cNvSpPr txBox="1">
            <a:spLocks noChangeArrowheads="1"/>
          </p:cNvSpPr>
          <p:nvPr/>
        </p:nvSpPr>
        <p:spPr bwMode="auto">
          <a:xfrm>
            <a:off x="6019800" y="3657600"/>
            <a:ext cx="363538"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b="0" i="0">
                <a:latin typeface="Helvetica Neue" charset="0"/>
                <a:cs typeface="+mn-cs"/>
              </a:rPr>
              <a:t>v</a:t>
            </a:r>
            <a:r>
              <a:rPr lang="en-US" sz="1600" b="0" i="0" baseline="-25000">
                <a:latin typeface="Helvetica Neue" charset="0"/>
                <a:cs typeface="+mn-cs"/>
              </a:rPr>
              <a:t>2</a:t>
            </a:r>
            <a:endParaRPr lang="en-US" sz="2000" b="0" i="0">
              <a:latin typeface="Courier New" charset="0"/>
              <a:cs typeface="+mn-cs"/>
            </a:endParaRPr>
          </a:p>
        </p:txBody>
      </p:sp>
      <p:sp>
        <p:nvSpPr>
          <p:cNvPr id="648211" name="AutoShape 19"/>
          <p:cNvSpPr>
            <a:spLocks noChangeArrowheads="1"/>
          </p:cNvSpPr>
          <p:nvPr/>
        </p:nvSpPr>
        <p:spPr bwMode="auto">
          <a:xfrm>
            <a:off x="8532813" y="1828800"/>
            <a:ext cx="382587" cy="290513"/>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800" dirty="0">
                <a:cs typeface="+mn-cs"/>
              </a:rPr>
              <a:t>1</a:t>
            </a:r>
          </a:p>
        </p:txBody>
      </p:sp>
      <p:cxnSp>
        <p:nvCxnSpPr>
          <p:cNvPr id="648212" name="AutoShape 20"/>
          <p:cNvCxnSpPr>
            <a:cxnSpLocks noChangeShapeType="1"/>
            <a:stCxn id="648211" idx="3"/>
            <a:endCxn id="648197" idx="2"/>
          </p:cNvCxnSpPr>
          <p:nvPr/>
        </p:nvCxnSpPr>
        <p:spPr bwMode="auto">
          <a:xfrm flipH="1">
            <a:off x="4344988" y="1974850"/>
            <a:ext cx="4187825" cy="1306513"/>
          </a:xfrm>
          <a:prstGeom prst="straightConnector1">
            <a:avLst/>
          </a:prstGeom>
          <a:noFill/>
          <a:ln w="9525">
            <a:solidFill>
              <a:schemeClr val="tx1"/>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48213" name="AutoShape 21"/>
          <p:cNvCxnSpPr>
            <a:cxnSpLocks noChangeShapeType="1"/>
            <a:stCxn id="648211" idx="2"/>
          </p:cNvCxnSpPr>
          <p:nvPr/>
        </p:nvCxnSpPr>
        <p:spPr bwMode="auto">
          <a:xfrm flipH="1">
            <a:off x="6781800" y="2119313"/>
            <a:ext cx="1943100" cy="1074737"/>
          </a:xfrm>
          <a:prstGeom prst="straightConnector1">
            <a:avLst/>
          </a:prstGeom>
          <a:noFill/>
          <a:ln w="9525">
            <a:solidFill>
              <a:schemeClr val="tx1"/>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648214" name="Text Box 22"/>
          <p:cNvSpPr txBox="1">
            <a:spLocks noChangeArrowheads="1"/>
          </p:cNvSpPr>
          <p:nvPr/>
        </p:nvSpPr>
        <p:spPr bwMode="auto">
          <a:xfrm>
            <a:off x="7543800" y="2438400"/>
            <a:ext cx="609600"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defRPr/>
            </a:pPr>
            <a:r>
              <a:rPr lang="en-US" sz="1600" b="0" i="0">
                <a:latin typeface="Helvetica Neue" charset="0"/>
                <a:cs typeface="+mn-cs"/>
              </a:rPr>
              <a:t>w</a:t>
            </a:r>
            <a:r>
              <a:rPr lang="en-US" sz="1600" b="0" i="0" baseline="-25000">
                <a:latin typeface="Helvetica Neue" charset="0"/>
                <a:cs typeface="+mn-cs"/>
              </a:rPr>
              <a:t>t2</a:t>
            </a:r>
            <a:endParaRPr lang="en-US" sz="2000" b="0" i="0">
              <a:latin typeface="Courier New" charset="0"/>
              <a:cs typeface="+mn-cs"/>
            </a:endParaRPr>
          </a:p>
        </p:txBody>
      </p:sp>
      <p:sp>
        <p:nvSpPr>
          <p:cNvPr id="648215" name="Text Box 23"/>
          <p:cNvSpPr txBox="1">
            <a:spLocks noChangeArrowheads="1"/>
          </p:cNvSpPr>
          <p:nvPr/>
        </p:nvSpPr>
        <p:spPr bwMode="auto">
          <a:xfrm>
            <a:off x="7086600" y="2133600"/>
            <a:ext cx="609600"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defRPr/>
            </a:pPr>
            <a:r>
              <a:rPr lang="en-US" sz="1600" b="0" i="0">
                <a:latin typeface="Helvetica Neue" charset="0"/>
                <a:cs typeface="+mn-cs"/>
              </a:rPr>
              <a:t>w</a:t>
            </a:r>
            <a:r>
              <a:rPr lang="en-US" sz="1600" b="0" i="0" baseline="-25000">
                <a:latin typeface="Helvetica Neue" charset="0"/>
                <a:cs typeface="+mn-cs"/>
              </a:rPr>
              <a:t>t1</a:t>
            </a:r>
            <a:endParaRPr lang="en-US" sz="2000" b="0" i="0">
              <a:latin typeface="Courier New" charset="0"/>
              <a:cs typeface="+mn-cs"/>
            </a:endParaRPr>
          </a:p>
        </p:txBody>
      </p:sp>
      <p:sp>
        <p:nvSpPr>
          <p:cNvPr id="648216" name="Text Box 24"/>
          <p:cNvSpPr txBox="1">
            <a:spLocks noChangeArrowheads="1"/>
          </p:cNvSpPr>
          <p:nvPr/>
        </p:nvSpPr>
        <p:spPr bwMode="auto">
          <a:xfrm>
            <a:off x="3886200" y="2254250"/>
            <a:ext cx="493713"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b="0" i="0">
                <a:latin typeface="Helvetica Neue" charset="0"/>
                <a:cs typeface="+mn-cs"/>
              </a:rPr>
              <a:t>w</a:t>
            </a:r>
            <a:r>
              <a:rPr lang="en-US" sz="1600" b="0" i="0" baseline="-25000">
                <a:latin typeface="Helvetica Neue" charset="0"/>
                <a:cs typeface="+mn-cs"/>
              </a:rPr>
              <a:t>11</a:t>
            </a:r>
            <a:endParaRPr lang="en-US" sz="2000" b="0" i="0">
              <a:latin typeface="Courier New" charset="0"/>
              <a:cs typeface="+mn-cs"/>
            </a:endParaRPr>
          </a:p>
        </p:txBody>
      </p:sp>
      <p:sp>
        <p:nvSpPr>
          <p:cNvPr id="648217" name="AutoShape 25"/>
          <p:cNvSpPr>
            <a:spLocks noChangeArrowheads="1"/>
          </p:cNvSpPr>
          <p:nvPr/>
        </p:nvSpPr>
        <p:spPr bwMode="auto">
          <a:xfrm>
            <a:off x="8534400" y="3048000"/>
            <a:ext cx="382588" cy="290513"/>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800" dirty="0">
                <a:cs typeface="+mn-cs"/>
              </a:rPr>
              <a:t>1</a:t>
            </a:r>
          </a:p>
        </p:txBody>
      </p:sp>
      <p:cxnSp>
        <p:nvCxnSpPr>
          <p:cNvPr id="648218" name="AutoShape 26"/>
          <p:cNvCxnSpPr>
            <a:cxnSpLocks noChangeShapeType="1"/>
            <a:endCxn id="648199" idx="2"/>
          </p:cNvCxnSpPr>
          <p:nvPr/>
        </p:nvCxnSpPr>
        <p:spPr bwMode="auto">
          <a:xfrm flipH="1">
            <a:off x="5716588" y="3344863"/>
            <a:ext cx="3008312" cy="1373187"/>
          </a:xfrm>
          <a:prstGeom prst="straightConnector1">
            <a:avLst/>
          </a:prstGeom>
          <a:noFill/>
          <a:ln w="9525">
            <a:solidFill>
              <a:schemeClr val="tx1"/>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648219" name="Text Box 27"/>
          <p:cNvSpPr txBox="1">
            <a:spLocks noChangeArrowheads="1"/>
          </p:cNvSpPr>
          <p:nvPr/>
        </p:nvSpPr>
        <p:spPr bwMode="auto">
          <a:xfrm>
            <a:off x="7391400" y="3657600"/>
            <a:ext cx="330200"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b="0" i="0">
                <a:latin typeface="Helvetica Neue" charset="0"/>
                <a:cs typeface="+mn-cs"/>
              </a:rPr>
              <a:t>v</a:t>
            </a:r>
            <a:r>
              <a:rPr lang="en-US" sz="1600" b="0" i="0" baseline="-25000">
                <a:latin typeface="Helvetica Neue" charset="0"/>
                <a:cs typeface="+mn-cs"/>
              </a:rPr>
              <a:t>t</a:t>
            </a:r>
            <a:endParaRPr lang="en-US" sz="2000" b="0" i="0">
              <a:latin typeface="Courier New" charset="0"/>
              <a:cs typeface="+mn-cs"/>
            </a:endParaRPr>
          </a:p>
        </p:txBody>
      </p:sp>
      <p:sp>
        <p:nvSpPr>
          <p:cNvPr id="648220" name="Text Box 28"/>
          <p:cNvSpPr txBox="1">
            <a:spLocks noChangeArrowheads="1"/>
          </p:cNvSpPr>
          <p:nvPr/>
        </p:nvSpPr>
        <p:spPr bwMode="auto">
          <a:xfrm>
            <a:off x="4978400" y="1219200"/>
            <a:ext cx="6921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0">
                <a:cs typeface="+mn-cs"/>
              </a:rPr>
              <a:t>Input</a:t>
            </a:r>
          </a:p>
        </p:txBody>
      </p:sp>
      <p:sp>
        <p:nvSpPr>
          <p:cNvPr id="648221" name="Text Box 29"/>
          <p:cNvSpPr txBox="1">
            <a:spLocks noChangeArrowheads="1"/>
          </p:cNvSpPr>
          <p:nvPr/>
        </p:nvSpPr>
        <p:spPr bwMode="auto">
          <a:xfrm>
            <a:off x="7848600" y="1295400"/>
            <a:ext cx="1066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i="0">
                <a:cs typeface="+mn-cs"/>
              </a:rPr>
              <a:t>1 (Bias)</a:t>
            </a:r>
          </a:p>
        </p:txBody>
      </p:sp>
      <p:sp>
        <p:nvSpPr>
          <p:cNvPr id="648222" name="Text Box 30"/>
          <p:cNvSpPr txBox="1">
            <a:spLocks noChangeArrowheads="1"/>
          </p:cNvSpPr>
          <p:nvPr/>
        </p:nvSpPr>
        <p:spPr bwMode="auto">
          <a:xfrm rot="5400000">
            <a:off x="5303838" y="1233487"/>
            <a:ext cx="27305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6000" b="0" i="0">
                <a:cs typeface="+mn-cs"/>
              </a:rPr>
              <a:t>{</a:t>
            </a:r>
            <a:endParaRPr lang="en-US" sz="9600" b="0" i="0">
              <a:cs typeface="+mn-cs"/>
            </a:endParaRPr>
          </a:p>
        </p:txBody>
      </p:sp>
      <p:graphicFrame>
        <p:nvGraphicFramePr>
          <p:cNvPr id="50206" name="Object 31"/>
          <p:cNvGraphicFramePr>
            <a:graphicFrameLocks noChangeAspect="1"/>
          </p:cNvGraphicFramePr>
          <p:nvPr>
            <p:extLst>
              <p:ext uri="{D42A27DB-BD31-4B8C-83A1-F6EECF244321}">
                <p14:modId xmlns:p14="http://schemas.microsoft.com/office/powerpoint/2010/main" val="831804347"/>
              </p:ext>
            </p:extLst>
          </p:nvPr>
        </p:nvGraphicFramePr>
        <p:xfrm>
          <a:off x="323850" y="3140968"/>
          <a:ext cx="3117850" cy="1296987"/>
        </p:xfrm>
        <a:graphic>
          <a:graphicData uri="http://schemas.openxmlformats.org/presentationml/2006/ole">
            <mc:AlternateContent xmlns:mc="http://schemas.openxmlformats.org/markup-compatibility/2006">
              <mc:Choice xmlns:v="urn:schemas-microsoft-com:vml" Requires="v">
                <p:oleObj spid="_x0000_s50246" name="Equation" r:id="rId4" imgW="977900" imgH="393700" progId="Equation.3">
                  <p:embed/>
                </p:oleObj>
              </mc:Choice>
              <mc:Fallback>
                <p:oleObj name="Equation" r:id="rId4" imgW="977900" imgH="393700" progId="Equation.3">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3140968"/>
                        <a:ext cx="3117850" cy="1296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207" name="Object 32"/>
          <p:cNvGraphicFramePr>
            <a:graphicFrameLocks noChangeAspect="1"/>
          </p:cNvGraphicFramePr>
          <p:nvPr>
            <p:extLst>
              <p:ext uri="{D42A27DB-BD31-4B8C-83A1-F6EECF244321}">
                <p14:modId xmlns:p14="http://schemas.microsoft.com/office/powerpoint/2010/main" val="1108084232"/>
              </p:ext>
            </p:extLst>
          </p:nvPr>
        </p:nvGraphicFramePr>
        <p:xfrm>
          <a:off x="179388" y="4581227"/>
          <a:ext cx="5616575" cy="2016125"/>
        </p:xfrm>
        <a:graphic>
          <a:graphicData uri="http://schemas.openxmlformats.org/presentationml/2006/ole">
            <mc:AlternateContent xmlns:mc="http://schemas.openxmlformats.org/markup-compatibility/2006">
              <mc:Choice xmlns:v="urn:schemas-microsoft-com:vml" Requires="v">
                <p:oleObj spid="_x0000_s50247" name="Equation" r:id="rId6" imgW="1574800" imgH="685800" progId="Equation.3">
                  <p:embed/>
                </p:oleObj>
              </mc:Choice>
              <mc:Fallback>
                <p:oleObj name="Equation" r:id="rId6" imgW="1574800" imgH="685800" progId="Equation.3">
                  <p:embed/>
                  <p:pic>
                    <p:nvPicPr>
                      <p:cNvPr id="0" name="Object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4581227"/>
                        <a:ext cx="5616575" cy="201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pic>
        <p:nvPicPr>
          <p:cNvPr id="34" name="Picture 33" descr="1476-4598-4-29-3"/>
          <p:cNvPicPr>
            <a:picLocks noChangeAspect="1" noChangeArrowheads="1"/>
          </p:cNvPicPr>
          <p:nvPr/>
        </p:nvPicPr>
        <p:blipFill rotWithShape="1">
          <a:blip r:embed="rId8">
            <a:extLst>
              <a:ext uri="{28A0092B-C50C-407E-A947-70E740481C1C}">
                <a14:useLocalDpi xmlns:a14="http://schemas.microsoft.com/office/drawing/2010/main" val="0"/>
              </a:ext>
            </a:extLst>
          </a:blip>
          <a:srcRect t="11054" b="11886"/>
          <a:stretch/>
        </p:blipFill>
        <p:spPr bwMode="auto">
          <a:xfrm>
            <a:off x="103450" y="1029383"/>
            <a:ext cx="3598600" cy="2232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p:txBody>
          <a:bodyPr/>
          <a:lstStyle/>
          <a:p>
            <a:pPr eaLnBrk="1" hangingPunct="1">
              <a:defRPr/>
            </a:pPr>
            <a:r>
              <a:rPr lang="en-US">
                <a:cs typeface="+mj-cs"/>
              </a:rPr>
              <a:t>Neural networks</a:t>
            </a:r>
          </a:p>
        </p:txBody>
      </p:sp>
      <p:pic>
        <p:nvPicPr>
          <p:cNvPr id="4" name="Picture 3" descr="xor_error.png"/>
          <p:cNvPicPr>
            <a:picLocks noChangeAspect="1"/>
          </p:cNvPicPr>
          <p:nvPr/>
        </p:nvPicPr>
        <p:blipFill rotWithShape="1">
          <a:blip r:embed="rId3">
            <a:extLst>
              <a:ext uri="{28A0092B-C50C-407E-A947-70E740481C1C}">
                <a14:useLocalDpi xmlns:a14="http://schemas.microsoft.com/office/drawing/2010/main" val="0"/>
              </a:ext>
            </a:extLst>
          </a:blip>
          <a:srcRect l="4484" t="13086" r="8894" b="7901"/>
          <a:stretch/>
        </p:blipFill>
        <p:spPr>
          <a:xfrm>
            <a:off x="899592" y="1052736"/>
            <a:ext cx="7687734" cy="5418667"/>
          </a:xfrm>
          <a:prstGeom prst="rect">
            <a:avLst/>
          </a:prstGeom>
        </p:spPr>
      </p:pic>
    </p:spTree>
    <p:extLst>
      <p:ext uri="{BB962C8B-B14F-4D97-AF65-F5344CB8AC3E}">
        <p14:creationId xmlns:p14="http://schemas.microsoft.com/office/powerpoint/2010/main" val="547352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p:txBody>
          <a:bodyPr/>
          <a:lstStyle/>
          <a:p>
            <a:pPr eaLnBrk="1" hangingPunct="1">
              <a:defRPr/>
            </a:pPr>
            <a:r>
              <a:rPr lang="en-US" dirty="0">
                <a:cs typeface="+mj-cs"/>
              </a:rPr>
              <a:t>How does it work? </a:t>
            </a:r>
            <a:br>
              <a:rPr lang="en-US" dirty="0">
                <a:cs typeface="+mj-cs"/>
              </a:rPr>
            </a:br>
            <a:r>
              <a:rPr lang="en-US" dirty="0">
                <a:cs typeface="+mj-cs"/>
              </a:rPr>
              <a:t>Ex. Input is (0 0)</a:t>
            </a:r>
          </a:p>
        </p:txBody>
      </p:sp>
      <p:sp>
        <p:nvSpPr>
          <p:cNvPr id="557059" name="AutoShape 3"/>
          <p:cNvSpPr>
            <a:spLocks noChangeArrowheads="1"/>
          </p:cNvSpPr>
          <p:nvPr/>
        </p:nvSpPr>
        <p:spPr bwMode="auto">
          <a:xfrm>
            <a:off x="3962400" y="1828800"/>
            <a:ext cx="382588" cy="290513"/>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800" i="0">
                <a:cs typeface="+mn-cs"/>
              </a:rPr>
              <a:t>0</a:t>
            </a:r>
          </a:p>
        </p:txBody>
      </p:sp>
      <p:sp>
        <p:nvSpPr>
          <p:cNvPr id="557060" name="AutoShape 4"/>
          <p:cNvSpPr>
            <a:spLocks noChangeArrowheads="1"/>
          </p:cNvSpPr>
          <p:nvPr/>
        </p:nvSpPr>
        <p:spPr bwMode="auto">
          <a:xfrm>
            <a:off x="6400800" y="1828800"/>
            <a:ext cx="382588" cy="290513"/>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800" i="0">
                <a:cs typeface="+mn-cs"/>
              </a:rPr>
              <a:t>0</a:t>
            </a:r>
          </a:p>
        </p:txBody>
      </p:sp>
      <p:sp>
        <p:nvSpPr>
          <p:cNvPr id="557061" name="AutoShape 5"/>
          <p:cNvSpPr>
            <a:spLocks noChangeArrowheads="1"/>
          </p:cNvSpPr>
          <p:nvPr/>
        </p:nvSpPr>
        <p:spPr bwMode="auto">
          <a:xfrm>
            <a:off x="3962400" y="3135313"/>
            <a:ext cx="382588" cy="290512"/>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57062" name="AutoShape 6"/>
          <p:cNvSpPr>
            <a:spLocks noChangeArrowheads="1"/>
          </p:cNvSpPr>
          <p:nvPr/>
        </p:nvSpPr>
        <p:spPr bwMode="auto">
          <a:xfrm>
            <a:off x="6400800" y="3048000"/>
            <a:ext cx="382588" cy="290513"/>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57063" name="AutoShape 7"/>
          <p:cNvSpPr>
            <a:spLocks noChangeArrowheads="1"/>
          </p:cNvSpPr>
          <p:nvPr/>
        </p:nvSpPr>
        <p:spPr bwMode="auto">
          <a:xfrm>
            <a:off x="5334000" y="4572000"/>
            <a:ext cx="382588" cy="290513"/>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cxnSp>
        <p:nvCxnSpPr>
          <p:cNvPr id="557064" name="AutoShape 8"/>
          <p:cNvCxnSpPr>
            <a:cxnSpLocks noChangeShapeType="1"/>
            <a:stCxn id="557059" idx="2"/>
            <a:endCxn id="557061" idx="3"/>
          </p:cNvCxnSpPr>
          <p:nvPr/>
        </p:nvCxnSpPr>
        <p:spPr bwMode="auto">
          <a:xfrm>
            <a:off x="4154488" y="2119313"/>
            <a:ext cx="0" cy="101600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57065" name="AutoShape 9"/>
          <p:cNvCxnSpPr>
            <a:cxnSpLocks noChangeShapeType="1"/>
            <a:stCxn id="557059" idx="2"/>
            <a:endCxn id="557062" idx="3"/>
          </p:cNvCxnSpPr>
          <p:nvPr/>
        </p:nvCxnSpPr>
        <p:spPr bwMode="auto">
          <a:xfrm>
            <a:off x="4344988" y="1974850"/>
            <a:ext cx="2247900" cy="107315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57066" name="AutoShape 10"/>
          <p:cNvCxnSpPr>
            <a:cxnSpLocks noChangeShapeType="1"/>
            <a:stCxn id="557060" idx="3"/>
            <a:endCxn id="557061" idx="3"/>
          </p:cNvCxnSpPr>
          <p:nvPr/>
        </p:nvCxnSpPr>
        <p:spPr bwMode="auto">
          <a:xfrm flipH="1">
            <a:off x="4154488" y="1974850"/>
            <a:ext cx="2246312" cy="1160463"/>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57067" name="AutoShape 11"/>
          <p:cNvCxnSpPr>
            <a:cxnSpLocks noChangeShapeType="1"/>
            <a:stCxn id="557060" idx="2"/>
            <a:endCxn id="557062" idx="3"/>
          </p:cNvCxnSpPr>
          <p:nvPr/>
        </p:nvCxnSpPr>
        <p:spPr bwMode="auto">
          <a:xfrm>
            <a:off x="6592888" y="2119313"/>
            <a:ext cx="0" cy="928687"/>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57068" name="AutoShape 12"/>
          <p:cNvCxnSpPr>
            <a:cxnSpLocks noChangeShapeType="1"/>
            <a:stCxn id="557061" idx="2"/>
            <a:endCxn id="557063" idx="3"/>
          </p:cNvCxnSpPr>
          <p:nvPr/>
        </p:nvCxnSpPr>
        <p:spPr bwMode="auto">
          <a:xfrm>
            <a:off x="4154488" y="3425825"/>
            <a:ext cx="1371600" cy="1146175"/>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57069" name="AutoShape 13"/>
          <p:cNvCxnSpPr>
            <a:cxnSpLocks noChangeShapeType="1"/>
            <a:stCxn id="557062" idx="2"/>
            <a:endCxn id="557063" idx="3"/>
          </p:cNvCxnSpPr>
          <p:nvPr/>
        </p:nvCxnSpPr>
        <p:spPr bwMode="auto">
          <a:xfrm flipH="1">
            <a:off x="5526088" y="3338513"/>
            <a:ext cx="1066800" cy="1233487"/>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57070" name="Text Box 14"/>
          <p:cNvSpPr txBox="1">
            <a:spLocks noChangeArrowheads="1"/>
          </p:cNvSpPr>
          <p:nvPr/>
        </p:nvSpPr>
        <p:spPr bwMode="auto">
          <a:xfrm>
            <a:off x="4637088" y="2057400"/>
            <a:ext cx="296862"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b="0" i="0">
                <a:latin typeface="Helvetica Neue" charset="0"/>
                <a:cs typeface="+mn-cs"/>
              </a:rPr>
              <a:t>6</a:t>
            </a:r>
            <a:endParaRPr lang="en-US" sz="2000" b="0" i="0">
              <a:latin typeface="Courier New" charset="0"/>
              <a:cs typeface="+mn-cs"/>
            </a:endParaRPr>
          </a:p>
        </p:txBody>
      </p:sp>
      <p:sp>
        <p:nvSpPr>
          <p:cNvPr id="557071" name="Text Box 15"/>
          <p:cNvSpPr txBox="1">
            <a:spLocks noChangeArrowheads="1"/>
          </p:cNvSpPr>
          <p:nvPr/>
        </p:nvSpPr>
        <p:spPr bwMode="auto">
          <a:xfrm>
            <a:off x="4419600" y="3657600"/>
            <a:ext cx="439738"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defRPr/>
            </a:pPr>
            <a:r>
              <a:rPr lang="en-US" sz="1600" b="0" i="0">
                <a:latin typeface="Helvetica Neue" charset="0"/>
                <a:cs typeface="+mn-cs"/>
              </a:rPr>
              <a:t>-9</a:t>
            </a:r>
            <a:endParaRPr lang="en-US" sz="2000" b="0" i="0">
              <a:latin typeface="Courier New" charset="0"/>
              <a:cs typeface="+mn-cs"/>
            </a:endParaRPr>
          </a:p>
        </p:txBody>
      </p:sp>
      <p:sp>
        <p:nvSpPr>
          <p:cNvPr id="557072" name="Text Box 16"/>
          <p:cNvSpPr txBox="1">
            <a:spLocks noChangeArrowheads="1"/>
          </p:cNvSpPr>
          <p:nvPr/>
        </p:nvSpPr>
        <p:spPr bwMode="auto">
          <a:xfrm>
            <a:off x="5715000" y="2057400"/>
            <a:ext cx="296863"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b="0" i="0">
                <a:latin typeface="Helvetica Neue" charset="0"/>
                <a:cs typeface="+mn-cs"/>
              </a:rPr>
              <a:t>4</a:t>
            </a:r>
            <a:endParaRPr lang="en-US" sz="2000" b="0" i="0">
              <a:latin typeface="Courier New" charset="0"/>
              <a:cs typeface="+mn-cs"/>
            </a:endParaRPr>
          </a:p>
        </p:txBody>
      </p:sp>
      <p:sp>
        <p:nvSpPr>
          <p:cNvPr id="557073" name="Text Box 17"/>
          <p:cNvSpPr txBox="1">
            <a:spLocks noChangeArrowheads="1"/>
          </p:cNvSpPr>
          <p:nvPr/>
        </p:nvSpPr>
        <p:spPr bwMode="auto">
          <a:xfrm>
            <a:off x="6324600" y="2209800"/>
            <a:ext cx="493713"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defRPr/>
            </a:pPr>
            <a:r>
              <a:rPr lang="en-US" sz="1600" b="0" i="0">
                <a:latin typeface="Helvetica Neue" charset="0"/>
                <a:cs typeface="+mn-cs"/>
              </a:rPr>
              <a:t>6</a:t>
            </a:r>
            <a:endParaRPr lang="en-US" sz="2000" b="0" i="0">
              <a:latin typeface="Courier New" charset="0"/>
              <a:cs typeface="+mn-cs"/>
            </a:endParaRPr>
          </a:p>
        </p:txBody>
      </p:sp>
      <p:sp>
        <p:nvSpPr>
          <p:cNvPr id="557074" name="Text Box 18"/>
          <p:cNvSpPr txBox="1">
            <a:spLocks noChangeArrowheads="1"/>
          </p:cNvSpPr>
          <p:nvPr/>
        </p:nvSpPr>
        <p:spPr bwMode="auto">
          <a:xfrm>
            <a:off x="6019800" y="3657600"/>
            <a:ext cx="296863"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b="0" i="0">
                <a:latin typeface="Helvetica Neue" charset="0"/>
                <a:cs typeface="+mn-cs"/>
              </a:rPr>
              <a:t>9</a:t>
            </a:r>
            <a:endParaRPr lang="en-US" sz="2000" b="0" i="0">
              <a:latin typeface="Courier New" charset="0"/>
              <a:cs typeface="+mn-cs"/>
            </a:endParaRPr>
          </a:p>
        </p:txBody>
      </p:sp>
      <p:sp>
        <p:nvSpPr>
          <p:cNvPr id="557075" name="AutoShape 19"/>
          <p:cNvSpPr>
            <a:spLocks noChangeArrowheads="1"/>
          </p:cNvSpPr>
          <p:nvPr/>
        </p:nvSpPr>
        <p:spPr bwMode="auto">
          <a:xfrm>
            <a:off x="8532813" y="1828800"/>
            <a:ext cx="382587" cy="290513"/>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800" i="0">
                <a:cs typeface="+mn-cs"/>
              </a:rPr>
              <a:t>1</a:t>
            </a:r>
          </a:p>
        </p:txBody>
      </p:sp>
      <p:cxnSp>
        <p:nvCxnSpPr>
          <p:cNvPr id="557076" name="AutoShape 20"/>
          <p:cNvCxnSpPr>
            <a:cxnSpLocks noChangeShapeType="1"/>
            <a:stCxn id="557075" idx="3"/>
            <a:endCxn id="557061" idx="2"/>
          </p:cNvCxnSpPr>
          <p:nvPr/>
        </p:nvCxnSpPr>
        <p:spPr bwMode="auto">
          <a:xfrm flipH="1">
            <a:off x="4344988" y="1974850"/>
            <a:ext cx="4187825" cy="1306513"/>
          </a:xfrm>
          <a:prstGeom prst="straightConnector1">
            <a:avLst/>
          </a:prstGeom>
          <a:noFill/>
          <a:ln w="9525">
            <a:solidFill>
              <a:schemeClr val="tx1"/>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57077" name="AutoShape 21"/>
          <p:cNvCxnSpPr>
            <a:cxnSpLocks noChangeShapeType="1"/>
            <a:stCxn id="557075" idx="2"/>
          </p:cNvCxnSpPr>
          <p:nvPr/>
        </p:nvCxnSpPr>
        <p:spPr bwMode="auto">
          <a:xfrm flipH="1">
            <a:off x="6781800" y="2119313"/>
            <a:ext cx="1943100" cy="1074737"/>
          </a:xfrm>
          <a:prstGeom prst="straightConnector1">
            <a:avLst/>
          </a:prstGeom>
          <a:noFill/>
          <a:ln w="9525">
            <a:solidFill>
              <a:schemeClr val="tx1"/>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57078" name="Text Box 22"/>
          <p:cNvSpPr txBox="1">
            <a:spLocks noChangeArrowheads="1"/>
          </p:cNvSpPr>
          <p:nvPr/>
        </p:nvSpPr>
        <p:spPr bwMode="auto">
          <a:xfrm>
            <a:off x="7543800" y="2438400"/>
            <a:ext cx="609600"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defRPr/>
            </a:pPr>
            <a:r>
              <a:rPr lang="en-US" sz="1600" b="0" i="0">
                <a:latin typeface="Helvetica Neue" charset="0"/>
                <a:cs typeface="+mn-cs"/>
              </a:rPr>
              <a:t>-2</a:t>
            </a:r>
            <a:endParaRPr lang="en-US" sz="2000" b="0" i="0">
              <a:latin typeface="Courier New" charset="0"/>
              <a:cs typeface="+mn-cs"/>
            </a:endParaRPr>
          </a:p>
        </p:txBody>
      </p:sp>
      <p:sp>
        <p:nvSpPr>
          <p:cNvPr id="557079" name="Text Box 23"/>
          <p:cNvSpPr txBox="1">
            <a:spLocks noChangeArrowheads="1"/>
          </p:cNvSpPr>
          <p:nvPr/>
        </p:nvSpPr>
        <p:spPr bwMode="auto">
          <a:xfrm>
            <a:off x="7086600" y="2133600"/>
            <a:ext cx="609600"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defRPr/>
            </a:pPr>
            <a:r>
              <a:rPr lang="en-US" sz="1600" b="0" i="0">
                <a:latin typeface="Helvetica Neue" charset="0"/>
                <a:cs typeface="+mn-cs"/>
              </a:rPr>
              <a:t>-6</a:t>
            </a:r>
            <a:endParaRPr lang="en-US" sz="2000" b="0" i="0">
              <a:latin typeface="Courier New" charset="0"/>
              <a:cs typeface="+mn-cs"/>
            </a:endParaRPr>
          </a:p>
        </p:txBody>
      </p:sp>
      <p:sp>
        <p:nvSpPr>
          <p:cNvPr id="557080" name="Text Box 24"/>
          <p:cNvSpPr txBox="1">
            <a:spLocks noChangeArrowheads="1"/>
          </p:cNvSpPr>
          <p:nvPr/>
        </p:nvSpPr>
        <p:spPr bwMode="auto">
          <a:xfrm>
            <a:off x="3886200" y="2254250"/>
            <a:ext cx="296863"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b="0" i="0">
                <a:latin typeface="Helvetica Neue" charset="0"/>
                <a:cs typeface="+mn-cs"/>
              </a:rPr>
              <a:t>4</a:t>
            </a:r>
            <a:endParaRPr lang="en-US" sz="2000" b="0" i="0">
              <a:latin typeface="Courier New" charset="0"/>
              <a:cs typeface="+mn-cs"/>
            </a:endParaRPr>
          </a:p>
        </p:txBody>
      </p:sp>
      <p:sp>
        <p:nvSpPr>
          <p:cNvPr id="557081" name="AutoShape 25"/>
          <p:cNvSpPr>
            <a:spLocks noChangeArrowheads="1"/>
          </p:cNvSpPr>
          <p:nvPr/>
        </p:nvSpPr>
        <p:spPr bwMode="auto">
          <a:xfrm>
            <a:off x="8534400" y="3048000"/>
            <a:ext cx="382588" cy="290513"/>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800" i="0">
                <a:cs typeface="+mn-cs"/>
              </a:rPr>
              <a:t>1</a:t>
            </a:r>
          </a:p>
        </p:txBody>
      </p:sp>
      <p:cxnSp>
        <p:nvCxnSpPr>
          <p:cNvPr id="557082" name="AutoShape 26"/>
          <p:cNvCxnSpPr>
            <a:cxnSpLocks noChangeShapeType="1"/>
            <a:endCxn id="557063" idx="2"/>
          </p:cNvCxnSpPr>
          <p:nvPr/>
        </p:nvCxnSpPr>
        <p:spPr bwMode="auto">
          <a:xfrm flipH="1">
            <a:off x="5716588" y="3344863"/>
            <a:ext cx="3008312" cy="1373187"/>
          </a:xfrm>
          <a:prstGeom prst="straightConnector1">
            <a:avLst/>
          </a:prstGeom>
          <a:noFill/>
          <a:ln w="9525">
            <a:solidFill>
              <a:schemeClr val="tx1"/>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57083" name="Text Box 27"/>
          <p:cNvSpPr txBox="1">
            <a:spLocks noChangeArrowheads="1"/>
          </p:cNvSpPr>
          <p:nvPr/>
        </p:nvSpPr>
        <p:spPr bwMode="auto">
          <a:xfrm>
            <a:off x="7391400" y="3657600"/>
            <a:ext cx="546100"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b="0" i="0">
                <a:latin typeface="Helvetica Neue" charset="0"/>
                <a:cs typeface="+mn-cs"/>
              </a:rPr>
              <a:t>-4.5</a:t>
            </a:r>
            <a:endParaRPr lang="en-US" sz="2000" b="0" i="0">
              <a:latin typeface="Courier New" charset="0"/>
              <a:cs typeface="+mn-cs"/>
            </a:endParaRPr>
          </a:p>
        </p:txBody>
      </p:sp>
      <p:sp>
        <p:nvSpPr>
          <p:cNvPr id="557084" name="Text Box 28"/>
          <p:cNvSpPr txBox="1">
            <a:spLocks noChangeArrowheads="1"/>
          </p:cNvSpPr>
          <p:nvPr/>
        </p:nvSpPr>
        <p:spPr bwMode="auto">
          <a:xfrm>
            <a:off x="4978400" y="1219200"/>
            <a:ext cx="6921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0">
                <a:cs typeface="+mn-cs"/>
              </a:rPr>
              <a:t>Input</a:t>
            </a:r>
          </a:p>
        </p:txBody>
      </p:sp>
      <p:sp>
        <p:nvSpPr>
          <p:cNvPr id="557085" name="Text Box 29"/>
          <p:cNvSpPr txBox="1">
            <a:spLocks noChangeArrowheads="1"/>
          </p:cNvSpPr>
          <p:nvPr/>
        </p:nvSpPr>
        <p:spPr bwMode="auto">
          <a:xfrm>
            <a:off x="7848600" y="1295400"/>
            <a:ext cx="1066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i="0">
                <a:cs typeface="+mn-cs"/>
              </a:rPr>
              <a:t>1 (Bias)</a:t>
            </a:r>
          </a:p>
        </p:txBody>
      </p:sp>
      <p:sp>
        <p:nvSpPr>
          <p:cNvPr id="557086" name="Text Box 30"/>
          <p:cNvSpPr txBox="1">
            <a:spLocks noChangeArrowheads="1"/>
          </p:cNvSpPr>
          <p:nvPr/>
        </p:nvSpPr>
        <p:spPr bwMode="auto">
          <a:xfrm rot="5400000">
            <a:off x="5303838" y="1233487"/>
            <a:ext cx="27305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6000" b="0" i="0">
                <a:cs typeface="+mn-cs"/>
              </a:rPr>
              <a:t>{</a:t>
            </a:r>
            <a:endParaRPr lang="en-US" sz="9600" b="0" i="0">
              <a:cs typeface="+mn-cs"/>
            </a:endParaRPr>
          </a:p>
        </p:txBody>
      </p:sp>
      <p:sp>
        <p:nvSpPr>
          <p:cNvPr id="557087" name="Text Box 31"/>
          <p:cNvSpPr txBox="1">
            <a:spLocks noChangeArrowheads="1"/>
          </p:cNvSpPr>
          <p:nvPr/>
        </p:nvSpPr>
        <p:spPr bwMode="auto">
          <a:xfrm>
            <a:off x="3276600" y="2971800"/>
            <a:ext cx="7239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0" i="0">
                <a:latin typeface="Comic Sans MS" charset="0"/>
                <a:cs typeface="+mn-cs"/>
              </a:rPr>
              <a:t>o</a:t>
            </a:r>
            <a:r>
              <a:rPr lang="en-US" sz="1800" b="0" i="0" baseline="-25000">
                <a:latin typeface="Comic Sans MS" charset="0"/>
                <a:cs typeface="+mn-cs"/>
              </a:rPr>
              <a:t>1</a:t>
            </a:r>
            <a:r>
              <a:rPr lang="en-US" sz="1800" b="0" i="0">
                <a:latin typeface="Comic Sans MS" charset="0"/>
                <a:cs typeface="+mn-cs"/>
              </a:rPr>
              <a:t>=-6</a:t>
            </a:r>
          </a:p>
          <a:p>
            <a:pPr>
              <a:defRPr/>
            </a:pPr>
            <a:r>
              <a:rPr lang="en-US" sz="1800" b="0" i="0">
                <a:latin typeface="Comic Sans MS" charset="0"/>
                <a:cs typeface="+mn-cs"/>
              </a:rPr>
              <a:t>O</a:t>
            </a:r>
            <a:r>
              <a:rPr lang="en-US" sz="1800" b="0" i="0" baseline="-25000">
                <a:latin typeface="Comic Sans MS" charset="0"/>
                <a:cs typeface="+mn-cs"/>
              </a:rPr>
              <a:t>1</a:t>
            </a:r>
            <a:r>
              <a:rPr lang="en-US" sz="1800" b="0" i="0">
                <a:latin typeface="Comic Sans MS" charset="0"/>
                <a:cs typeface="+mn-cs"/>
              </a:rPr>
              <a:t>=0</a:t>
            </a:r>
          </a:p>
        </p:txBody>
      </p:sp>
      <p:sp>
        <p:nvSpPr>
          <p:cNvPr id="557088" name="Text Box 32"/>
          <p:cNvSpPr txBox="1">
            <a:spLocks noChangeArrowheads="1"/>
          </p:cNvSpPr>
          <p:nvPr/>
        </p:nvSpPr>
        <p:spPr bwMode="auto">
          <a:xfrm>
            <a:off x="5740400" y="2895600"/>
            <a:ext cx="7493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0" i="0">
                <a:latin typeface="Comic Sans MS" charset="0"/>
                <a:cs typeface="+mn-cs"/>
              </a:rPr>
              <a:t>o</a:t>
            </a:r>
            <a:r>
              <a:rPr lang="en-US" sz="1800" b="0" i="0" baseline="-25000">
                <a:latin typeface="Comic Sans MS" charset="0"/>
                <a:cs typeface="+mn-cs"/>
              </a:rPr>
              <a:t>2</a:t>
            </a:r>
            <a:r>
              <a:rPr lang="en-US" sz="1800" b="0" i="0">
                <a:latin typeface="Comic Sans MS" charset="0"/>
                <a:cs typeface="+mn-cs"/>
              </a:rPr>
              <a:t>=-2</a:t>
            </a:r>
          </a:p>
          <a:p>
            <a:pPr>
              <a:defRPr/>
            </a:pPr>
            <a:r>
              <a:rPr lang="en-US" sz="1800" b="0" i="0">
                <a:latin typeface="Comic Sans MS" charset="0"/>
                <a:cs typeface="+mn-cs"/>
              </a:rPr>
              <a:t>O</a:t>
            </a:r>
            <a:r>
              <a:rPr lang="en-US" sz="1800" b="0" i="0" baseline="-25000">
                <a:latin typeface="Comic Sans MS" charset="0"/>
                <a:cs typeface="+mn-cs"/>
              </a:rPr>
              <a:t>2</a:t>
            </a:r>
            <a:r>
              <a:rPr lang="en-US" sz="1800" b="0" i="0">
                <a:latin typeface="Comic Sans MS" charset="0"/>
                <a:cs typeface="+mn-cs"/>
              </a:rPr>
              <a:t>=0</a:t>
            </a:r>
          </a:p>
        </p:txBody>
      </p:sp>
      <p:sp>
        <p:nvSpPr>
          <p:cNvPr id="557089" name="Text Box 33"/>
          <p:cNvSpPr txBox="1">
            <a:spLocks noChangeArrowheads="1"/>
          </p:cNvSpPr>
          <p:nvPr/>
        </p:nvSpPr>
        <p:spPr bwMode="auto">
          <a:xfrm>
            <a:off x="4491038" y="4419600"/>
            <a:ext cx="919162"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0" i="0">
                <a:latin typeface="Comic Sans MS" charset="0"/>
                <a:cs typeface="+mn-cs"/>
              </a:rPr>
              <a:t>y</a:t>
            </a:r>
            <a:r>
              <a:rPr lang="en-US" sz="1800" b="0" i="0" baseline="-25000">
                <a:latin typeface="Comic Sans MS" charset="0"/>
                <a:cs typeface="+mn-cs"/>
              </a:rPr>
              <a:t>1</a:t>
            </a:r>
            <a:r>
              <a:rPr lang="en-US" sz="1800" b="0" i="0">
                <a:latin typeface="Comic Sans MS" charset="0"/>
                <a:cs typeface="+mn-cs"/>
              </a:rPr>
              <a:t>=-4.5</a:t>
            </a:r>
          </a:p>
          <a:p>
            <a:pPr>
              <a:defRPr/>
            </a:pPr>
            <a:r>
              <a:rPr lang="en-US" sz="1800" b="0" i="0">
                <a:latin typeface="Comic Sans MS" charset="0"/>
                <a:cs typeface="+mn-cs"/>
              </a:rPr>
              <a:t>Y</a:t>
            </a:r>
            <a:r>
              <a:rPr lang="en-US" sz="1800" b="0" i="0" baseline="-25000">
                <a:latin typeface="Comic Sans MS" charset="0"/>
                <a:cs typeface="+mn-cs"/>
              </a:rPr>
              <a:t>1</a:t>
            </a:r>
            <a:r>
              <a:rPr lang="en-US" sz="1800" b="0" i="0">
                <a:latin typeface="Comic Sans MS" charset="0"/>
                <a:cs typeface="+mn-cs"/>
              </a:rPr>
              <a:t>=0</a:t>
            </a:r>
          </a:p>
        </p:txBody>
      </p:sp>
      <p:graphicFrame>
        <p:nvGraphicFramePr>
          <p:cNvPr id="54305" name="Object 34"/>
          <p:cNvGraphicFramePr>
            <a:graphicFrameLocks noChangeAspect="1"/>
          </p:cNvGraphicFramePr>
          <p:nvPr/>
        </p:nvGraphicFramePr>
        <p:xfrm>
          <a:off x="442913" y="2233613"/>
          <a:ext cx="2316162" cy="931862"/>
        </p:xfrm>
        <a:graphic>
          <a:graphicData uri="http://schemas.openxmlformats.org/presentationml/2006/ole">
            <mc:AlternateContent xmlns:mc="http://schemas.openxmlformats.org/markup-compatibility/2006">
              <mc:Choice xmlns:v="urn:schemas-microsoft-com:vml" Requires="v">
                <p:oleObj spid="_x0000_s54344" name="Equation" r:id="rId4" imgW="977900" imgH="393700" progId="Equation.3">
                  <p:embed/>
                </p:oleObj>
              </mc:Choice>
              <mc:Fallback>
                <p:oleObj name="Equation" r:id="rId4" imgW="977900" imgH="393700" progId="Equation.3">
                  <p:embed/>
                  <p:pic>
                    <p:nvPicPr>
                      <p:cNvPr id="0" name="Object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13" y="2233613"/>
                        <a:ext cx="2316162" cy="931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4306" name="Object 35"/>
          <p:cNvGraphicFramePr>
            <a:graphicFrameLocks noChangeAspect="1"/>
          </p:cNvGraphicFramePr>
          <p:nvPr/>
        </p:nvGraphicFramePr>
        <p:xfrm>
          <a:off x="474663" y="3529013"/>
          <a:ext cx="2249487" cy="738187"/>
        </p:xfrm>
        <a:graphic>
          <a:graphicData uri="http://schemas.openxmlformats.org/presentationml/2006/ole">
            <mc:AlternateContent xmlns:mc="http://schemas.openxmlformats.org/markup-compatibility/2006">
              <mc:Choice xmlns:v="urn:schemas-microsoft-com:vml" Requires="v">
                <p:oleObj spid="_x0000_s54345" name="Equation" r:id="rId6" imgW="774700" imgH="254000" progId="Equation.3">
                  <p:embed/>
                </p:oleObj>
              </mc:Choice>
              <mc:Fallback>
                <p:oleObj name="Equation" r:id="rId6" imgW="774700" imgH="254000" progId="Equation.3">
                  <p:embed/>
                  <p:pic>
                    <p:nvPicPr>
                      <p:cNvPr id="0" name="Object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663" y="3529013"/>
                        <a:ext cx="2249487" cy="7381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p:txBody>
          <a:bodyPr/>
          <a:lstStyle/>
          <a:p>
            <a:pPr eaLnBrk="1" hangingPunct="1">
              <a:defRPr/>
            </a:pPr>
            <a:r>
              <a:rPr lang="en-US">
                <a:cs typeface="+mj-cs"/>
              </a:rPr>
              <a:t>Neural networks. How does it work?</a:t>
            </a:r>
          </a:p>
        </p:txBody>
      </p:sp>
      <p:sp>
        <p:nvSpPr>
          <p:cNvPr id="555042" name="Text Box 34"/>
          <p:cNvSpPr txBox="1">
            <a:spLocks noChangeArrowheads="1"/>
          </p:cNvSpPr>
          <p:nvPr/>
        </p:nvSpPr>
        <p:spPr bwMode="auto">
          <a:xfrm>
            <a:off x="2971800" y="2971800"/>
            <a:ext cx="2106613"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600" b="0" i="0">
                <a:latin typeface="Comic Sans MS" charset="0"/>
                <a:cs typeface="+mn-cs"/>
              </a:rPr>
              <a:t>Hand out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p:txBody>
          <a:bodyPr/>
          <a:lstStyle/>
          <a:p>
            <a:pPr eaLnBrk="1" hangingPunct="1">
              <a:defRPr/>
            </a:pPr>
            <a:r>
              <a:rPr lang="en-US">
                <a:cs typeface="+mj-cs"/>
              </a:rPr>
              <a:t>Neural networks (1 0 &amp;&amp; 0 1)</a:t>
            </a:r>
          </a:p>
        </p:txBody>
      </p:sp>
      <p:sp>
        <p:nvSpPr>
          <p:cNvPr id="559107" name="AutoShape 3"/>
          <p:cNvSpPr>
            <a:spLocks noChangeArrowheads="1"/>
          </p:cNvSpPr>
          <p:nvPr/>
        </p:nvSpPr>
        <p:spPr bwMode="auto">
          <a:xfrm>
            <a:off x="3962400" y="1828800"/>
            <a:ext cx="382588" cy="290513"/>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800" i="0">
                <a:cs typeface="+mn-cs"/>
              </a:rPr>
              <a:t>1</a:t>
            </a:r>
          </a:p>
        </p:txBody>
      </p:sp>
      <p:sp>
        <p:nvSpPr>
          <p:cNvPr id="559108" name="AutoShape 4"/>
          <p:cNvSpPr>
            <a:spLocks noChangeArrowheads="1"/>
          </p:cNvSpPr>
          <p:nvPr/>
        </p:nvSpPr>
        <p:spPr bwMode="auto">
          <a:xfrm>
            <a:off x="6400800" y="1828800"/>
            <a:ext cx="382588" cy="290513"/>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800" i="0">
                <a:cs typeface="+mn-cs"/>
              </a:rPr>
              <a:t>0</a:t>
            </a:r>
          </a:p>
        </p:txBody>
      </p:sp>
      <p:sp>
        <p:nvSpPr>
          <p:cNvPr id="559109" name="AutoShape 5"/>
          <p:cNvSpPr>
            <a:spLocks noChangeArrowheads="1"/>
          </p:cNvSpPr>
          <p:nvPr/>
        </p:nvSpPr>
        <p:spPr bwMode="auto">
          <a:xfrm>
            <a:off x="3962400" y="3135313"/>
            <a:ext cx="382588" cy="290512"/>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59110" name="AutoShape 6"/>
          <p:cNvSpPr>
            <a:spLocks noChangeArrowheads="1"/>
          </p:cNvSpPr>
          <p:nvPr/>
        </p:nvSpPr>
        <p:spPr bwMode="auto">
          <a:xfrm>
            <a:off x="6400800" y="3048000"/>
            <a:ext cx="382588" cy="290513"/>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59111" name="AutoShape 7"/>
          <p:cNvSpPr>
            <a:spLocks noChangeArrowheads="1"/>
          </p:cNvSpPr>
          <p:nvPr/>
        </p:nvSpPr>
        <p:spPr bwMode="auto">
          <a:xfrm>
            <a:off x="5334000" y="4572000"/>
            <a:ext cx="382588" cy="290513"/>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cxnSp>
        <p:nvCxnSpPr>
          <p:cNvPr id="559112" name="AutoShape 8"/>
          <p:cNvCxnSpPr>
            <a:cxnSpLocks noChangeShapeType="1"/>
            <a:stCxn id="559107" idx="2"/>
            <a:endCxn id="559109" idx="3"/>
          </p:cNvCxnSpPr>
          <p:nvPr/>
        </p:nvCxnSpPr>
        <p:spPr bwMode="auto">
          <a:xfrm>
            <a:off x="4154488" y="2119313"/>
            <a:ext cx="0" cy="101600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59113" name="AutoShape 9"/>
          <p:cNvCxnSpPr>
            <a:cxnSpLocks noChangeShapeType="1"/>
            <a:stCxn id="559107" idx="2"/>
            <a:endCxn id="559110" idx="3"/>
          </p:cNvCxnSpPr>
          <p:nvPr/>
        </p:nvCxnSpPr>
        <p:spPr bwMode="auto">
          <a:xfrm>
            <a:off x="4344988" y="1974850"/>
            <a:ext cx="2247900" cy="107315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59114" name="AutoShape 10"/>
          <p:cNvCxnSpPr>
            <a:cxnSpLocks noChangeShapeType="1"/>
            <a:stCxn id="559108" idx="3"/>
            <a:endCxn id="559109" idx="3"/>
          </p:cNvCxnSpPr>
          <p:nvPr/>
        </p:nvCxnSpPr>
        <p:spPr bwMode="auto">
          <a:xfrm flipH="1">
            <a:off x="4154488" y="1974850"/>
            <a:ext cx="2246312" cy="1160463"/>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59115" name="AutoShape 11"/>
          <p:cNvCxnSpPr>
            <a:cxnSpLocks noChangeShapeType="1"/>
            <a:stCxn id="559108" idx="2"/>
            <a:endCxn id="559110" idx="3"/>
          </p:cNvCxnSpPr>
          <p:nvPr/>
        </p:nvCxnSpPr>
        <p:spPr bwMode="auto">
          <a:xfrm>
            <a:off x="6592888" y="2119313"/>
            <a:ext cx="0" cy="928687"/>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59116" name="AutoShape 12"/>
          <p:cNvCxnSpPr>
            <a:cxnSpLocks noChangeShapeType="1"/>
            <a:stCxn id="559109" idx="2"/>
            <a:endCxn id="559111" idx="3"/>
          </p:cNvCxnSpPr>
          <p:nvPr/>
        </p:nvCxnSpPr>
        <p:spPr bwMode="auto">
          <a:xfrm>
            <a:off x="4154488" y="3425825"/>
            <a:ext cx="1371600" cy="1146175"/>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59117" name="AutoShape 13"/>
          <p:cNvCxnSpPr>
            <a:cxnSpLocks noChangeShapeType="1"/>
            <a:stCxn id="559110" idx="2"/>
            <a:endCxn id="559111" idx="3"/>
          </p:cNvCxnSpPr>
          <p:nvPr/>
        </p:nvCxnSpPr>
        <p:spPr bwMode="auto">
          <a:xfrm flipH="1">
            <a:off x="5526088" y="3338513"/>
            <a:ext cx="1066800" cy="1233487"/>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59118" name="Text Box 14"/>
          <p:cNvSpPr txBox="1">
            <a:spLocks noChangeArrowheads="1"/>
          </p:cNvSpPr>
          <p:nvPr/>
        </p:nvSpPr>
        <p:spPr bwMode="auto">
          <a:xfrm>
            <a:off x="4637088" y="2057400"/>
            <a:ext cx="296862"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b="0" i="0">
                <a:latin typeface="Helvetica Neue" charset="0"/>
                <a:cs typeface="+mn-cs"/>
              </a:rPr>
              <a:t>6</a:t>
            </a:r>
            <a:endParaRPr lang="en-US" sz="2000" b="0" i="0">
              <a:latin typeface="Courier New" charset="0"/>
              <a:cs typeface="+mn-cs"/>
            </a:endParaRPr>
          </a:p>
        </p:txBody>
      </p:sp>
      <p:sp>
        <p:nvSpPr>
          <p:cNvPr id="559119" name="Text Box 15"/>
          <p:cNvSpPr txBox="1">
            <a:spLocks noChangeArrowheads="1"/>
          </p:cNvSpPr>
          <p:nvPr/>
        </p:nvSpPr>
        <p:spPr bwMode="auto">
          <a:xfrm>
            <a:off x="4419600" y="3657600"/>
            <a:ext cx="439738"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defRPr/>
            </a:pPr>
            <a:r>
              <a:rPr lang="en-US" sz="1600" b="0" i="0">
                <a:latin typeface="Helvetica Neue" charset="0"/>
                <a:cs typeface="+mn-cs"/>
              </a:rPr>
              <a:t>-9</a:t>
            </a:r>
            <a:endParaRPr lang="en-US" sz="2000" b="0" i="0">
              <a:latin typeface="Courier New" charset="0"/>
              <a:cs typeface="+mn-cs"/>
            </a:endParaRPr>
          </a:p>
        </p:txBody>
      </p:sp>
      <p:sp>
        <p:nvSpPr>
          <p:cNvPr id="559120" name="Text Box 16"/>
          <p:cNvSpPr txBox="1">
            <a:spLocks noChangeArrowheads="1"/>
          </p:cNvSpPr>
          <p:nvPr/>
        </p:nvSpPr>
        <p:spPr bwMode="auto">
          <a:xfrm>
            <a:off x="5715000" y="2057400"/>
            <a:ext cx="296863"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b="0" i="0">
                <a:latin typeface="Helvetica Neue" charset="0"/>
                <a:cs typeface="+mn-cs"/>
              </a:rPr>
              <a:t>4</a:t>
            </a:r>
            <a:endParaRPr lang="en-US" sz="2000" b="0" i="0">
              <a:latin typeface="Courier New" charset="0"/>
              <a:cs typeface="+mn-cs"/>
            </a:endParaRPr>
          </a:p>
        </p:txBody>
      </p:sp>
      <p:sp>
        <p:nvSpPr>
          <p:cNvPr id="559121" name="Text Box 17"/>
          <p:cNvSpPr txBox="1">
            <a:spLocks noChangeArrowheads="1"/>
          </p:cNvSpPr>
          <p:nvPr/>
        </p:nvSpPr>
        <p:spPr bwMode="auto">
          <a:xfrm>
            <a:off x="6324600" y="2209800"/>
            <a:ext cx="493713"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defRPr/>
            </a:pPr>
            <a:r>
              <a:rPr lang="en-US" sz="1600" b="0" i="0">
                <a:latin typeface="Helvetica Neue" charset="0"/>
                <a:cs typeface="+mn-cs"/>
              </a:rPr>
              <a:t>6</a:t>
            </a:r>
            <a:endParaRPr lang="en-US" sz="2000" b="0" i="0">
              <a:latin typeface="Courier New" charset="0"/>
              <a:cs typeface="+mn-cs"/>
            </a:endParaRPr>
          </a:p>
        </p:txBody>
      </p:sp>
      <p:sp>
        <p:nvSpPr>
          <p:cNvPr id="559122" name="Text Box 18"/>
          <p:cNvSpPr txBox="1">
            <a:spLocks noChangeArrowheads="1"/>
          </p:cNvSpPr>
          <p:nvPr/>
        </p:nvSpPr>
        <p:spPr bwMode="auto">
          <a:xfrm>
            <a:off x="6019800" y="3657600"/>
            <a:ext cx="296863"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b="0" i="0">
                <a:latin typeface="Helvetica Neue" charset="0"/>
                <a:cs typeface="+mn-cs"/>
              </a:rPr>
              <a:t>9</a:t>
            </a:r>
            <a:endParaRPr lang="en-US" sz="2000" b="0" i="0">
              <a:latin typeface="Courier New" charset="0"/>
              <a:cs typeface="+mn-cs"/>
            </a:endParaRPr>
          </a:p>
        </p:txBody>
      </p:sp>
      <p:sp>
        <p:nvSpPr>
          <p:cNvPr id="559123" name="AutoShape 19"/>
          <p:cNvSpPr>
            <a:spLocks noChangeArrowheads="1"/>
          </p:cNvSpPr>
          <p:nvPr/>
        </p:nvSpPr>
        <p:spPr bwMode="auto">
          <a:xfrm>
            <a:off x="8534400" y="1828800"/>
            <a:ext cx="382588" cy="290513"/>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800" i="0">
                <a:cs typeface="+mn-cs"/>
              </a:rPr>
              <a:t>1</a:t>
            </a:r>
          </a:p>
        </p:txBody>
      </p:sp>
      <p:cxnSp>
        <p:nvCxnSpPr>
          <p:cNvPr id="559124" name="AutoShape 20"/>
          <p:cNvCxnSpPr>
            <a:cxnSpLocks noChangeShapeType="1"/>
            <a:stCxn id="559123" idx="3"/>
            <a:endCxn id="559109" idx="2"/>
          </p:cNvCxnSpPr>
          <p:nvPr/>
        </p:nvCxnSpPr>
        <p:spPr bwMode="auto">
          <a:xfrm flipH="1">
            <a:off x="4344988" y="1974850"/>
            <a:ext cx="4189412" cy="1306513"/>
          </a:xfrm>
          <a:prstGeom prst="straightConnector1">
            <a:avLst/>
          </a:prstGeom>
          <a:noFill/>
          <a:ln w="9525">
            <a:solidFill>
              <a:schemeClr val="tx1"/>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59125" name="AutoShape 21"/>
          <p:cNvCxnSpPr>
            <a:cxnSpLocks noChangeShapeType="1"/>
            <a:stCxn id="559123" idx="2"/>
          </p:cNvCxnSpPr>
          <p:nvPr/>
        </p:nvCxnSpPr>
        <p:spPr bwMode="auto">
          <a:xfrm flipH="1">
            <a:off x="6783388" y="2119313"/>
            <a:ext cx="1943100" cy="1074737"/>
          </a:xfrm>
          <a:prstGeom prst="straightConnector1">
            <a:avLst/>
          </a:prstGeom>
          <a:noFill/>
          <a:ln w="9525">
            <a:solidFill>
              <a:schemeClr val="tx1"/>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59126" name="Text Box 22"/>
          <p:cNvSpPr txBox="1">
            <a:spLocks noChangeArrowheads="1"/>
          </p:cNvSpPr>
          <p:nvPr/>
        </p:nvSpPr>
        <p:spPr bwMode="auto">
          <a:xfrm>
            <a:off x="7543800" y="2438400"/>
            <a:ext cx="609600"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defRPr/>
            </a:pPr>
            <a:r>
              <a:rPr lang="en-US" sz="1600" b="0" i="0">
                <a:latin typeface="Helvetica Neue" charset="0"/>
                <a:cs typeface="+mn-cs"/>
              </a:rPr>
              <a:t>-2</a:t>
            </a:r>
            <a:endParaRPr lang="en-US" sz="2000" b="0" i="0">
              <a:latin typeface="Courier New" charset="0"/>
              <a:cs typeface="+mn-cs"/>
            </a:endParaRPr>
          </a:p>
        </p:txBody>
      </p:sp>
      <p:sp>
        <p:nvSpPr>
          <p:cNvPr id="559127" name="Text Box 23"/>
          <p:cNvSpPr txBox="1">
            <a:spLocks noChangeArrowheads="1"/>
          </p:cNvSpPr>
          <p:nvPr/>
        </p:nvSpPr>
        <p:spPr bwMode="auto">
          <a:xfrm>
            <a:off x="7086600" y="2133600"/>
            <a:ext cx="609600"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defRPr/>
            </a:pPr>
            <a:r>
              <a:rPr lang="en-US" sz="1600" b="0" i="0">
                <a:latin typeface="Helvetica Neue" charset="0"/>
                <a:cs typeface="+mn-cs"/>
              </a:rPr>
              <a:t>-6</a:t>
            </a:r>
            <a:endParaRPr lang="en-US" sz="2000" b="0" i="0">
              <a:latin typeface="Courier New" charset="0"/>
              <a:cs typeface="+mn-cs"/>
            </a:endParaRPr>
          </a:p>
        </p:txBody>
      </p:sp>
      <p:sp>
        <p:nvSpPr>
          <p:cNvPr id="559128" name="Text Box 24"/>
          <p:cNvSpPr txBox="1">
            <a:spLocks noChangeArrowheads="1"/>
          </p:cNvSpPr>
          <p:nvPr/>
        </p:nvSpPr>
        <p:spPr bwMode="auto">
          <a:xfrm>
            <a:off x="3886200" y="2254250"/>
            <a:ext cx="296863"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b="0" i="0">
                <a:latin typeface="Helvetica Neue" charset="0"/>
                <a:cs typeface="+mn-cs"/>
              </a:rPr>
              <a:t>4</a:t>
            </a:r>
            <a:endParaRPr lang="en-US" sz="2000" b="0" i="0">
              <a:latin typeface="Courier New" charset="0"/>
              <a:cs typeface="+mn-cs"/>
            </a:endParaRPr>
          </a:p>
        </p:txBody>
      </p:sp>
      <p:sp>
        <p:nvSpPr>
          <p:cNvPr id="559129" name="AutoShape 25"/>
          <p:cNvSpPr>
            <a:spLocks noChangeArrowheads="1"/>
          </p:cNvSpPr>
          <p:nvPr/>
        </p:nvSpPr>
        <p:spPr bwMode="auto">
          <a:xfrm>
            <a:off x="8534400" y="3048000"/>
            <a:ext cx="382588" cy="290513"/>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800" i="0">
                <a:cs typeface="+mn-cs"/>
              </a:rPr>
              <a:t>1</a:t>
            </a:r>
          </a:p>
        </p:txBody>
      </p:sp>
      <p:cxnSp>
        <p:nvCxnSpPr>
          <p:cNvPr id="559130" name="AutoShape 26"/>
          <p:cNvCxnSpPr>
            <a:cxnSpLocks noChangeShapeType="1"/>
            <a:endCxn id="559111" idx="2"/>
          </p:cNvCxnSpPr>
          <p:nvPr/>
        </p:nvCxnSpPr>
        <p:spPr bwMode="auto">
          <a:xfrm flipH="1">
            <a:off x="5716588" y="3344863"/>
            <a:ext cx="3008312" cy="1373187"/>
          </a:xfrm>
          <a:prstGeom prst="straightConnector1">
            <a:avLst/>
          </a:prstGeom>
          <a:noFill/>
          <a:ln w="9525">
            <a:solidFill>
              <a:schemeClr val="tx1"/>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59131" name="Text Box 27"/>
          <p:cNvSpPr txBox="1">
            <a:spLocks noChangeArrowheads="1"/>
          </p:cNvSpPr>
          <p:nvPr/>
        </p:nvSpPr>
        <p:spPr bwMode="auto">
          <a:xfrm>
            <a:off x="7391400" y="3657600"/>
            <a:ext cx="546100"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b="0" i="0">
                <a:latin typeface="Helvetica Neue" charset="0"/>
                <a:cs typeface="+mn-cs"/>
              </a:rPr>
              <a:t>-4.5</a:t>
            </a:r>
            <a:endParaRPr lang="en-US" sz="2000" b="0" i="0">
              <a:latin typeface="Courier New" charset="0"/>
              <a:cs typeface="+mn-cs"/>
            </a:endParaRPr>
          </a:p>
        </p:txBody>
      </p:sp>
      <p:sp>
        <p:nvSpPr>
          <p:cNvPr id="559132" name="Text Box 28"/>
          <p:cNvSpPr txBox="1">
            <a:spLocks noChangeArrowheads="1"/>
          </p:cNvSpPr>
          <p:nvPr/>
        </p:nvSpPr>
        <p:spPr bwMode="auto">
          <a:xfrm>
            <a:off x="4978400" y="1219200"/>
            <a:ext cx="6921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0">
                <a:cs typeface="+mn-cs"/>
              </a:rPr>
              <a:t>Input</a:t>
            </a:r>
          </a:p>
        </p:txBody>
      </p:sp>
      <p:sp>
        <p:nvSpPr>
          <p:cNvPr id="559133" name="Text Box 29"/>
          <p:cNvSpPr txBox="1">
            <a:spLocks noChangeArrowheads="1"/>
          </p:cNvSpPr>
          <p:nvPr/>
        </p:nvSpPr>
        <p:spPr bwMode="auto">
          <a:xfrm>
            <a:off x="7848600" y="1295400"/>
            <a:ext cx="1066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i="0">
                <a:cs typeface="+mn-cs"/>
              </a:rPr>
              <a:t>1 (Bias)</a:t>
            </a:r>
          </a:p>
        </p:txBody>
      </p:sp>
      <p:sp>
        <p:nvSpPr>
          <p:cNvPr id="559134" name="Text Box 30"/>
          <p:cNvSpPr txBox="1">
            <a:spLocks noChangeArrowheads="1"/>
          </p:cNvSpPr>
          <p:nvPr/>
        </p:nvSpPr>
        <p:spPr bwMode="auto">
          <a:xfrm rot="5400000">
            <a:off x="5303838" y="1233487"/>
            <a:ext cx="27305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6000" b="0" i="0">
                <a:cs typeface="+mn-cs"/>
              </a:rPr>
              <a:t>{</a:t>
            </a:r>
            <a:endParaRPr lang="en-US" sz="9600" b="0" i="0">
              <a:cs typeface="+mn-cs"/>
            </a:endParaRPr>
          </a:p>
        </p:txBody>
      </p:sp>
      <p:sp>
        <p:nvSpPr>
          <p:cNvPr id="559135" name="Text Box 31"/>
          <p:cNvSpPr txBox="1">
            <a:spLocks noChangeArrowheads="1"/>
          </p:cNvSpPr>
          <p:nvPr/>
        </p:nvSpPr>
        <p:spPr bwMode="auto">
          <a:xfrm>
            <a:off x="3276600" y="2971800"/>
            <a:ext cx="7239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0" i="0">
                <a:latin typeface="Comic Sans MS" charset="0"/>
                <a:cs typeface="+mn-cs"/>
              </a:rPr>
              <a:t>o</a:t>
            </a:r>
            <a:r>
              <a:rPr lang="en-US" sz="1800" b="0" i="0" baseline="-25000">
                <a:latin typeface="Comic Sans MS" charset="0"/>
                <a:cs typeface="+mn-cs"/>
              </a:rPr>
              <a:t>1</a:t>
            </a:r>
            <a:r>
              <a:rPr lang="en-US" sz="1800" b="0" i="0">
                <a:latin typeface="Comic Sans MS" charset="0"/>
                <a:cs typeface="+mn-cs"/>
              </a:rPr>
              <a:t>=-2</a:t>
            </a:r>
          </a:p>
          <a:p>
            <a:pPr>
              <a:defRPr/>
            </a:pPr>
            <a:r>
              <a:rPr lang="en-US" sz="1800" b="0" i="0">
                <a:latin typeface="Comic Sans MS" charset="0"/>
                <a:cs typeface="+mn-cs"/>
              </a:rPr>
              <a:t>O</a:t>
            </a:r>
            <a:r>
              <a:rPr lang="en-US" sz="1800" b="0" i="0" baseline="-25000">
                <a:latin typeface="Comic Sans MS" charset="0"/>
                <a:cs typeface="+mn-cs"/>
              </a:rPr>
              <a:t>1</a:t>
            </a:r>
            <a:r>
              <a:rPr lang="en-US" sz="1800" b="0" i="0">
                <a:latin typeface="Comic Sans MS" charset="0"/>
                <a:cs typeface="+mn-cs"/>
              </a:rPr>
              <a:t>=0</a:t>
            </a:r>
          </a:p>
        </p:txBody>
      </p:sp>
      <p:sp>
        <p:nvSpPr>
          <p:cNvPr id="559136" name="Text Box 32"/>
          <p:cNvSpPr txBox="1">
            <a:spLocks noChangeArrowheads="1"/>
          </p:cNvSpPr>
          <p:nvPr/>
        </p:nvSpPr>
        <p:spPr bwMode="auto">
          <a:xfrm>
            <a:off x="5776913" y="2895600"/>
            <a:ext cx="6794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0" i="0">
                <a:latin typeface="Comic Sans MS" charset="0"/>
                <a:cs typeface="+mn-cs"/>
              </a:rPr>
              <a:t>o</a:t>
            </a:r>
            <a:r>
              <a:rPr lang="en-US" sz="1800" b="0" i="0" baseline="-25000">
                <a:latin typeface="Comic Sans MS" charset="0"/>
                <a:cs typeface="+mn-cs"/>
              </a:rPr>
              <a:t>2</a:t>
            </a:r>
            <a:r>
              <a:rPr lang="en-US" sz="1800" b="0" i="0">
                <a:latin typeface="Comic Sans MS" charset="0"/>
                <a:cs typeface="+mn-cs"/>
              </a:rPr>
              <a:t>=4</a:t>
            </a:r>
          </a:p>
          <a:p>
            <a:pPr>
              <a:defRPr/>
            </a:pPr>
            <a:r>
              <a:rPr lang="en-US" sz="1800" b="0" i="0">
                <a:latin typeface="Comic Sans MS" charset="0"/>
                <a:cs typeface="+mn-cs"/>
              </a:rPr>
              <a:t>O</a:t>
            </a:r>
            <a:r>
              <a:rPr lang="en-US" sz="1800" b="0" i="0" baseline="-25000">
                <a:latin typeface="Comic Sans MS" charset="0"/>
                <a:cs typeface="+mn-cs"/>
              </a:rPr>
              <a:t>2</a:t>
            </a:r>
            <a:r>
              <a:rPr lang="en-US" sz="1800" b="0" i="0">
                <a:latin typeface="Comic Sans MS" charset="0"/>
                <a:cs typeface="+mn-cs"/>
              </a:rPr>
              <a:t>=1</a:t>
            </a:r>
          </a:p>
        </p:txBody>
      </p:sp>
      <p:sp>
        <p:nvSpPr>
          <p:cNvPr id="559137" name="Text Box 33"/>
          <p:cNvSpPr txBox="1">
            <a:spLocks noChangeArrowheads="1"/>
          </p:cNvSpPr>
          <p:nvPr/>
        </p:nvSpPr>
        <p:spPr bwMode="auto">
          <a:xfrm>
            <a:off x="4538663" y="4419600"/>
            <a:ext cx="823912"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0" i="0">
                <a:latin typeface="Comic Sans MS" charset="0"/>
                <a:cs typeface="+mn-cs"/>
              </a:rPr>
              <a:t>y</a:t>
            </a:r>
            <a:r>
              <a:rPr lang="en-US" sz="1800" b="0" i="0" baseline="-25000">
                <a:latin typeface="Comic Sans MS" charset="0"/>
                <a:cs typeface="+mn-cs"/>
              </a:rPr>
              <a:t>1</a:t>
            </a:r>
            <a:r>
              <a:rPr lang="en-US" sz="1800" b="0" i="0">
                <a:latin typeface="Comic Sans MS" charset="0"/>
                <a:cs typeface="+mn-cs"/>
              </a:rPr>
              <a:t>=4.5</a:t>
            </a:r>
          </a:p>
          <a:p>
            <a:pPr>
              <a:defRPr/>
            </a:pPr>
            <a:r>
              <a:rPr lang="en-US" sz="1800" b="0" i="0">
                <a:latin typeface="Comic Sans MS" charset="0"/>
                <a:cs typeface="+mn-cs"/>
              </a:rPr>
              <a:t>Y</a:t>
            </a:r>
            <a:r>
              <a:rPr lang="en-US" sz="1800" b="0" i="0" baseline="-25000">
                <a:latin typeface="Comic Sans MS" charset="0"/>
                <a:cs typeface="+mn-cs"/>
              </a:rPr>
              <a:t>1</a:t>
            </a:r>
            <a:r>
              <a:rPr lang="en-US" sz="1800" b="0" i="0">
                <a:latin typeface="Comic Sans MS" charset="0"/>
                <a:cs typeface="+mn-cs"/>
              </a:rPr>
              <a:t>=1</a:t>
            </a:r>
          </a:p>
        </p:txBody>
      </p:sp>
      <p:graphicFrame>
        <p:nvGraphicFramePr>
          <p:cNvPr id="58401" name="Object 34"/>
          <p:cNvGraphicFramePr>
            <a:graphicFrameLocks noChangeAspect="1"/>
          </p:cNvGraphicFramePr>
          <p:nvPr/>
        </p:nvGraphicFramePr>
        <p:xfrm>
          <a:off x="442913" y="2209800"/>
          <a:ext cx="2316162" cy="931863"/>
        </p:xfrm>
        <a:graphic>
          <a:graphicData uri="http://schemas.openxmlformats.org/presentationml/2006/ole">
            <mc:AlternateContent xmlns:mc="http://schemas.openxmlformats.org/markup-compatibility/2006">
              <mc:Choice xmlns:v="urn:schemas-microsoft-com:vml" Requires="v">
                <p:oleObj spid="_x0000_s58440" name="Equation" r:id="rId4" imgW="977900" imgH="393700" progId="Equation.3">
                  <p:embed/>
                </p:oleObj>
              </mc:Choice>
              <mc:Fallback>
                <p:oleObj name="Equation" r:id="rId4" imgW="977900" imgH="393700" progId="Equation.3">
                  <p:embed/>
                  <p:pic>
                    <p:nvPicPr>
                      <p:cNvPr id="0" name="Object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13" y="2209800"/>
                        <a:ext cx="2316162" cy="9318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8402" name="Object 35"/>
          <p:cNvGraphicFramePr>
            <a:graphicFrameLocks noChangeAspect="1"/>
          </p:cNvGraphicFramePr>
          <p:nvPr/>
        </p:nvGraphicFramePr>
        <p:xfrm>
          <a:off x="474663" y="3505200"/>
          <a:ext cx="2249487" cy="738188"/>
        </p:xfrm>
        <a:graphic>
          <a:graphicData uri="http://schemas.openxmlformats.org/presentationml/2006/ole">
            <mc:AlternateContent xmlns:mc="http://schemas.openxmlformats.org/markup-compatibility/2006">
              <mc:Choice xmlns:v="urn:schemas-microsoft-com:vml" Requires="v">
                <p:oleObj spid="_x0000_s58441" name="Equation" r:id="rId6" imgW="774700" imgH="254000" progId="Equation.3">
                  <p:embed/>
                </p:oleObj>
              </mc:Choice>
              <mc:Fallback>
                <p:oleObj name="Equation" r:id="rId6" imgW="774700" imgH="254000" progId="Equation.3">
                  <p:embed/>
                  <p:pic>
                    <p:nvPicPr>
                      <p:cNvPr id="0" name="Object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663" y="3505200"/>
                        <a:ext cx="2249487" cy="738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p:txBody>
          <a:bodyPr/>
          <a:lstStyle/>
          <a:p>
            <a:pPr eaLnBrk="1" hangingPunct="1">
              <a:defRPr/>
            </a:pPr>
            <a:r>
              <a:rPr lang="en-US">
                <a:cs typeface="+mj-cs"/>
              </a:rPr>
              <a:t>Neural networks (1 1)</a:t>
            </a:r>
          </a:p>
        </p:txBody>
      </p:sp>
      <p:sp>
        <p:nvSpPr>
          <p:cNvPr id="561155" name="AutoShape 3"/>
          <p:cNvSpPr>
            <a:spLocks noChangeArrowheads="1"/>
          </p:cNvSpPr>
          <p:nvPr/>
        </p:nvSpPr>
        <p:spPr bwMode="auto">
          <a:xfrm>
            <a:off x="3962400" y="1828800"/>
            <a:ext cx="382588" cy="290513"/>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800" i="0">
                <a:cs typeface="+mn-cs"/>
              </a:rPr>
              <a:t>1</a:t>
            </a:r>
          </a:p>
        </p:txBody>
      </p:sp>
      <p:sp>
        <p:nvSpPr>
          <p:cNvPr id="561156" name="AutoShape 4"/>
          <p:cNvSpPr>
            <a:spLocks noChangeArrowheads="1"/>
          </p:cNvSpPr>
          <p:nvPr/>
        </p:nvSpPr>
        <p:spPr bwMode="auto">
          <a:xfrm>
            <a:off x="6400800" y="1828800"/>
            <a:ext cx="382588" cy="290513"/>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800" i="0">
                <a:cs typeface="+mn-cs"/>
              </a:rPr>
              <a:t>1</a:t>
            </a:r>
          </a:p>
        </p:txBody>
      </p:sp>
      <p:sp>
        <p:nvSpPr>
          <p:cNvPr id="561157" name="AutoShape 5"/>
          <p:cNvSpPr>
            <a:spLocks noChangeArrowheads="1"/>
          </p:cNvSpPr>
          <p:nvPr/>
        </p:nvSpPr>
        <p:spPr bwMode="auto">
          <a:xfrm>
            <a:off x="3962400" y="3135313"/>
            <a:ext cx="382588" cy="290512"/>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61158" name="AutoShape 6"/>
          <p:cNvSpPr>
            <a:spLocks noChangeArrowheads="1"/>
          </p:cNvSpPr>
          <p:nvPr/>
        </p:nvSpPr>
        <p:spPr bwMode="auto">
          <a:xfrm>
            <a:off x="6400800" y="3048000"/>
            <a:ext cx="382588" cy="290513"/>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61159" name="AutoShape 7"/>
          <p:cNvSpPr>
            <a:spLocks noChangeArrowheads="1"/>
          </p:cNvSpPr>
          <p:nvPr/>
        </p:nvSpPr>
        <p:spPr bwMode="auto">
          <a:xfrm>
            <a:off x="5334000" y="4572000"/>
            <a:ext cx="382588" cy="290513"/>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cxnSp>
        <p:nvCxnSpPr>
          <p:cNvPr id="561160" name="AutoShape 8"/>
          <p:cNvCxnSpPr>
            <a:cxnSpLocks noChangeShapeType="1"/>
            <a:stCxn id="561155" idx="2"/>
            <a:endCxn id="561157" idx="3"/>
          </p:cNvCxnSpPr>
          <p:nvPr/>
        </p:nvCxnSpPr>
        <p:spPr bwMode="auto">
          <a:xfrm>
            <a:off x="4154488" y="2119313"/>
            <a:ext cx="0" cy="101600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61161" name="AutoShape 9"/>
          <p:cNvCxnSpPr>
            <a:cxnSpLocks noChangeShapeType="1"/>
            <a:stCxn id="561155" idx="2"/>
            <a:endCxn id="561158" idx="3"/>
          </p:cNvCxnSpPr>
          <p:nvPr/>
        </p:nvCxnSpPr>
        <p:spPr bwMode="auto">
          <a:xfrm>
            <a:off x="4344988" y="1974850"/>
            <a:ext cx="2247900" cy="107315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61162" name="AutoShape 10"/>
          <p:cNvCxnSpPr>
            <a:cxnSpLocks noChangeShapeType="1"/>
            <a:stCxn id="561156" idx="3"/>
            <a:endCxn id="561157" idx="3"/>
          </p:cNvCxnSpPr>
          <p:nvPr/>
        </p:nvCxnSpPr>
        <p:spPr bwMode="auto">
          <a:xfrm flipH="1">
            <a:off x="4154488" y="1974850"/>
            <a:ext cx="2246312" cy="1160463"/>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61163" name="AutoShape 11"/>
          <p:cNvCxnSpPr>
            <a:cxnSpLocks noChangeShapeType="1"/>
            <a:stCxn id="561156" idx="2"/>
            <a:endCxn id="561158" idx="3"/>
          </p:cNvCxnSpPr>
          <p:nvPr/>
        </p:nvCxnSpPr>
        <p:spPr bwMode="auto">
          <a:xfrm>
            <a:off x="6592888" y="2119313"/>
            <a:ext cx="0" cy="928687"/>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61164" name="AutoShape 12"/>
          <p:cNvCxnSpPr>
            <a:cxnSpLocks noChangeShapeType="1"/>
            <a:stCxn id="561157" idx="2"/>
            <a:endCxn id="561159" idx="3"/>
          </p:cNvCxnSpPr>
          <p:nvPr/>
        </p:nvCxnSpPr>
        <p:spPr bwMode="auto">
          <a:xfrm>
            <a:off x="4154488" y="3425825"/>
            <a:ext cx="1371600" cy="1146175"/>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61165" name="AutoShape 13"/>
          <p:cNvCxnSpPr>
            <a:cxnSpLocks noChangeShapeType="1"/>
            <a:stCxn id="561158" idx="2"/>
            <a:endCxn id="561159" idx="3"/>
          </p:cNvCxnSpPr>
          <p:nvPr/>
        </p:nvCxnSpPr>
        <p:spPr bwMode="auto">
          <a:xfrm flipH="1">
            <a:off x="5526088" y="3338513"/>
            <a:ext cx="1066800" cy="1233487"/>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61166" name="Text Box 14"/>
          <p:cNvSpPr txBox="1">
            <a:spLocks noChangeArrowheads="1"/>
          </p:cNvSpPr>
          <p:nvPr/>
        </p:nvSpPr>
        <p:spPr bwMode="auto">
          <a:xfrm>
            <a:off x="4637088" y="2057400"/>
            <a:ext cx="296862"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b="0" i="0">
                <a:latin typeface="Helvetica Neue" charset="0"/>
                <a:cs typeface="+mn-cs"/>
              </a:rPr>
              <a:t>6</a:t>
            </a:r>
            <a:endParaRPr lang="en-US" sz="2000" b="0" i="0">
              <a:latin typeface="Courier New" charset="0"/>
              <a:cs typeface="+mn-cs"/>
            </a:endParaRPr>
          </a:p>
        </p:txBody>
      </p:sp>
      <p:sp>
        <p:nvSpPr>
          <p:cNvPr id="561167" name="Text Box 15"/>
          <p:cNvSpPr txBox="1">
            <a:spLocks noChangeArrowheads="1"/>
          </p:cNvSpPr>
          <p:nvPr/>
        </p:nvSpPr>
        <p:spPr bwMode="auto">
          <a:xfrm>
            <a:off x="4419600" y="3657600"/>
            <a:ext cx="439738"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defRPr/>
            </a:pPr>
            <a:r>
              <a:rPr lang="en-US" sz="1600" b="0" i="0">
                <a:latin typeface="Helvetica Neue" charset="0"/>
                <a:cs typeface="+mn-cs"/>
              </a:rPr>
              <a:t>-9</a:t>
            </a:r>
            <a:endParaRPr lang="en-US" sz="2000" b="0" i="0">
              <a:latin typeface="Courier New" charset="0"/>
              <a:cs typeface="+mn-cs"/>
            </a:endParaRPr>
          </a:p>
        </p:txBody>
      </p:sp>
      <p:sp>
        <p:nvSpPr>
          <p:cNvPr id="561168" name="Text Box 16"/>
          <p:cNvSpPr txBox="1">
            <a:spLocks noChangeArrowheads="1"/>
          </p:cNvSpPr>
          <p:nvPr/>
        </p:nvSpPr>
        <p:spPr bwMode="auto">
          <a:xfrm>
            <a:off x="5715000" y="2057400"/>
            <a:ext cx="296863"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b="0" i="0">
                <a:latin typeface="Helvetica Neue" charset="0"/>
                <a:cs typeface="+mn-cs"/>
              </a:rPr>
              <a:t>4</a:t>
            </a:r>
            <a:endParaRPr lang="en-US" sz="2000" b="0" i="0">
              <a:latin typeface="Courier New" charset="0"/>
              <a:cs typeface="+mn-cs"/>
            </a:endParaRPr>
          </a:p>
        </p:txBody>
      </p:sp>
      <p:sp>
        <p:nvSpPr>
          <p:cNvPr id="561169" name="Text Box 17"/>
          <p:cNvSpPr txBox="1">
            <a:spLocks noChangeArrowheads="1"/>
          </p:cNvSpPr>
          <p:nvPr/>
        </p:nvSpPr>
        <p:spPr bwMode="auto">
          <a:xfrm>
            <a:off x="6324600" y="2209800"/>
            <a:ext cx="493713"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defRPr/>
            </a:pPr>
            <a:r>
              <a:rPr lang="en-US" sz="1600" b="0" i="0">
                <a:latin typeface="Helvetica Neue" charset="0"/>
                <a:cs typeface="+mn-cs"/>
              </a:rPr>
              <a:t>6</a:t>
            </a:r>
            <a:endParaRPr lang="en-US" sz="2000" b="0" i="0">
              <a:latin typeface="Courier New" charset="0"/>
              <a:cs typeface="+mn-cs"/>
            </a:endParaRPr>
          </a:p>
        </p:txBody>
      </p:sp>
      <p:sp>
        <p:nvSpPr>
          <p:cNvPr id="561170" name="Text Box 18"/>
          <p:cNvSpPr txBox="1">
            <a:spLocks noChangeArrowheads="1"/>
          </p:cNvSpPr>
          <p:nvPr/>
        </p:nvSpPr>
        <p:spPr bwMode="auto">
          <a:xfrm>
            <a:off x="6019800" y="3657600"/>
            <a:ext cx="296863"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b="0" i="0">
                <a:latin typeface="Helvetica Neue" charset="0"/>
                <a:cs typeface="+mn-cs"/>
              </a:rPr>
              <a:t>9</a:t>
            </a:r>
            <a:endParaRPr lang="en-US" sz="2000" b="0" i="0">
              <a:latin typeface="Courier New" charset="0"/>
              <a:cs typeface="+mn-cs"/>
            </a:endParaRPr>
          </a:p>
        </p:txBody>
      </p:sp>
      <p:sp>
        <p:nvSpPr>
          <p:cNvPr id="561171" name="AutoShape 19"/>
          <p:cNvSpPr>
            <a:spLocks noChangeArrowheads="1"/>
          </p:cNvSpPr>
          <p:nvPr/>
        </p:nvSpPr>
        <p:spPr bwMode="auto">
          <a:xfrm>
            <a:off x="8532813" y="1828800"/>
            <a:ext cx="382587" cy="290513"/>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800" i="0">
                <a:cs typeface="+mn-cs"/>
              </a:rPr>
              <a:t>1</a:t>
            </a:r>
          </a:p>
        </p:txBody>
      </p:sp>
      <p:cxnSp>
        <p:nvCxnSpPr>
          <p:cNvPr id="561172" name="AutoShape 20"/>
          <p:cNvCxnSpPr>
            <a:cxnSpLocks noChangeShapeType="1"/>
            <a:stCxn id="561171" idx="3"/>
            <a:endCxn id="561157" idx="2"/>
          </p:cNvCxnSpPr>
          <p:nvPr/>
        </p:nvCxnSpPr>
        <p:spPr bwMode="auto">
          <a:xfrm flipH="1">
            <a:off x="4344988" y="1974850"/>
            <a:ext cx="4187825" cy="1306513"/>
          </a:xfrm>
          <a:prstGeom prst="straightConnector1">
            <a:avLst/>
          </a:prstGeom>
          <a:noFill/>
          <a:ln w="9525">
            <a:solidFill>
              <a:schemeClr val="tx1"/>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61173" name="AutoShape 21"/>
          <p:cNvCxnSpPr>
            <a:cxnSpLocks noChangeShapeType="1"/>
            <a:stCxn id="561171" idx="2"/>
          </p:cNvCxnSpPr>
          <p:nvPr/>
        </p:nvCxnSpPr>
        <p:spPr bwMode="auto">
          <a:xfrm flipH="1">
            <a:off x="6781800" y="2119313"/>
            <a:ext cx="1943100" cy="1074737"/>
          </a:xfrm>
          <a:prstGeom prst="straightConnector1">
            <a:avLst/>
          </a:prstGeom>
          <a:noFill/>
          <a:ln w="9525">
            <a:solidFill>
              <a:schemeClr val="tx1"/>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61174" name="Text Box 22"/>
          <p:cNvSpPr txBox="1">
            <a:spLocks noChangeArrowheads="1"/>
          </p:cNvSpPr>
          <p:nvPr/>
        </p:nvSpPr>
        <p:spPr bwMode="auto">
          <a:xfrm>
            <a:off x="7543800" y="2438400"/>
            <a:ext cx="609600"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defRPr/>
            </a:pPr>
            <a:r>
              <a:rPr lang="en-US" sz="1600" b="0" i="0">
                <a:latin typeface="Helvetica Neue" charset="0"/>
                <a:cs typeface="+mn-cs"/>
              </a:rPr>
              <a:t>-2</a:t>
            </a:r>
            <a:endParaRPr lang="en-US" sz="2000" b="0" i="0">
              <a:latin typeface="Courier New" charset="0"/>
              <a:cs typeface="+mn-cs"/>
            </a:endParaRPr>
          </a:p>
        </p:txBody>
      </p:sp>
      <p:sp>
        <p:nvSpPr>
          <p:cNvPr id="561175" name="Text Box 23"/>
          <p:cNvSpPr txBox="1">
            <a:spLocks noChangeArrowheads="1"/>
          </p:cNvSpPr>
          <p:nvPr/>
        </p:nvSpPr>
        <p:spPr bwMode="auto">
          <a:xfrm>
            <a:off x="7086600" y="2133600"/>
            <a:ext cx="609600"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defRPr/>
            </a:pPr>
            <a:r>
              <a:rPr lang="en-US" sz="1600" b="0" i="0">
                <a:latin typeface="Helvetica Neue" charset="0"/>
                <a:cs typeface="+mn-cs"/>
              </a:rPr>
              <a:t>-6</a:t>
            </a:r>
            <a:endParaRPr lang="en-US" sz="2000" b="0" i="0">
              <a:latin typeface="Courier New" charset="0"/>
              <a:cs typeface="+mn-cs"/>
            </a:endParaRPr>
          </a:p>
        </p:txBody>
      </p:sp>
      <p:sp>
        <p:nvSpPr>
          <p:cNvPr id="561176" name="Text Box 24"/>
          <p:cNvSpPr txBox="1">
            <a:spLocks noChangeArrowheads="1"/>
          </p:cNvSpPr>
          <p:nvPr/>
        </p:nvSpPr>
        <p:spPr bwMode="auto">
          <a:xfrm>
            <a:off x="3886200" y="2254250"/>
            <a:ext cx="296863"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b="0" i="0">
                <a:latin typeface="Helvetica Neue" charset="0"/>
                <a:cs typeface="+mn-cs"/>
              </a:rPr>
              <a:t>4</a:t>
            </a:r>
            <a:endParaRPr lang="en-US" sz="2000" b="0" i="0">
              <a:latin typeface="Courier New" charset="0"/>
              <a:cs typeface="+mn-cs"/>
            </a:endParaRPr>
          </a:p>
        </p:txBody>
      </p:sp>
      <p:sp>
        <p:nvSpPr>
          <p:cNvPr id="561177" name="AutoShape 25"/>
          <p:cNvSpPr>
            <a:spLocks noChangeArrowheads="1"/>
          </p:cNvSpPr>
          <p:nvPr/>
        </p:nvSpPr>
        <p:spPr bwMode="auto">
          <a:xfrm>
            <a:off x="8534400" y="3048000"/>
            <a:ext cx="382588" cy="290513"/>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800" i="0">
                <a:cs typeface="+mn-cs"/>
              </a:rPr>
              <a:t>1</a:t>
            </a:r>
          </a:p>
        </p:txBody>
      </p:sp>
      <p:cxnSp>
        <p:nvCxnSpPr>
          <p:cNvPr id="561178" name="AutoShape 26"/>
          <p:cNvCxnSpPr>
            <a:cxnSpLocks noChangeShapeType="1"/>
            <a:endCxn id="561159" idx="2"/>
          </p:cNvCxnSpPr>
          <p:nvPr/>
        </p:nvCxnSpPr>
        <p:spPr bwMode="auto">
          <a:xfrm flipH="1">
            <a:off x="5716588" y="3344863"/>
            <a:ext cx="3008312" cy="1373187"/>
          </a:xfrm>
          <a:prstGeom prst="straightConnector1">
            <a:avLst/>
          </a:prstGeom>
          <a:noFill/>
          <a:ln w="9525">
            <a:solidFill>
              <a:schemeClr val="tx1"/>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61179" name="Text Box 27"/>
          <p:cNvSpPr txBox="1">
            <a:spLocks noChangeArrowheads="1"/>
          </p:cNvSpPr>
          <p:nvPr/>
        </p:nvSpPr>
        <p:spPr bwMode="auto">
          <a:xfrm>
            <a:off x="7391400" y="3657600"/>
            <a:ext cx="546100"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b="0" i="0">
                <a:latin typeface="Helvetica Neue" charset="0"/>
                <a:cs typeface="+mn-cs"/>
              </a:rPr>
              <a:t>-4.5</a:t>
            </a:r>
            <a:endParaRPr lang="en-US" sz="2000" b="0" i="0">
              <a:latin typeface="Courier New" charset="0"/>
              <a:cs typeface="+mn-cs"/>
            </a:endParaRPr>
          </a:p>
        </p:txBody>
      </p:sp>
      <p:sp>
        <p:nvSpPr>
          <p:cNvPr id="561180" name="Text Box 28"/>
          <p:cNvSpPr txBox="1">
            <a:spLocks noChangeArrowheads="1"/>
          </p:cNvSpPr>
          <p:nvPr/>
        </p:nvSpPr>
        <p:spPr bwMode="auto">
          <a:xfrm>
            <a:off x="4978400" y="1219200"/>
            <a:ext cx="6921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0">
                <a:cs typeface="+mn-cs"/>
              </a:rPr>
              <a:t>Input</a:t>
            </a:r>
          </a:p>
        </p:txBody>
      </p:sp>
      <p:sp>
        <p:nvSpPr>
          <p:cNvPr id="561181" name="Text Box 29"/>
          <p:cNvSpPr txBox="1">
            <a:spLocks noChangeArrowheads="1"/>
          </p:cNvSpPr>
          <p:nvPr/>
        </p:nvSpPr>
        <p:spPr bwMode="auto">
          <a:xfrm>
            <a:off x="7848600" y="1295400"/>
            <a:ext cx="1066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i="0">
                <a:cs typeface="+mn-cs"/>
              </a:rPr>
              <a:t>1 (Bias)</a:t>
            </a:r>
          </a:p>
        </p:txBody>
      </p:sp>
      <p:sp>
        <p:nvSpPr>
          <p:cNvPr id="561182" name="Text Box 30"/>
          <p:cNvSpPr txBox="1">
            <a:spLocks noChangeArrowheads="1"/>
          </p:cNvSpPr>
          <p:nvPr/>
        </p:nvSpPr>
        <p:spPr bwMode="auto">
          <a:xfrm rot="5400000">
            <a:off x="5303838" y="1233487"/>
            <a:ext cx="27305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6000" b="0" i="0">
                <a:cs typeface="+mn-cs"/>
              </a:rPr>
              <a:t>{</a:t>
            </a:r>
            <a:endParaRPr lang="en-US" sz="9600" b="0" i="0">
              <a:cs typeface="+mn-cs"/>
            </a:endParaRPr>
          </a:p>
        </p:txBody>
      </p:sp>
      <p:graphicFrame>
        <p:nvGraphicFramePr>
          <p:cNvPr id="60446" name="Object 31"/>
          <p:cNvGraphicFramePr>
            <a:graphicFrameLocks noChangeAspect="1"/>
          </p:cNvGraphicFramePr>
          <p:nvPr/>
        </p:nvGraphicFramePr>
        <p:xfrm>
          <a:off x="442913" y="2209800"/>
          <a:ext cx="2316162" cy="931863"/>
        </p:xfrm>
        <a:graphic>
          <a:graphicData uri="http://schemas.openxmlformats.org/presentationml/2006/ole">
            <mc:AlternateContent xmlns:mc="http://schemas.openxmlformats.org/markup-compatibility/2006">
              <mc:Choice xmlns:v="urn:schemas-microsoft-com:vml" Requires="v">
                <p:oleObj spid="_x0000_s60489" name="Equation" r:id="rId4" imgW="977900" imgH="393700" progId="Equation.3">
                  <p:embed/>
                </p:oleObj>
              </mc:Choice>
              <mc:Fallback>
                <p:oleObj name="Equation" r:id="rId4" imgW="977900" imgH="393700" progId="Equation.3">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13" y="2209800"/>
                        <a:ext cx="2316162" cy="9318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60447" name="Object 32"/>
          <p:cNvGraphicFramePr>
            <a:graphicFrameLocks noChangeAspect="1"/>
          </p:cNvGraphicFramePr>
          <p:nvPr/>
        </p:nvGraphicFramePr>
        <p:xfrm>
          <a:off x="474663" y="3505200"/>
          <a:ext cx="2249487" cy="738188"/>
        </p:xfrm>
        <a:graphic>
          <a:graphicData uri="http://schemas.openxmlformats.org/presentationml/2006/ole">
            <mc:AlternateContent xmlns:mc="http://schemas.openxmlformats.org/markup-compatibility/2006">
              <mc:Choice xmlns:v="urn:schemas-microsoft-com:vml" Requires="v">
                <p:oleObj spid="_x0000_s60490" name="Equation" r:id="rId6" imgW="774700" imgH="254000" progId="Equation.3">
                  <p:embed/>
                </p:oleObj>
              </mc:Choice>
              <mc:Fallback>
                <p:oleObj name="Equation" r:id="rId6" imgW="774700" imgH="254000" progId="Equation.3">
                  <p:embed/>
                  <p:pic>
                    <p:nvPicPr>
                      <p:cNvPr id="0" name="Object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663" y="3505200"/>
                        <a:ext cx="2249487" cy="738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61185" name="Text Box 33"/>
          <p:cNvSpPr txBox="1">
            <a:spLocks noChangeArrowheads="1"/>
          </p:cNvSpPr>
          <p:nvPr/>
        </p:nvSpPr>
        <p:spPr bwMode="auto">
          <a:xfrm>
            <a:off x="3311525" y="2971800"/>
            <a:ext cx="6540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0" i="0">
                <a:latin typeface="Comic Sans MS" charset="0"/>
                <a:cs typeface="+mn-cs"/>
              </a:rPr>
              <a:t>o</a:t>
            </a:r>
            <a:r>
              <a:rPr lang="en-US" sz="1800" b="0" i="0" baseline="-25000">
                <a:latin typeface="Comic Sans MS" charset="0"/>
                <a:cs typeface="+mn-cs"/>
              </a:rPr>
              <a:t>1</a:t>
            </a:r>
            <a:r>
              <a:rPr lang="en-US" sz="1800" b="0" i="0">
                <a:latin typeface="Comic Sans MS" charset="0"/>
                <a:cs typeface="+mn-cs"/>
              </a:rPr>
              <a:t>=2</a:t>
            </a:r>
          </a:p>
          <a:p>
            <a:pPr>
              <a:defRPr/>
            </a:pPr>
            <a:r>
              <a:rPr lang="en-US" sz="1800" b="0" i="0">
                <a:latin typeface="Comic Sans MS" charset="0"/>
                <a:cs typeface="+mn-cs"/>
              </a:rPr>
              <a:t>O</a:t>
            </a:r>
            <a:r>
              <a:rPr lang="en-US" sz="1800" b="0" i="0" baseline="-25000">
                <a:latin typeface="Comic Sans MS" charset="0"/>
                <a:cs typeface="+mn-cs"/>
              </a:rPr>
              <a:t>1</a:t>
            </a:r>
            <a:r>
              <a:rPr lang="en-US" sz="1800" b="0" i="0">
                <a:latin typeface="Comic Sans MS" charset="0"/>
                <a:cs typeface="+mn-cs"/>
              </a:rPr>
              <a:t>=1</a:t>
            </a:r>
          </a:p>
        </p:txBody>
      </p:sp>
      <p:sp>
        <p:nvSpPr>
          <p:cNvPr id="561186" name="Text Box 34"/>
          <p:cNvSpPr txBox="1">
            <a:spLocks noChangeArrowheads="1"/>
          </p:cNvSpPr>
          <p:nvPr/>
        </p:nvSpPr>
        <p:spPr bwMode="auto">
          <a:xfrm>
            <a:off x="5738813" y="2895600"/>
            <a:ext cx="757237"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0" i="0">
                <a:latin typeface="Comic Sans MS" charset="0"/>
                <a:cs typeface="+mn-cs"/>
              </a:rPr>
              <a:t>o</a:t>
            </a:r>
            <a:r>
              <a:rPr lang="en-US" sz="1800" b="0" i="0" baseline="-25000">
                <a:latin typeface="Comic Sans MS" charset="0"/>
                <a:cs typeface="+mn-cs"/>
              </a:rPr>
              <a:t>2</a:t>
            </a:r>
            <a:r>
              <a:rPr lang="en-US" sz="1800" b="0" i="0">
                <a:latin typeface="Comic Sans MS" charset="0"/>
                <a:cs typeface="+mn-cs"/>
              </a:rPr>
              <a:t>=10</a:t>
            </a:r>
          </a:p>
          <a:p>
            <a:pPr>
              <a:defRPr/>
            </a:pPr>
            <a:r>
              <a:rPr lang="en-US" sz="1800" b="0" i="0">
                <a:latin typeface="Comic Sans MS" charset="0"/>
                <a:cs typeface="+mn-cs"/>
              </a:rPr>
              <a:t>O</a:t>
            </a:r>
            <a:r>
              <a:rPr lang="en-US" sz="1800" b="0" i="0" baseline="-25000">
                <a:latin typeface="Comic Sans MS" charset="0"/>
                <a:cs typeface="+mn-cs"/>
              </a:rPr>
              <a:t>2</a:t>
            </a:r>
            <a:r>
              <a:rPr lang="en-US" sz="1800" b="0" i="0">
                <a:latin typeface="Comic Sans MS" charset="0"/>
                <a:cs typeface="+mn-cs"/>
              </a:rPr>
              <a:t>=1</a:t>
            </a:r>
          </a:p>
        </p:txBody>
      </p:sp>
      <p:sp>
        <p:nvSpPr>
          <p:cNvPr id="561187" name="Text Box 35"/>
          <p:cNvSpPr txBox="1">
            <a:spLocks noChangeArrowheads="1"/>
          </p:cNvSpPr>
          <p:nvPr/>
        </p:nvSpPr>
        <p:spPr bwMode="auto">
          <a:xfrm>
            <a:off x="4491038" y="4419600"/>
            <a:ext cx="919162"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0" i="0">
                <a:latin typeface="Comic Sans MS" charset="0"/>
                <a:cs typeface="+mn-cs"/>
              </a:rPr>
              <a:t>y</a:t>
            </a:r>
            <a:r>
              <a:rPr lang="en-US" sz="1800" b="0" i="0" baseline="-25000">
                <a:latin typeface="Comic Sans MS" charset="0"/>
                <a:cs typeface="+mn-cs"/>
              </a:rPr>
              <a:t>1</a:t>
            </a:r>
            <a:r>
              <a:rPr lang="en-US" sz="1800" b="0" i="0">
                <a:latin typeface="Comic Sans MS" charset="0"/>
                <a:cs typeface="+mn-cs"/>
              </a:rPr>
              <a:t>=-4.5</a:t>
            </a:r>
          </a:p>
          <a:p>
            <a:pPr>
              <a:defRPr/>
            </a:pPr>
            <a:r>
              <a:rPr lang="en-US" sz="1800" b="0" i="0">
                <a:latin typeface="Comic Sans MS" charset="0"/>
                <a:cs typeface="+mn-cs"/>
              </a:rPr>
              <a:t>Y</a:t>
            </a:r>
            <a:r>
              <a:rPr lang="en-US" sz="1800" b="0" i="0" baseline="-25000">
                <a:latin typeface="Comic Sans MS" charset="0"/>
                <a:cs typeface="+mn-cs"/>
              </a:rPr>
              <a:t>1</a:t>
            </a:r>
            <a:r>
              <a:rPr lang="en-US" sz="1800" b="0" i="0">
                <a:latin typeface="Comic Sans MS" charset="0"/>
                <a:cs typeface="+mn-cs"/>
              </a:rPr>
              <a:t>=0</a:t>
            </a:r>
          </a:p>
        </p:txBody>
      </p:sp>
      <p:sp>
        <p:nvSpPr>
          <p:cNvPr id="561188" name="Oval 36"/>
          <p:cNvSpPr>
            <a:spLocks noChangeArrowheads="1"/>
          </p:cNvSpPr>
          <p:nvPr/>
        </p:nvSpPr>
        <p:spPr bwMode="auto">
          <a:xfrm>
            <a:off x="3200400" y="2667000"/>
            <a:ext cx="1295400" cy="1295400"/>
          </a:xfrm>
          <a:prstGeom prst="ellipse">
            <a:avLst/>
          </a:prstGeom>
          <a:solidFill>
            <a:srgbClr val="FF0000">
              <a:alpha val="41000"/>
            </a:srgbClr>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2" descr="hunk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84400"/>
            <a:ext cx="7737475" cy="193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4835" name="Text Box 3"/>
          <p:cNvSpPr txBox="1">
            <a:spLocks noChangeArrowheads="1"/>
          </p:cNvSpPr>
          <p:nvPr/>
        </p:nvSpPr>
        <p:spPr bwMode="auto">
          <a:xfrm>
            <a:off x="1881188" y="4427538"/>
            <a:ext cx="5162550" cy="1463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9000" i="0">
                <a:latin typeface="Comic Sans MS" charset="0"/>
                <a:cs typeface="+mn-cs"/>
              </a:rPr>
              <a:t>HUNKAT</a:t>
            </a:r>
            <a:endParaRPr lang="en-US" sz="1800" i="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48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5" name="Text Box 5"/>
          <p:cNvSpPr txBox="1">
            <a:spLocks noChangeArrowheads="1"/>
          </p:cNvSpPr>
          <p:nvPr/>
        </p:nvSpPr>
        <p:spPr bwMode="auto">
          <a:xfrm>
            <a:off x="533400" y="2743200"/>
            <a:ext cx="2005013" cy="191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400" b="0" i="0">
                <a:latin typeface="Times" charset="0"/>
                <a:cs typeface="+mn-cs"/>
              </a:rPr>
              <a:t>XOR function:</a:t>
            </a:r>
          </a:p>
          <a:p>
            <a:pPr algn="l" eaLnBrk="0" hangingPunct="0">
              <a:defRPr/>
            </a:pPr>
            <a:r>
              <a:rPr lang="en-US" sz="2400" b="0" i="0">
                <a:latin typeface="Times" charset="0"/>
                <a:cs typeface="+mn-cs"/>
              </a:rPr>
              <a:t>0 0 =&gt; 0</a:t>
            </a:r>
          </a:p>
          <a:p>
            <a:pPr algn="l" eaLnBrk="0" hangingPunct="0">
              <a:defRPr/>
            </a:pPr>
            <a:r>
              <a:rPr lang="en-US" sz="2400" b="0" i="0">
                <a:latin typeface="Times" charset="0"/>
                <a:cs typeface="+mn-cs"/>
              </a:rPr>
              <a:t>1 0 =&gt; 1</a:t>
            </a:r>
          </a:p>
          <a:p>
            <a:pPr algn="l" eaLnBrk="0" hangingPunct="0">
              <a:defRPr/>
            </a:pPr>
            <a:r>
              <a:rPr lang="en-US" sz="2400" b="0" i="0">
                <a:latin typeface="Times" charset="0"/>
                <a:cs typeface="+mn-cs"/>
              </a:rPr>
              <a:t>0 1 =&gt; 1</a:t>
            </a:r>
          </a:p>
          <a:p>
            <a:pPr algn="l" eaLnBrk="0" hangingPunct="0">
              <a:defRPr/>
            </a:pPr>
            <a:r>
              <a:rPr lang="en-US" sz="2400" b="0" i="0">
                <a:latin typeface="Times" charset="0"/>
                <a:cs typeface="+mn-cs"/>
              </a:rPr>
              <a:t>1 1 =&gt; 0</a:t>
            </a:r>
            <a:endParaRPr lang="en-US" sz="2000" b="0" i="0">
              <a:latin typeface="Courier New" charset="0"/>
              <a:cs typeface="+mn-cs"/>
            </a:endParaRPr>
          </a:p>
        </p:txBody>
      </p:sp>
      <p:graphicFrame>
        <p:nvGraphicFramePr>
          <p:cNvPr id="62466" name="Object 7"/>
          <p:cNvGraphicFramePr>
            <a:graphicFrameLocks noChangeAspect="1"/>
          </p:cNvGraphicFramePr>
          <p:nvPr/>
        </p:nvGraphicFramePr>
        <p:xfrm>
          <a:off x="1889125" y="1676400"/>
          <a:ext cx="5732463" cy="371475"/>
        </p:xfrm>
        <a:graphic>
          <a:graphicData uri="http://schemas.openxmlformats.org/presentationml/2006/ole">
            <mc:AlternateContent xmlns:mc="http://schemas.openxmlformats.org/markup-compatibility/2006">
              <mc:Choice xmlns:v="urn:schemas-microsoft-com:vml" Requires="v">
                <p:oleObj spid="_x0000_s62523" name="Equation" r:id="rId4" imgW="2743200" imgH="177800" progId="Equation.3">
                  <p:embed/>
                </p:oleObj>
              </mc:Choice>
              <mc:Fallback>
                <p:oleObj name="Equation" r:id="rId4" imgW="2743200" imgH="1778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9125" y="1676400"/>
                        <a:ext cx="5732463" cy="37147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0C0C0"/>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63237" name="AutoShape 37"/>
          <p:cNvSpPr>
            <a:spLocks noChangeArrowheads="1"/>
          </p:cNvSpPr>
          <p:nvPr/>
        </p:nvSpPr>
        <p:spPr bwMode="auto">
          <a:xfrm>
            <a:off x="3505200" y="3016250"/>
            <a:ext cx="382588" cy="290513"/>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63238" name="AutoShape 38"/>
          <p:cNvSpPr>
            <a:spLocks noChangeArrowheads="1"/>
          </p:cNvSpPr>
          <p:nvPr/>
        </p:nvSpPr>
        <p:spPr bwMode="auto">
          <a:xfrm>
            <a:off x="5943600" y="3016250"/>
            <a:ext cx="382588" cy="290513"/>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63239" name="AutoShape 39"/>
          <p:cNvSpPr>
            <a:spLocks noChangeArrowheads="1"/>
          </p:cNvSpPr>
          <p:nvPr/>
        </p:nvSpPr>
        <p:spPr bwMode="auto">
          <a:xfrm>
            <a:off x="3505200" y="4322763"/>
            <a:ext cx="382588" cy="290512"/>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63240" name="AutoShape 40"/>
          <p:cNvSpPr>
            <a:spLocks noChangeArrowheads="1"/>
          </p:cNvSpPr>
          <p:nvPr/>
        </p:nvSpPr>
        <p:spPr bwMode="auto">
          <a:xfrm>
            <a:off x="5943600" y="4235450"/>
            <a:ext cx="382588" cy="290513"/>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63241" name="AutoShape 41"/>
          <p:cNvSpPr>
            <a:spLocks noChangeArrowheads="1"/>
          </p:cNvSpPr>
          <p:nvPr/>
        </p:nvSpPr>
        <p:spPr bwMode="auto">
          <a:xfrm>
            <a:off x="4876800" y="5759450"/>
            <a:ext cx="382588" cy="290513"/>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cxnSp>
        <p:nvCxnSpPr>
          <p:cNvPr id="563242" name="AutoShape 42"/>
          <p:cNvCxnSpPr>
            <a:cxnSpLocks noChangeShapeType="1"/>
            <a:stCxn id="563237" idx="2"/>
            <a:endCxn id="563239" idx="3"/>
          </p:cNvCxnSpPr>
          <p:nvPr/>
        </p:nvCxnSpPr>
        <p:spPr bwMode="auto">
          <a:xfrm>
            <a:off x="3697288" y="3306763"/>
            <a:ext cx="0" cy="101600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63243" name="AutoShape 43"/>
          <p:cNvCxnSpPr>
            <a:cxnSpLocks noChangeShapeType="1"/>
            <a:stCxn id="563237" idx="2"/>
            <a:endCxn id="563240" idx="3"/>
          </p:cNvCxnSpPr>
          <p:nvPr/>
        </p:nvCxnSpPr>
        <p:spPr bwMode="auto">
          <a:xfrm>
            <a:off x="3887788" y="3162300"/>
            <a:ext cx="2247900" cy="107315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63244" name="AutoShape 44"/>
          <p:cNvCxnSpPr>
            <a:cxnSpLocks noChangeShapeType="1"/>
            <a:stCxn id="563238" idx="3"/>
            <a:endCxn id="563239" idx="3"/>
          </p:cNvCxnSpPr>
          <p:nvPr/>
        </p:nvCxnSpPr>
        <p:spPr bwMode="auto">
          <a:xfrm flipH="1">
            <a:off x="3697288" y="3162300"/>
            <a:ext cx="2246312" cy="1160463"/>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63245" name="AutoShape 45"/>
          <p:cNvCxnSpPr>
            <a:cxnSpLocks noChangeShapeType="1"/>
            <a:stCxn id="563238" idx="2"/>
            <a:endCxn id="563240" idx="3"/>
          </p:cNvCxnSpPr>
          <p:nvPr/>
        </p:nvCxnSpPr>
        <p:spPr bwMode="auto">
          <a:xfrm>
            <a:off x="6135688" y="3306763"/>
            <a:ext cx="0" cy="928687"/>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63246" name="AutoShape 46"/>
          <p:cNvCxnSpPr>
            <a:cxnSpLocks noChangeShapeType="1"/>
            <a:stCxn id="563239" idx="2"/>
            <a:endCxn id="563241" idx="3"/>
          </p:cNvCxnSpPr>
          <p:nvPr/>
        </p:nvCxnSpPr>
        <p:spPr bwMode="auto">
          <a:xfrm>
            <a:off x="3697288" y="4613275"/>
            <a:ext cx="1371600" cy="1146175"/>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63247" name="AutoShape 47"/>
          <p:cNvCxnSpPr>
            <a:cxnSpLocks noChangeShapeType="1"/>
            <a:stCxn id="563240" idx="2"/>
            <a:endCxn id="563241" idx="3"/>
          </p:cNvCxnSpPr>
          <p:nvPr/>
        </p:nvCxnSpPr>
        <p:spPr bwMode="auto">
          <a:xfrm flipH="1">
            <a:off x="5068888" y="4525963"/>
            <a:ext cx="1066800" cy="1233487"/>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63248" name="Text Box 48"/>
          <p:cNvSpPr txBox="1">
            <a:spLocks noChangeArrowheads="1"/>
          </p:cNvSpPr>
          <p:nvPr/>
        </p:nvSpPr>
        <p:spPr bwMode="auto">
          <a:xfrm>
            <a:off x="4179888" y="3244850"/>
            <a:ext cx="296862"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b="0" i="0">
                <a:latin typeface="Helvetica Neue" charset="0"/>
                <a:cs typeface="+mn-cs"/>
              </a:rPr>
              <a:t>6</a:t>
            </a:r>
            <a:endParaRPr lang="en-US" sz="2000" b="0" i="0">
              <a:latin typeface="Courier New" charset="0"/>
              <a:cs typeface="+mn-cs"/>
            </a:endParaRPr>
          </a:p>
        </p:txBody>
      </p:sp>
      <p:sp>
        <p:nvSpPr>
          <p:cNvPr id="563249" name="Text Box 49"/>
          <p:cNvSpPr txBox="1">
            <a:spLocks noChangeArrowheads="1"/>
          </p:cNvSpPr>
          <p:nvPr/>
        </p:nvSpPr>
        <p:spPr bwMode="auto">
          <a:xfrm>
            <a:off x="3962400" y="4845050"/>
            <a:ext cx="439738"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defRPr/>
            </a:pPr>
            <a:r>
              <a:rPr lang="en-US" sz="1600" b="0" i="0">
                <a:latin typeface="Helvetica Neue" charset="0"/>
                <a:cs typeface="+mn-cs"/>
              </a:rPr>
              <a:t>-9</a:t>
            </a:r>
            <a:endParaRPr lang="en-US" sz="2000" b="0" i="0">
              <a:latin typeface="Courier New" charset="0"/>
              <a:cs typeface="+mn-cs"/>
            </a:endParaRPr>
          </a:p>
        </p:txBody>
      </p:sp>
      <p:sp>
        <p:nvSpPr>
          <p:cNvPr id="563250" name="Text Box 50"/>
          <p:cNvSpPr txBox="1">
            <a:spLocks noChangeArrowheads="1"/>
          </p:cNvSpPr>
          <p:nvPr/>
        </p:nvSpPr>
        <p:spPr bwMode="auto">
          <a:xfrm>
            <a:off x="5257800" y="3244850"/>
            <a:ext cx="296863"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b="0" i="0">
                <a:latin typeface="Helvetica Neue" charset="0"/>
                <a:cs typeface="+mn-cs"/>
              </a:rPr>
              <a:t>4</a:t>
            </a:r>
            <a:endParaRPr lang="en-US" sz="2000" b="0" i="0">
              <a:latin typeface="Courier New" charset="0"/>
              <a:cs typeface="+mn-cs"/>
            </a:endParaRPr>
          </a:p>
        </p:txBody>
      </p:sp>
      <p:sp>
        <p:nvSpPr>
          <p:cNvPr id="563251" name="Text Box 51"/>
          <p:cNvSpPr txBox="1">
            <a:spLocks noChangeArrowheads="1"/>
          </p:cNvSpPr>
          <p:nvPr/>
        </p:nvSpPr>
        <p:spPr bwMode="auto">
          <a:xfrm>
            <a:off x="5867400" y="3397250"/>
            <a:ext cx="493713"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defRPr/>
            </a:pPr>
            <a:r>
              <a:rPr lang="en-US" sz="1600" b="0" i="0">
                <a:latin typeface="Helvetica Neue" charset="0"/>
                <a:cs typeface="+mn-cs"/>
              </a:rPr>
              <a:t>6</a:t>
            </a:r>
            <a:endParaRPr lang="en-US" sz="2000" b="0" i="0">
              <a:latin typeface="Courier New" charset="0"/>
              <a:cs typeface="+mn-cs"/>
            </a:endParaRPr>
          </a:p>
        </p:txBody>
      </p:sp>
      <p:sp>
        <p:nvSpPr>
          <p:cNvPr id="563252" name="Text Box 52"/>
          <p:cNvSpPr txBox="1">
            <a:spLocks noChangeArrowheads="1"/>
          </p:cNvSpPr>
          <p:nvPr/>
        </p:nvSpPr>
        <p:spPr bwMode="auto">
          <a:xfrm>
            <a:off x="5562600" y="4845050"/>
            <a:ext cx="296863"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b="0" i="0">
                <a:latin typeface="Helvetica Neue" charset="0"/>
                <a:cs typeface="+mn-cs"/>
              </a:rPr>
              <a:t>9</a:t>
            </a:r>
            <a:endParaRPr lang="en-US" sz="2000" b="0" i="0">
              <a:latin typeface="Courier New" charset="0"/>
              <a:cs typeface="+mn-cs"/>
            </a:endParaRPr>
          </a:p>
        </p:txBody>
      </p:sp>
      <p:sp>
        <p:nvSpPr>
          <p:cNvPr id="563253" name="AutoShape 53"/>
          <p:cNvSpPr>
            <a:spLocks noChangeArrowheads="1"/>
          </p:cNvSpPr>
          <p:nvPr/>
        </p:nvSpPr>
        <p:spPr bwMode="auto">
          <a:xfrm>
            <a:off x="8075613" y="3016250"/>
            <a:ext cx="382587" cy="290513"/>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800" dirty="0">
                <a:cs typeface="+mn-cs"/>
              </a:rPr>
              <a:t>1</a:t>
            </a:r>
          </a:p>
        </p:txBody>
      </p:sp>
      <p:cxnSp>
        <p:nvCxnSpPr>
          <p:cNvPr id="563254" name="AutoShape 54"/>
          <p:cNvCxnSpPr>
            <a:cxnSpLocks noChangeShapeType="1"/>
            <a:stCxn id="563253" idx="3"/>
            <a:endCxn id="563239" idx="2"/>
          </p:cNvCxnSpPr>
          <p:nvPr/>
        </p:nvCxnSpPr>
        <p:spPr bwMode="auto">
          <a:xfrm flipH="1">
            <a:off x="3887788" y="3162300"/>
            <a:ext cx="4187825" cy="1306513"/>
          </a:xfrm>
          <a:prstGeom prst="straightConnector1">
            <a:avLst/>
          </a:prstGeom>
          <a:noFill/>
          <a:ln w="9525">
            <a:solidFill>
              <a:schemeClr val="tx1"/>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63255" name="AutoShape 55"/>
          <p:cNvCxnSpPr>
            <a:cxnSpLocks noChangeShapeType="1"/>
            <a:stCxn id="563253" idx="2"/>
          </p:cNvCxnSpPr>
          <p:nvPr/>
        </p:nvCxnSpPr>
        <p:spPr bwMode="auto">
          <a:xfrm flipH="1">
            <a:off x="6324600" y="3306763"/>
            <a:ext cx="1943100" cy="1074737"/>
          </a:xfrm>
          <a:prstGeom prst="straightConnector1">
            <a:avLst/>
          </a:prstGeom>
          <a:noFill/>
          <a:ln w="9525">
            <a:solidFill>
              <a:schemeClr val="tx1"/>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63256" name="Text Box 56"/>
          <p:cNvSpPr txBox="1">
            <a:spLocks noChangeArrowheads="1"/>
          </p:cNvSpPr>
          <p:nvPr/>
        </p:nvSpPr>
        <p:spPr bwMode="auto">
          <a:xfrm>
            <a:off x="7086600" y="3625850"/>
            <a:ext cx="609600"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defRPr/>
            </a:pPr>
            <a:r>
              <a:rPr lang="en-US" sz="1600" b="0" i="0">
                <a:latin typeface="Helvetica Neue" charset="0"/>
                <a:cs typeface="+mn-cs"/>
              </a:rPr>
              <a:t>-2</a:t>
            </a:r>
            <a:endParaRPr lang="en-US" sz="2000" b="0" i="0">
              <a:latin typeface="Courier New" charset="0"/>
              <a:cs typeface="+mn-cs"/>
            </a:endParaRPr>
          </a:p>
        </p:txBody>
      </p:sp>
      <p:sp>
        <p:nvSpPr>
          <p:cNvPr id="563257" name="Text Box 57"/>
          <p:cNvSpPr txBox="1">
            <a:spLocks noChangeArrowheads="1"/>
          </p:cNvSpPr>
          <p:nvPr/>
        </p:nvSpPr>
        <p:spPr bwMode="auto">
          <a:xfrm>
            <a:off x="6629400" y="3321050"/>
            <a:ext cx="609600"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defRPr/>
            </a:pPr>
            <a:r>
              <a:rPr lang="en-US" sz="1600" b="0" i="0">
                <a:latin typeface="Helvetica Neue" charset="0"/>
                <a:cs typeface="+mn-cs"/>
              </a:rPr>
              <a:t>-6</a:t>
            </a:r>
            <a:endParaRPr lang="en-US" sz="2000" b="0" i="0">
              <a:latin typeface="Courier New" charset="0"/>
              <a:cs typeface="+mn-cs"/>
            </a:endParaRPr>
          </a:p>
        </p:txBody>
      </p:sp>
      <p:sp>
        <p:nvSpPr>
          <p:cNvPr id="563258" name="Text Box 58"/>
          <p:cNvSpPr txBox="1">
            <a:spLocks noChangeArrowheads="1"/>
          </p:cNvSpPr>
          <p:nvPr/>
        </p:nvSpPr>
        <p:spPr bwMode="auto">
          <a:xfrm>
            <a:off x="3429000" y="3441700"/>
            <a:ext cx="296863"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b="0" i="0">
                <a:latin typeface="Helvetica Neue" charset="0"/>
                <a:cs typeface="+mn-cs"/>
              </a:rPr>
              <a:t>4</a:t>
            </a:r>
            <a:endParaRPr lang="en-US" sz="2000" b="0" i="0">
              <a:latin typeface="Courier New" charset="0"/>
              <a:cs typeface="+mn-cs"/>
            </a:endParaRPr>
          </a:p>
        </p:txBody>
      </p:sp>
      <p:sp>
        <p:nvSpPr>
          <p:cNvPr id="563259" name="AutoShape 59"/>
          <p:cNvSpPr>
            <a:spLocks noChangeArrowheads="1"/>
          </p:cNvSpPr>
          <p:nvPr/>
        </p:nvSpPr>
        <p:spPr bwMode="auto">
          <a:xfrm>
            <a:off x="8077200" y="4235450"/>
            <a:ext cx="382588" cy="290513"/>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800" dirty="0">
                <a:cs typeface="+mn-cs"/>
              </a:rPr>
              <a:t>1</a:t>
            </a:r>
          </a:p>
        </p:txBody>
      </p:sp>
      <p:cxnSp>
        <p:nvCxnSpPr>
          <p:cNvPr id="563260" name="AutoShape 60"/>
          <p:cNvCxnSpPr>
            <a:cxnSpLocks noChangeShapeType="1"/>
            <a:endCxn id="563241" idx="2"/>
          </p:cNvCxnSpPr>
          <p:nvPr/>
        </p:nvCxnSpPr>
        <p:spPr bwMode="auto">
          <a:xfrm flipH="1">
            <a:off x="5259388" y="4532313"/>
            <a:ext cx="3008312" cy="1373187"/>
          </a:xfrm>
          <a:prstGeom prst="straightConnector1">
            <a:avLst/>
          </a:prstGeom>
          <a:noFill/>
          <a:ln w="9525">
            <a:solidFill>
              <a:schemeClr val="tx1"/>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63261" name="Text Box 61"/>
          <p:cNvSpPr txBox="1">
            <a:spLocks noChangeArrowheads="1"/>
          </p:cNvSpPr>
          <p:nvPr/>
        </p:nvSpPr>
        <p:spPr bwMode="auto">
          <a:xfrm>
            <a:off x="6934200" y="4845050"/>
            <a:ext cx="546100"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b="0" i="0">
                <a:latin typeface="Helvetica Neue" charset="0"/>
                <a:cs typeface="+mn-cs"/>
              </a:rPr>
              <a:t>-4.5</a:t>
            </a:r>
            <a:endParaRPr lang="en-US" sz="2000" b="0" i="0">
              <a:latin typeface="Courier New" charset="0"/>
              <a:cs typeface="+mn-cs"/>
            </a:endParaRPr>
          </a:p>
        </p:txBody>
      </p:sp>
      <p:sp>
        <p:nvSpPr>
          <p:cNvPr id="563262" name="Text Box 62"/>
          <p:cNvSpPr txBox="1">
            <a:spLocks noChangeArrowheads="1"/>
          </p:cNvSpPr>
          <p:nvPr/>
        </p:nvSpPr>
        <p:spPr bwMode="auto">
          <a:xfrm>
            <a:off x="4521200" y="2406650"/>
            <a:ext cx="6921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0">
                <a:cs typeface="+mn-cs"/>
              </a:rPr>
              <a:t>Input</a:t>
            </a:r>
          </a:p>
        </p:txBody>
      </p:sp>
      <p:sp>
        <p:nvSpPr>
          <p:cNvPr id="563263" name="Text Box 63"/>
          <p:cNvSpPr txBox="1">
            <a:spLocks noChangeArrowheads="1"/>
          </p:cNvSpPr>
          <p:nvPr/>
        </p:nvSpPr>
        <p:spPr bwMode="auto">
          <a:xfrm>
            <a:off x="7848600" y="2514600"/>
            <a:ext cx="1066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i="0">
                <a:cs typeface="+mn-cs"/>
              </a:rPr>
              <a:t>1 (Bias)</a:t>
            </a:r>
          </a:p>
        </p:txBody>
      </p:sp>
      <p:sp>
        <p:nvSpPr>
          <p:cNvPr id="563264" name="Text Box 64"/>
          <p:cNvSpPr txBox="1">
            <a:spLocks noChangeArrowheads="1"/>
          </p:cNvSpPr>
          <p:nvPr/>
        </p:nvSpPr>
        <p:spPr bwMode="auto">
          <a:xfrm rot="5400000">
            <a:off x="4846638" y="2420937"/>
            <a:ext cx="27305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6000" b="0" i="0">
                <a:cs typeface="+mn-cs"/>
              </a:rPr>
              <a:t>{</a:t>
            </a:r>
            <a:endParaRPr lang="en-US" sz="9600" b="0" i="0">
              <a:cs typeface="+mn-cs"/>
            </a:endParaRPr>
          </a:p>
        </p:txBody>
      </p:sp>
      <p:sp>
        <p:nvSpPr>
          <p:cNvPr id="563268" name="Line 68"/>
          <p:cNvSpPr>
            <a:spLocks noChangeShapeType="1"/>
          </p:cNvSpPr>
          <p:nvPr/>
        </p:nvSpPr>
        <p:spPr bwMode="auto">
          <a:xfrm flipH="1">
            <a:off x="6248400" y="2209800"/>
            <a:ext cx="914400" cy="1981200"/>
          </a:xfrm>
          <a:prstGeom prst="line">
            <a:avLst/>
          </a:prstGeom>
          <a:noFill/>
          <a:ln w="57150">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63269" name="Line 69"/>
          <p:cNvSpPr>
            <a:spLocks noChangeShapeType="1"/>
          </p:cNvSpPr>
          <p:nvPr/>
        </p:nvSpPr>
        <p:spPr bwMode="auto">
          <a:xfrm flipH="1">
            <a:off x="3886200" y="2133600"/>
            <a:ext cx="2819400" cy="2133600"/>
          </a:xfrm>
          <a:prstGeom prst="line">
            <a:avLst/>
          </a:prstGeom>
          <a:noFill/>
          <a:ln w="57150">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63270" name="Text Box 70"/>
          <p:cNvSpPr txBox="1">
            <a:spLocks noChangeArrowheads="1"/>
          </p:cNvSpPr>
          <p:nvPr/>
        </p:nvSpPr>
        <p:spPr bwMode="auto">
          <a:xfrm>
            <a:off x="3200400" y="4357688"/>
            <a:ext cx="40322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0">
                <a:latin typeface="Comic Sans MS" charset="0"/>
                <a:cs typeface="+mn-cs"/>
              </a:rPr>
              <a:t>y</a:t>
            </a:r>
            <a:r>
              <a:rPr lang="en-US" sz="1800" b="0" i="0" baseline="-25000">
                <a:latin typeface="Comic Sans MS" charset="0"/>
                <a:cs typeface="+mn-cs"/>
              </a:rPr>
              <a:t>2</a:t>
            </a:r>
            <a:endParaRPr lang="en-US" sz="1800" i="0">
              <a:cs typeface="+mn-cs"/>
            </a:endParaRPr>
          </a:p>
        </p:txBody>
      </p:sp>
      <p:sp>
        <p:nvSpPr>
          <p:cNvPr id="563271" name="Text Box 71"/>
          <p:cNvSpPr txBox="1">
            <a:spLocks noChangeArrowheads="1"/>
          </p:cNvSpPr>
          <p:nvPr/>
        </p:nvSpPr>
        <p:spPr bwMode="auto">
          <a:xfrm>
            <a:off x="6261100" y="4343400"/>
            <a:ext cx="37941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0">
                <a:latin typeface="Comic Sans MS" charset="0"/>
                <a:cs typeface="+mn-cs"/>
              </a:rPr>
              <a:t>y</a:t>
            </a:r>
            <a:r>
              <a:rPr lang="en-US" sz="1800" b="0" i="0" baseline="-25000">
                <a:latin typeface="Comic Sans MS" charset="0"/>
                <a:cs typeface="+mn-cs"/>
              </a:rPr>
              <a:t>1</a:t>
            </a:r>
            <a:endParaRPr lang="en-US" sz="1800" i="0">
              <a:cs typeface="+mn-cs"/>
            </a:endParaRPr>
          </a:p>
        </p:txBody>
      </p:sp>
      <p:sp>
        <p:nvSpPr>
          <p:cNvPr id="563272" name="Rectangle 72"/>
          <p:cNvSpPr>
            <a:spLocks noGrp="1" noChangeArrowheads="1"/>
          </p:cNvSpPr>
          <p:nvPr>
            <p:ph type="title"/>
          </p:nvPr>
        </p:nvSpPr>
        <p:spPr/>
        <p:txBody>
          <a:bodyPr/>
          <a:lstStyle/>
          <a:p>
            <a:pPr eaLnBrk="1" hangingPunct="1">
              <a:defRPr/>
            </a:pPr>
            <a:r>
              <a:rPr lang="en-US">
                <a:cs typeface="+mj-cs"/>
              </a:rPr>
              <a:t>What is going 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3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1" name="Line 3"/>
          <p:cNvSpPr>
            <a:spLocks noChangeShapeType="1"/>
          </p:cNvSpPr>
          <p:nvPr/>
        </p:nvSpPr>
        <p:spPr bwMode="auto">
          <a:xfrm flipV="1">
            <a:off x="990600" y="2909888"/>
            <a:ext cx="0" cy="24384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65252" name="Line 4"/>
          <p:cNvSpPr>
            <a:spLocks noChangeShapeType="1"/>
          </p:cNvSpPr>
          <p:nvPr/>
        </p:nvSpPr>
        <p:spPr bwMode="auto">
          <a:xfrm>
            <a:off x="838200" y="5119688"/>
            <a:ext cx="312420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65253" name="Oval 5"/>
          <p:cNvSpPr>
            <a:spLocks noChangeArrowheads="1"/>
          </p:cNvSpPr>
          <p:nvPr/>
        </p:nvSpPr>
        <p:spPr bwMode="auto">
          <a:xfrm>
            <a:off x="3352800" y="5011738"/>
            <a:ext cx="228600" cy="228600"/>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65254" name="Oval 6"/>
          <p:cNvSpPr>
            <a:spLocks noChangeArrowheads="1"/>
          </p:cNvSpPr>
          <p:nvPr/>
        </p:nvSpPr>
        <p:spPr bwMode="auto">
          <a:xfrm>
            <a:off x="892175" y="3062288"/>
            <a:ext cx="228600" cy="228600"/>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65255" name="Oval 7"/>
          <p:cNvSpPr>
            <a:spLocks noChangeArrowheads="1"/>
          </p:cNvSpPr>
          <p:nvPr/>
        </p:nvSpPr>
        <p:spPr bwMode="auto">
          <a:xfrm>
            <a:off x="892175" y="5011738"/>
            <a:ext cx="228600" cy="228600"/>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65256" name="Oval 8"/>
          <p:cNvSpPr>
            <a:spLocks noChangeArrowheads="1"/>
          </p:cNvSpPr>
          <p:nvPr/>
        </p:nvSpPr>
        <p:spPr bwMode="auto">
          <a:xfrm>
            <a:off x="3352800" y="3138488"/>
            <a:ext cx="228600" cy="228600"/>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65257" name="Text Box 9"/>
          <p:cNvSpPr txBox="1">
            <a:spLocks noChangeArrowheads="1"/>
          </p:cNvSpPr>
          <p:nvPr/>
        </p:nvSpPr>
        <p:spPr bwMode="auto">
          <a:xfrm>
            <a:off x="3549650" y="3062288"/>
            <a:ext cx="6286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0">
                <a:cs typeface="+mn-cs"/>
              </a:rPr>
              <a:t>(1,1)</a:t>
            </a:r>
          </a:p>
        </p:txBody>
      </p:sp>
      <p:sp>
        <p:nvSpPr>
          <p:cNvPr id="565258" name="Text Box 10"/>
          <p:cNvSpPr txBox="1">
            <a:spLocks noChangeArrowheads="1"/>
          </p:cNvSpPr>
          <p:nvPr/>
        </p:nvSpPr>
        <p:spPr bwMode="auto">
          <a:xfrm>
            <a:off x="3473450" y="4738688"/>
            <a:ext cx="6286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0">
                <a:cs typeface="+mn-cs"/>
              </a:rPr>
              <a:t>(1,0)</a:t>
            </a:r>
          </a:p>
        </p:txBody>
      </p:sp>
      <p:sp>
        <p:nvSpPr>
          <p:cNvPr id="565259" name="Text Box 11"/>
          <p:cNvSpPr txBox="1">
            <a:spLocks noChangeArrowheads="1"/>
          </p:cNvSpPr>
          <p:nvPr/>
        </p:nvSpPr>
        <p:spPr bwMode="auto">
          <a:xfrm>
            <a:off x="1014413" y="4800600"/>
            <a:ext cx="6286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0">
                <a:cs typeface="+mn-cs"/>
              </a:rPr>
              <a:t>(0,0)</a:t>
            </a:r>
          </a:p>
        </p:txBody>
      </p:sp>
      <p:sp>
        <p:nvSpPr>
          <p:cNvPr id="565260" name="Text Box 12"/>
          <p:cNvSpPr txBox="1">
            <a:spLocks noChangeArrowheads="1"/>
          </p:cNvSpPr>
          <p:nvPr/>
        </p:nvSpPr>
        <p:spPr bwMode="auto">
          <a:xfrm>
            <a:off x="1079500" y="3062288"/>
            <a:ext cx="6286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0">
                <a:cs typeface="+mn-cs"/>
              </a:rPr>
              <a:t>(0,1)</a:t>
            </a:r>
          </a:p>
        </p:txBody>
      </p:sp>
      <p:graphicFrame>
        <p:nvGraphicFramePr>
          <p:cNvPr id="64523" name="Object 23"/>
          <p:cNvGraphicFramePr>
            <a:graphicFrameLocks noChangeAspect="1"/>
          </p:cNvGraphicFramePr>
          <p:nvPr/>
        </p:nvGraphicFramePr>
        <p:xfrm>
          <a:off x="3505200" y="1049338"/>
          <a:ext cx="2286000" cy="1123950"/>
        </p:xfrm>
        <a:graphic>
          <a:graphicData uri="http://schemas.openxmlformats.org/presentationml/2006/ole">
            <mc:AlternateContent xmlns:mc="http://schemas.openxmlformats.org/markup-compatibility/2006">
              <mc:Choice xmlns:v="urn:schemas-microsoft-com:vml" Requires="v">
                <p:oleObj spid="_x0000_s64573" name="Equation" r:id="rId4" imgW="825500" imgH="406400" progId="Equation.3">
                  <p:embed/>
                </p:oleObj>
              </mc:Choice>
              <mc:Fallback>
                <p:oleObj name="Equation" r:id="rId4" imgW="825500" imgH="406400" progId="Equation.3">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049338"/>
                        <a:ext cx="2286000" cy="1123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65272" name="Text Box 24"/>
          <p:cNvSpPr txBox="1">
            <a:spLocks noChangeArrowheads="1"/>
          </p:cNvSpPr>
          <p:nvPr/>
        </p:nvSpPr>
        <p:spPr bwMode="auto">
          <a:xfrm>
            <a:off x="577850" y="2667000"/>
            <a:ext cx="4127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0" i="0">
                <a:latin typeface="Comic Sans MS" charset="0"/>
                <a:cs typeface="+mn-cs"/>
              </a:rPr>
              <a:t>x</a:t>
            </a:r>
            <a:r>
              <a:rPr lang="en-US" sz="1800" b="0" i="0" baseline="-25000">
                <a:latin typeface="Comic Sans MS" charset="0"/>
                <a:cs typeface="+mn-cs"/>
              </a:rPr>
              <a:t>2</a:t>
            </a:r>
            <a:endParaRPr lang="en-US" sz="1800" i="0">
              <a:cs typeface="+mn-cs"/>
            </a:endParaRPr>
          </a:p>
        </p:txBody>
      </p:sp>
      <p:sp>
        <p:nvSpPr>
          <p:cNvPr id="565273" name="Text Box 25"/>
          <p:cNvSpPr txBox="1">
            <a:spLocks noChangeArrowheads="1"/>
          </p:cNvSpPr>
          <p:nvPr/>
        </p:nvSpPr>
        <p:spPr bwMode="auto">
          <a:xfrm>
            <a:off x="3854450" y="5043488"/>
            <a:ext cx="412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0" i="0">
                <a:latin typeface="Comic Sans MS" charset="0"/>
                <a:cs typeface="+mn-cs"/>
              </a:rPr>
              <a:t>x</a:t>
            </a:r>
            <a:r>
              <a:rPr lang="en-US" sz="1800" b="0" i="0" baseline="-25000">
                <a:latin typeface="Comic Sans MS" charset="0"/>
                <a:cs typeface="+mn-cs"/>
              </a:rPr>
              <a:t>1</a:t>
            </a:r>
            <a:endParaRPr lang="en-US" sz="1800" i="0">
              <a:cs typeface="+mn-cs"/>
            </a:endParaRPr>
          </a:p>
        </p:txBody>
      </p:sp>
      <p:grpSp>
        <p:nvGrpSpPr>
          <p:cNvPr id="565293" name="Group 45"/>
          <p:cNvGrpSpPr>
            <a:grpSpLocks/>
          </p:cNvGrpSpPr>
          <p:nvPr/>
        </p:nvGrpSpPr>
        <p:grpSpPr bwMode="auto">
          <a:xfrm>
            <a:off x="4549775" y="2714625"/>
            <a:ext cx="3756025" cy="2681288"/>
            <a:chOff x="2866" y="1710"/>
            <a:chExt cx="2366" cy="1689"/>
          </a:xfrm>
        </p:grpSpPr>
        <p:grpSp>
          <p:nvGrpSpPr>
            <p:cNvPr id="64545" name="Group 38"/>
            <p:cNvGrpSpPr>
              <a:grpSpLocks/>
            </p:cNvGrpSpPr>
            <p:nvPr/>
          </p:nvGrpSpPr>
          <p:grpSpPr bwMode="auto">
            <a:xfrm>
              <a:off x="3024" y="1833"/>
              <a:ext cx="1968" cy="1536"/>
              <a:chOff x="3024" y="1833"/>
              <a:chExt cx="1968" cy="1536"/>
            </a:xfrm>
          </p:grpSpPr>
          <p:sp>
            <p:nvSpPr>
              <p:cNvPr id="565261" name="Line 13"/>
              <p:cNvSpPr>
                <a:spLocks noChangeShapeType="1"/>
              </p:cNvSpPr>
              <p:nvPr/>
            </p:nvSpPr>
            <p:spPr bwMode="auto">
              <a:xfrm flipV="1">
                <a:off x="3120" y="1833"/>
                <a:ext cx="0" cy="1536"/>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65262" name="Line 14"/>
              <p:cNvSpPr>
                <a:spLocks noChangeShapeType="1"/>
              </p:cNvSpPr>
              <p:nvPr/>
            </p:nvSpPr>
            <p:spPr bwMode="auto">
              <a:xfrm>
                <a:off x="3024" y="3225"/>
                <a:ext cx="1968"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sp>
          <p:nvSpPr>
            <p:cNvPr id="565274" name="Text Box 26"/>
            <p:cNvSpPr txBox="1">
              <a:spLocks noChangeArrowheads="1"/>
            </p:cNvSpPr>
            <p:nvPr/>
          </p:nvSpPr>
          <p:spPr bwMode="auto">
            <a:xfrm>
              <a:off x="4972" y="3168"/>
              <a:ext cx="260"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0" i="0">
                  <a:latin typeface="Comic Sans MS" charset="0"/>
                  <a:cs typeface="+mn-cs"/>
                </a:rPr>
                <a:t>y</a:t>
              </a:r>
              <a:r>
                <a:rPr lang="en-US" sz="1800" b="0" i="0" baseline="-25000">
                  <a:latin typeface="Comic Sans MS" charset="0"/>
                  <a:cs typeface="+mn-cs"/>
                </a:rPr>
                <a:t>1</a:t>
              </a:r>
              <a:endParaRPr lang="en-US" sz="1800" i="0">
                <a:cs typeface="+mn-cs"/>
              </a:endParaRPr>
            </a:p>
          </p:txBody>
        </p:sp>
        <p:sp>
          <p:nvSpPr>
            <p:cNvPr id="565275" name="Text Box 27"/>
            <p:cNvSpPr txBox="1">
              <a:spLocks noChangeArrowheads="1"/>
            </p:cNvSpPr>
            <p:nvPr/>
          </p:nvSpPr>
          <p:spPr bwMode="auto">
            <a:xfrm>
              <a:off x="2866" y="1710"/>
              <a:ext cx="260"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0" i="0">
                  <a:latin typeface="Comic Sans MS" charset="0"/>
                  <a:cs typeface="+mn-cs"/>
                </a:rPr>
                <a:t>y</a:t>
              </a:r>
              <a:r>
                <a:rPr lang="en-US" sz="1800" b="0" i="0" baseline="-25000">
                  <a:latin typeface="Comic Sans MS" charset="0"/>
                  <a:cs typeface="+mn-cs"/>
                </a:rPr>
                <a:t>2</a:t>
              </a:r>
              <a:endParaRPr lang="en-US" sz="1800" i="0">
                <a:cs typeface="+mn-cs"/>
              </a:endParaRPr>
            </a:p>
          </p:txBody>
        </p:sp>
      </p:grpSp>
      <p:sp>
        <p:nvSpPr>
          <p:cNvPr id="565281" name="Line 33"/>
          <p:cNvSpPr>
            <a:spLocks noChangeShapeType="1"/>
          </p:cNvSpPr>
          <p:nvPr/>
        </p:nvSpPr>
        <p:spPr bwMode="auto">
          <a:xfrm>
            <a:off x="1752600" y="3429000"/>
            <a:ext cx="5486400" cy="1600200"/>
          </a:xfrm>
          <a:prstGeom prst="line">
            <a:avLst/>
          </a:prstGeom>
          <a:noFill/>
          <a:ln w="2857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nvGrpSpPr>
          <p:cNvPr id="565291" name="Group 43"/>
          <p:cNvGrpSpPr>
            <a:grpSpLocks/>
          </p:cNvGrpSpPr>
          <p:nvPr/>
        </p:nvGrpSpPr>
        <p:grpSpPr bwMode="auto">
          <a:xfrm>
            <a:off x="4038600" y="4724400"/>
            <a:ext cx="4022725" cy="515938"/>
            <a:chOff x="2544" y="2976"/>
            <a:chExt cx="2534" cy="325"/>
          </a:xfrm>
        </p:grpSpPr>
        <p:grpSp>
          <p:nvGrpSpPr>
            <p:cNvPr id="64541" name="Group 41"/>
            <p:cNvGrpSpPr>
              <a:grpSpLocks/>
            </p:cNvGrpSpPr>
            <p:nvPr/>
          </p:nvGrpSpPr>
          <p:grpSpPr bwMode="auto">
            <a:xfrm>
              <a:off x="4608" y="2976"/>
              <a:ext cx="470" cy="325"/>
              <a:chOff x="4608" y="2976"/>
              <a:chExt cx="470" cy="325"/>
            </a:xfrm>
          </p:grpSpPr>
          <p:sp>
            <p:nvSpPr>
              <p:cNvPr id="565263" name="Oval 15"/>
              <p:cNvSpPr>
                <a:spLocks noChangeArrowheads="1"/>
              </p:cNvSpPr>
              <p:nvPr/>
            </p:nvSpPr>
            <p:spPr bwMode="auto">
              <a:xfrm>
                <a:off x="4608" y="3157"/>
                <a:ext cx="144" cy="144"/>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65268" name="Text Box 20"/>
              <p:cNvSpPr txBox="1">
                <a:spLocks noChangeArrowheads="1"/>
              </p:cNvSpPr>
              <p:nvPr/>
            </p:nvSpPr>
            <p:spPr bwMode="auto">
              <a:xfrm>
                <a:off x="4682" y="2976"/>
                <a:ext cx="39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0">
                    <a:cs typeface="+mn-cs"/>
                  </a:rPr>
                  <a:t>(1,0)</a:t>
                </a:r>
              </a:p>
            </p:txBody>
          </p:sp>
        </p:grpSp>
        <p:sp>
          <p:nvSpPr>
            <p:cNvPr id="565282" name="Line 34"/>
            <p:cNvSpPr>
              <a:spLocks noChangeShapeType="1"/>
            </p:cNvSpPr>
            <p:nvPr/>
          </p:nvSpPr>
          <p:spPr bwMode="auto">
            <a:xfrm>
              <a:off x="2544" y="3072"/>
              <a:ext cx="2016" cy="144"/>
            </a:xfrm>
            <a:prstGeom prst="line">
              <a:avLst/>
            </a:prstGeom>
            <a:noFill/>
            <a:ln w="2857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grpSp>
        <p:nvGrpSpPr>
          <p:cNvPr id="565292" name="Group 44"/>
          <p:cNvGrpSpPr>
            <a:grpSpLocks/>
          </p:cNvGrpSpPr>
          <p:nvPr/>
        </p:nvGrpSpPr>
        <p:grpSpPr bwMode="auto">
          <a:xfrm>
            <a:off x="4191000" y="3062288"/>
            <a:ext cx="3949700" cy="366712"/>
            <a:chOff x="2640" y="1929"/>
            <a:chExt cx="2488" cy="231"/>
          </a:xfrm>
        </p:grpSpPr>
        <p:grpSp>
          <p:nvGrpSpPr>
            <p:cNvPr id="64537" name="Group 40"/>
            <p:cNvGrpSpPr>
              <a:grpSpLocks/>
            </p:cNvGrpSpPr>
            <p:nvPr/>
          </p:nvGrpSpPr>
          <p:grpSpPr bwMode="auto">
            <a:xfrm>
              <a:off x="4608" y="1929"/>
              <a:ext cx="520" cy="231"/>
              <a:chOff x="4608" y="1929"/>
              <a:chExt cx="520" cy="231"/>
            </a:xfrm>
          </p:grpSpPr>
          <p:sp>
            <p:nvSpPr>
              <p:cNvPr id="565266" name="Oval 18"/>
              <p:cNvSpPr>
                <a:spLocks noChangeArrowheads="1"/>
              </p:cNvSpPr>
              <p:nvPr/>
            </p:nvSpPr>
            <p:spPr bwMode="auto">
              <a:xfrm>
                <a:off x="4608" y="1977"/>
                <a:ext cx="144" cy="144"/>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65267" name="Text Box 19"/>
              <p:cNvSpPr txBox="1">
                <a:spLocks noChangeArrowheads="1"/>
              </p:cNvSpPr>
              <p:nvPr/>
            </p:nvSpPr>
            <p:spPr bwMode="auto">
              <a:xfrm>
                <a:off x="4732" y="1929"/>
                <a:ext cx="39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0">
                    <a:cs typeface="+mn-cs"/>
                  </a:rPr>
                  <a:t>(2,2)</a:t>
                </a:r>
              </a:p>
            </p:txBody>
          </p:sp>
        </p:grpSp>
        <p:sp>
          <p:nvSpPr>
            <p:cNvPr id="565283" name="Line 35"/>
            <p:cNvSpPr>
              <a:spLocks noChangeShapeType="1"/>
            </p:cNvSpPr>
            <p:nvPr/>
          </p:nvSpPr>
          <p:spPr bwMode="auto">
            <a:xfrm>
              <a:off x="2640" y="2064"/>
              <a:ext cx="1872" cy="0"/>
            </a:xfrm>
            <a:prstGeom prst="line">
              <a:avLst/>
            </a:prstGeom>
            <a:noFill/>
            <a:ln w="2857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grpSp>
        <p:nvGrpSpPr>
          <p:cNvPr id="565290" name="Group 42"/>
          <p:cNvGrpSpPr>
            <a:grpSpLocks/>
          </p:cNvGrpSpPr>
          <p:nvPr/>
        </p:nvGrpSpPr>
        <p:grpSpPr bwMode="auto">
          <a:xfrm>
            <a:off x="1066800" y="5011738"/>
            <a:ext cx="4538663" cy="855662"/>
            <a:chOff x="672" y="3157"/>
            <a:chExt cx="2859" cy="539"/>
          </a:xfrm>
        </p:grpSpPr>
        <p:grpSp>
          <p:nvGrpSpPr>
            <p:cNvPr id="64533" name="Group 39"/>
            <p:cNvGrpSpPr>
              <a:grpSpLocks/>
            </p:cNvGrpSpPr>
            <p:nvPr/>
          </p:nvGrpSpPr>
          <p:grpSpPr bwMode="auto">
            <a:xfrm>
              <a:off x="3058" y="3157"/>
              <a:ext cx="473" cy="279"/>
              <a:chOff x="3058" y="3157"/>
              <a:chExt cx="473" cy="279"/>
            </a:xfrm>
          </p:grpSpPr>
          <p:sp>
            <p:nvSpPr>
              <p:cNvPr id="565265" name="Oval 17"/>
              <p:cNvSpPr>
                <a:spLocks noChangeArrowheads="1"/>
              </p:cNvSpPr>
              <p:nvPr/>
            </p:nvSpPr>
            <p:spPr bwMode="auto">
              <a:xfrm>
                <a:off x="3058" y="3157"/>
                <a:ext cx="144" cy="144"/>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65269" name="Text Box 21"/>
              <p:cNvSpPr txBox="1">
                <a:spLocks noChangeArrowheads="1"/>
              </p:cNvSpPr>
              <p:nvPr/>
            </p:nvSpPr>
            <p:spPr bwMode="auto">
              <a:xfrm>
                <a:off x="3135" y="3205"/>
                <a:ext cx="39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0">
                    <a:cs typeface="+mn-cs"/>
                  </a:rPr>
                  <a:t>(0,0)</a:t>
                </a:r>
              </a:p>
            </p:txBody>
          </p:sp>
        </p:grpSp>
        <p:sp>
          <p:nvSpPr>
            <p:cNvPr id="565284" name="Freeform 36"/>
            <p:cNvSpPr>
              <a:spLocks/>
            </p:cNvSpPr>
            <p:nvPr/>
          </p:nvSpPr>
          <p:spPr bwMode="auto">
            <a:xfrm>
              <a:off x="672" y="3248"/>
              <a:ext cx="2536" cy="448"/>
            </a:xfrm>
            <a:custGeom>
              <a:avLst/>
              <a:gdLst>
                <a:gd name="T0" fmla="*/ 0 w 2536"/>
                <a:gd name="T1" fmla="*/ 64 h 448"/>
                <a:gd name="T2" fmla="*/ 1296 w 2536"/>
                <a:gd name="T3" fmla="*/ 448 h 448"/>
                <a:gd name="T4" fmla="*/ 2352 w 2536"/>
                <a:gd name="T5" fmla="*/ 64 h 448"/>
                <a:gd name="T6" fmla="*/ 2400 w 2536"/>
                <a:gd name="T7" fmla="*/ 64 h 448"/>
              </a:gdLst>
              <a:ahLst/>
              <a:cxnLst>
                <a:cxn ang="0">
                  <a:pos x="T0" y="T1"/>
                </a:cxn>
                <a:cxn ang="0">
                  <a:pos x="T2" y="T3"/>
                </a:cxn>
                <a:cxn ang="0">
                  <a:pos x="T4" y="T5"/>
                </a:cxn>
                <a:cxn ang="0">
                  <a:pos x="T6" y="T7"/>
                </a:cxn>
              </a:cxnLst>
              <a:rect l="0" t="0" r="r" b="b"/>
              <a:pathLst>
                <a:path w="2536" h="448">
                  <a:moveTo>
                    <a:pt x="0" y="64"/>
                  </a:moveTo>
                  <a:cubicBezTo>
                    <a:pt x="452" y="256"/>
                    <a:pt x="904" y="448"/>
                    <a:pt x="1296" y="448"/>
                  </a:cubicBezTo>
                  <a:cubicBezTo>
                    <a:pt x="1688" y="448"/>
                    <a:pt x="2168" y="128"/>
                    <a:pt x="2352" y="64"/>
                  </a:cubicBezTo>
                  <a:cubicBezTo>
                    <a:pt x="2536" y="0"/>
                    <a:pt x="2468" y="32"/>
                    <a:pt x="2400" y="64"/>
                  </a:cubicBezTo>
                </a:path>
              </a:pathLst>
            </a:custGeom>
            <a:noFill/>
            <a:ln w="31750">
              <a:solidFill>
                <a:srgbClr val="CC0000"/>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sp>
        <p:nvSpPr>
          <p:cNvPr id="565285" name="Line 37"/>
          <p:cNvSpPr>
            <a:spLocks noChangeShapeType="1"/>
          </p:cNvSpPr>
          <p:nvPr/>
        </p:nvSpPr>
        <p:spPr bwMode="auto">
          <a:xfrm flipV="1">
            <a:off x="5029200" y="3124200"/>
            <a:ext cx="3657600" cy="30480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65294" name="Rectangle 46"/>
          <p:cNvSpPr>
            <a:spLocks noGrp="1" noChangeArrowheads="1"/>
          </p:cNvSpPr>
          <p:nvPr>
            <p:ph type="title"/>
          </p:nvPr>
        </p:nvSpPr>
        <p:spPr/>
        <p:txBody>
          <a:bodyPr/>
          <a:lstStyle/>
          <a:p>
            <a:pPr eaLnBrk="1" hangingPunct="1">
              <a:defRPr/>
            </a:pPr>
            <a:r>
              <a:rPr lang="en-US" dirty="0">
                <a:cs typeface="+mj-cs"/>
              </a:rPr>
              <a:t>What is going 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52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529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652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6528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6529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65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NNPictur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98450"/>
            <a:ext cx="7669213" cy="6254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descr="1nn"/>
          <p:cNvPicPr>
            <a:picLocks noChangeAspect="1" noChangeArrowheads="1"/>
          </p:cNvPicPr>
          <p:nvPr/>
        </p:nvPicPr>
        <p:blipFill>
          <a:blip r:embed="rId3">
            <a:extLst>
              <a:ext uri="{28A0092B-C50C-407E-A947-70E740481C1C}">
                <a14:useLocalDpi xmlns:a14="http://schemas.microsoft.com/office/drawing/2010/main" val="0"/>
              </a:ext>
            </a:extLst>
          </a:blip>
          <a:srcRect r="1639"/>
          <a:stretch>
            <a:fillRect/>
          </a:stretch>
        </p:blipFill>
        <p:spPr bwMode="auto">
          <a:xfrm>
            <a:off x="838200" y="609600"/>
            <a:ext cx="4572000" cy="286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8610" name="Picture 3" descr="2n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983038"/>
            <a:ext cx="3886200" cy="2636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8611" name="Picture 4" descr="3n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743200"/>
            <a:ext cx="3352800" cy="223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descr="NNPicture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25" y="152400"/>
            <a:ext cx="5321300" cy="647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ounded Rectangle 1"/>
          <p:cNvSpPr>
            <a:spLocks noChangeArrowheads="1"/>
          </p:cNvSpPr>
          <p:nvPr/>
        </p:nvSpPr>
        <p:spPr bwMode="auto">
          <a:xfrm>
            <a:off x="2124075" y="3644900"/>
            <a:ext cx="5761038" cy="2879725"/>
          </a:xfrm>
          <a:prstGeom prst="roundRect">
            <a:avLst>
              <a:gd name="adj" fmla="val 16667"/>
            </a:avLst>
          </a:prstGeom>
          <a:solidFill>
            <a:srgbClr val="CC0000">
              <a:alpha val="23921"/>
            </a:srgbClr>
          </a:solidFill>
          <a:ln w="9525">
            <a:solidFill>
              <a:schemeClr val="tx1"/>
            </a:solidFill>
            <a:round/>
            <a:headEnd/>
            <a:tailEnd/>
          </a:ln>
        </p:spPr>
        <p:txBody>
          <a:bodyPr/>
          <a:lstStyle/>
          <a:p>
            <a:endParaRPr lang="en-US" i="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descr="locm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36663"/>
            <a:ext cx="8029575" cy="5316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7608" name="Rectangle 8"/>
          <p:cNvSpPr>
            <a:spLocks noGrp="1" noChangeArrowheads="1"/>
          </p:cNvSpPr>
          <p:nvPr>
            <p:ph type="title"/>
          </p:nvPr>
        </p:nvSpPr>
        <p:spPr/>
        <p:txBody>
          <a:bodyPr/>
          <a:lstStyle/>
          <a:p>
            <a:pPr eaLnBrk="1" hangingPunct="1">
              <a:defRPr/>
            </a:pPr>
            <a:r>
              <a:rPr lang="da-DK">
                <a:cs typeface="+mj-cs"/>
              </a:rPr>
              <a:t>Training and error reduction</a:t>
            </a:r>
            <a:endParaRPr lang="en-US">
              <a:cs typeface="+mj-cs"/>
            </a:endParaRPr>
          </a:p>
        </p:txBody>
      </p:sp>
      <p:pic>
        <p:nvPicPr>
          <p:cNvPr id="72707" name="Picture 9" descr="x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905000"/>
            <a:ext cx="2171700" cy="86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7610" name="Oval 10"/>
          <p:cNvSpPr>
            <a:spLocks noChangeArrowheads="1"/>
          </p:cNvSpPr>
          <p:nvPr/>
        </p:nvSpPr>
        <p:spPr bwMode="auto">
          <a:xfrm>
            <a:off x="6019800" y="2667000"/>
            <a:ext cx="304800" cy="3048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37611" name="Oval 11"/>
          <p:cNvSpPr>
            <a:spLocks noChangeArrowheads="1"/>
          </p:cNvSpPr>
          <p:nvPr/>
        </p:nvSpPr>
        <p:spPr bwMode="auto">
          <a:xfrm>
            <a:off x="5651500" y="3429000"/>
            <a:ext cx="368300" cy="342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37613" name="Line 13"/>
          <p:cNvSpPr>
            <a:spLocks noChangeShapeType="1"/>
          </p:cNvSpPr>
          <p:nvPr/>
        </p:nvSpPr>
        <p:spPr bwMode="auto">
          <a:xfrm flipH="1">
            <a:off x="5791200" y="3048000"/>
            <a:ext cx="38100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37614" name="Text Box 14"/>
          <p:cNvSpPr txBox="1">
            <a:spLocks noChangeArrowheads="1"/>
          </p:cNvSpPr>
          <p:nvPr/>
        </p:nvSpPr>
        <p:spPr bwMode="auto">
          <a:xfrm>
            <a:off x="5878513" y="3038475"/>
            <a:ext cx="284162"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0">
                <a:latin typeface="Symbol" charset="0"/>
                <a:cs typeface="+mn-cs"/>
                <a:sym typeface="Symbol" charset="0"/>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descr="locm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8029575" cy="531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79939" name="Rectangle 3"/>
          <p:cNvSpPr>
            <a:spLocks noGrp="1" noChangeArrowheads="1"/>
          </p:cNvSpPr>
          <p:nvPr>
            <p:ph type="title"/>
          </p:nvPr>
        </p:nvSpPr>
        <p:spPr/>
        <p:txBody>
          <a:bodyPr/>
          <a:lstStyle/>
          <a:p>
            <a:pPr eaLnBrk="1" hangingPunct="1">
              <a:defRPr/>
            </a:pPr>
            <a:r>
              <a:rPr lang="da-DK">
                <a:cs typeface="+mj-cs"/>
              </a:rPr>
              <a:t>Training and error reduction</a:t>
            </a:r>
            <a:endParaRPr lang="en-US">
              <a:cs typeface="+mj-cs"/>
            </a:endParaRPr>
          </a:p>
        </p:txBody>
      </p:sp>
      <p:pic>
        <p:nvPicPr>
          <p:cNvPr id="74755" name="Picture 4" descr="x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905000"/>
            <a:ext cx="2171700" cy="86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79943" name="Line 7"/>
          <p:cNvSpPr>
            <a:spLocks noChangeShapeType="1"/>
          </p:cNvSpPr>
          <p:nvPr/>
        </p:nvSpPr>
        <p:spPr bwMode="auto">
          <a:xfrm flipH="1">
            <a:off x="6248400" y="3438525"/>
            <a:ext cx="38100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79944" name="Text Box 8"/>
          <p:cNvSpPr txBox="1">
            <a:spLocks noChangeArrowheads="1"/>
          </p:cNvSpPr>
          <p:nvPr/>
        </p:nvSpPr>
        <p:spPr bwMode="auto">
          <a:xfrm>
            <a:off x="6335713" y="3429000"/>
            <a:ext cx="284162"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0">
                <a:latin typeface="Symbol" charset="0"/>
                <a:cs typeface="+mn-cs"/>
                <a:sym typeface="Symbol" charset="0"/>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descr="locm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8029575" cy="531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81987" name="Rectangle 3"/>
          <p:cNvSpPr>
            <a:spLocks noGrp="1" noChangeArrowheads="1"/>
          </p:cNvSpPr>
          <p:nvPr>
            <p:ph type="title"/>
          </p:nvPr>
        </p:nvSpPr>
        <p:spPr/>
        <p:txBody>
          <a:bodyPr/>
          <a:lstStyle/>
          <a:p>
            <a:pPr eaLnBrk="1" hangingPunct="1">
              <a:defRPr/>
            </a:pPr>
            <a:r>
              <a:rPr lang="da-DK">
                <a:cs typeface="+mj-cs"/>
              </a:rPr>
              <a:t>Training and error reduction</a:t>
            </a:r>
            <a:endParaRPr lang="en-US">
              <a:cs typeface="+mj-cs"/>
            </a:endParaRPr>
          </a:p>
        </p:txBody>
      </p:sp>
      <p:pic>
        <p:nvPicPr>
          <p:cNvPr id="76803" name="Picture 4" descr="x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905000"/>
            <a:ext cx="2171700" cy="86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81989" name="Oval 5"/>
          <p:cNvSpPr>
            <a:spLocks noChangeArrowheads="1"/>
          </p:cNvSpPr>
          <p:nvPr/>
        </p:nvSpPr>
        <p:spPr bwMode="auto">
          <a:xfrm>
            <a:off x="5880100" y="3136900"/>
            <a:ext cx="304800" cy="3048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81990" name="Oval 6"/>
          <p:cNvSpPr>
            <a:spLocks noChangeArrowheads="1"/>
          </p:cNvSpPr>
          <p:nvPr/>
        </p:nvSpPr>
        <p:spPr bwMode="auto">
          <a:xfrm>
            <a:off x="5664200" y="3429000"/>
            <a:ext cx="368300" cy="342900"/>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81991" name="Line 7"/>
          <p:cNvSpPr>
            <a:spLocks noChangeShapeType="1"/>
          </p:cNvSpPr>
          <p:nvPr/>
        </p:nvSpPr>
        <p:spPr bwMode="auto">
          <a:xfrm flipH="1" flipV="1">
            <a:off x="5181600" y="3505200"/>
            <a:ext cx="850900" cy="127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81992" name="Text Box 8"/>
          <p:cNvSpPr txBox="1">
            <a:spLocks noChangeArrowheads="1"/>
          </p:cNvSpPr>
          <p:nvPr/>
        </p:nvSpPr>
        <p:spPr bwMode="auto">
          <a:xfrm>
            <a:off x="5878513" y="3038475"/>
            <a:ext cx="284162"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0">
                <a:latin typeface="Symbol" charset="0"/>
                <a:cs typeface="+mn-cs"/>
                <a:sym typeface="Symbol" charset="0"/>
              </a:rPr>
              <a:t></a:t>
            </a:r>
          </a:p>
        </p:txBody>
      </p:sp>
      <p:sp>
        <p:nvSpPr>
          <p:cNvPr id="681993" name="Text Box 9"/>
          <p:cNvSpPr txBox="1">
            <a:spLocks noChangeArrowheads="1"/>
          </p:cNvSpPr>
          <p:nvPr/>
        </p:nvSpPr>
        <p:spPr bwMode="auto">
          <a:xfrm>
            <a:off x="6373813" y="2881313"/>
            <a:ext cx="20447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b="0" i="0">
                <a:latin typeface="Comic Sans MS" charset="0"/>
                <a:cs typeface="+mn-cs"/>
              </a:rPr>
              <a:t>Size matters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body" sz="half" idx="1"/>
          </p:nvPr>
        </p:nvSpPr>
        <p:spPr/>
        <p:txBody>
          <a:bodyPr/>
          <a:lstStyle/>
          <a:p>
            <a:pPr marL="0" indent="0" eaLnBrk="1" hangingPunct="1">
              <a:defRPr/>
            </a:pPr>
            <a:r>
              <a:rPr lang="en-US" sz="2400" dirty="0">
                <a:cs typeface="+mn-cs"/>
              </a:rPr>
              <a:t> A Network contains a very large set of parameters</a:t>
            </a:r>
          </a:p>
          <a:p>
            <a:pPr lvl="1" eaLnBrk="1" hangingPunct="1">
              <a:defRPr/>
            </a:pPr>
            <a:r>
              <a:rPr lang="en-US" sz="2000" dirty="0"/>
              <a:t>A network with 5 hidden neurons predicting binding for 9meric peptides has 9x20x5=900 weights</a:t>
            </a:r>
          </a:p>
          <a:p>
            <a:pPr lvl="1" eaLnBrk="1" hangingPunct="1">
              <a:defRPr/>
            </a:pPr>
            <a:r>
              <a:rPr lang="en-US" sz="2000" dirty="0"/>
              <a:t>5 times as many weights as a matrix-based method</a:t>
            </a:r>
          </a:p>
          <a:p>
            <a:pPr marL="0" indent="0" eaLnBrk="1" hangingPunct="1">
              <a:defRPr/>
            </a:pPr>
            <a:r>
              <a:rPr lang="en-US" sz="2400" dirty="0">
                <a:cs typeface="+mn-cs"/>
              </a:rPr>
              <a:t> Over fitting is a problem</a:t>
            </a:r>
          </a:p>
          <a:p>
            <a:pPr marL="0" indent="0" eaLnBrk="1" hangingPunct="1">
              <a:defRPr/>
            </a:pPr>
            <a:r>
              <a:rPr lang="en-US" sz="2400" dirty="0">
                <a:cs typeface="+mn-cs"/>
              </a:rPr>
              <a:t> Stop training when test performance is optimal (use early stopping)</a:t>
            </a:r>
          </a:p>
        </p:txBody>
      </p:sp>
      <p:sp>
        <p:nvSpPr>
          <p:cNvPr id="618500" name="Rectangle 4"/>
          <p:cNvSpPr>
            <a:spLocks noGrp="1" noChangeArrowheads="1"/>
          </p:cNvSpPr>
          <p:nvPr>
            <p:ph type="title"/>
          </p:nvPr>
        </p:nvSpPr>
        <p:spPr/>
        <p:txBody>
          <a:bodyPr/>
          <a:lstStyle/>
          <a:p>
            <a:pPr eaLnBrk="1" hangingPunct="1">
              <a:defRPr/>
            </a:pPr>
            <a:r>
              <a:rPr lang="en-US">
                <a:cs typeface="+mj-cs"/>
              </a:rPr>
              <a:t>Neural network training</a:t>
            </a:r>
          </a:p>
        </p:txBody>
      </p:sp>
      <p:sp>
        <p:nvSpPr>
          <p:cNvPr id="618501" name="Line 5"/>
          <p:cNvSpPr>
            <a:spLocks noChangeShapeType="1"/>
          </p:cNvSpPr>
          <p:nvPr/>
        </p:nvSpPr>
        <p:spPr bwMode="auto">
          <a:xfrm>
            <a:off x="5181600" y="4419600"/>
            <a:ext cx="350520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18502" name="Line 6"/>
          <p:cNvSpPr>
            <a:spLocks noChangeShapeType="1"/>
          </p:cNvSpPr>
          <p:nvPr/>
        </p:nvSpPr>
        <p:spPr bwMode="auto">
          <a:xfrm flipV="1">
            <a:off x="5334000" y="1524000"/>
            <a:ext cx="0" cy="3048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18503" name="Oval 7"/>
          <p:cNvSpPr>
            <a:spLocks noChangeArrowheads="1"/>
          </p:cNvSpPr>
          <p:nvPr/>
        </p:nvSpPr>
        <p:spPr bwMode="auto">
          <a:xfrm>
            <a:off x="6172200" y="2819400"/>
            <a:ext cx="152400" cy="152400"/>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18504" name="Oval 8"/>
          <p:cNvSpPr>
            <a:spLocks noChangeArrowheads="1"/>
          </p:cNvSpPr>
          <p:nvPr/>
        </p:nvSpPr>
        <p:spPr bwMode="auto">
          <a:xfrm>
            <a:off x="6477000" y="3124200"/>
            <a:ext cx="152400" cy="152400"/>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18505" name="Oval 9"/>
          <p:cNvSpPr>
            <a:spLocks noChangeArrowheads="1"/>
          </p:cNvSpPr>
          <p:nvPr/>
        </p:nvSpPr>
        <p:spPr bwMode="auto">
          <a:xfrm>
            <a:off x="6934200" y="2743200"/>
            <a:ext cx="152400" cy="152400"/>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18506" name="Oval 10"/>
          <p:cNvSpPr>
            <a:spLocks noChangeArrowheads="1"/>
          </p:cNvSpPr>
          <p:nvPr/>
        </p:nvSpPr>
        <p:spPr bwMode="auto">
          <a:xfrm>
            <a:off x="7391400" y="2819400"/>
            <a:ext cx="152400" cy="152400"/>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18507" name="Oval 11"/>
          <p:cNvSpPr>
            <a:spLocks noChangeArrowheads="1"/>
          </p:cNvSpPr>
          <p:nvPr/>
        </p:nvSpPr>
        <p:spPr bwMode="auto">
          <a:xfrm>
            <a:off x="7772400" y="2286000"/>
            <a:ext cx="152400" cy="152400"/>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18508" name="Oval 12"/>
          <p:cNvSpPr>
            <a:spLocks noChangeArrowheads="1"/>
          </p:cNvSpPr>
          <p:nvPr/>
        </p:nvSpPr>
        <p:spPr bwMode="auto">
          <a:xfrm>
            <a:off x="5486400" y="3505200"/>
            <a:ext cx="152400" cy="152400"/>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18509" name="Oval 13"/>
          <p:cNvSpPr>
            <a:spLocks noChangeArrowheads="1"/>
          </p:cNvSpPr>
          <p:nvPr/>
        </p:nvSpPr>
        <p:spPr bwMode="auto">
          <a:xfrm>
            <a:off x="5715000" y="2514600"/>
            <a:ext cx="152400" cy="152400"/>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18512" name="Freeform 16"/>
          <p:cNvSpPr>
            <a:spLocks/>
          </p:cNvSpPr>
          <p:nvPr/>
        </p:nvSpPr>
        <p:spPr bwMode="auto">
          <a:xfrm>
            <a:off x="5562600" y="1676400"/>
            <a:ext cx="2667000" cy="1905000"/>
          </a:xfrm>
          <a:custGeom>
            <a:avLst/>
            <a:gdLst>
              <a:gd name="T0" fmla="*/ 0 w 1680"/>
              <a:gd name="T1" fmla="*/ 1200 h 1200"/>
              <a:gd name="T2" fmla="*/ 144 w 1680"/>
              <a:gd name="T3" fmla="*/ 576 h 1200"/>
              <a:gd name="T4" fmla="*/ 480 w 1680"/>
              <a:gd name="T5" fmla="*/ 816 h 1200"/>
              <a:gd name="T6" fmla="*/ 624 w 1680"/>
              <a:gd name="T7" fmla="*/ 960 h 1200"/>
              <a:gd name="T8" fmla="*/ 912 w 1680"/>
              <a:gd name="T9" fmla="*/ 720 h 1200"/>
              <a:gd name="T10" fmla="*/ 1200 w 1680"/>
              <a:gd name="T11" fmla="*/ 768 h 1200"/>
              <a:gd name="T12" fmla="*/ 1680 w 1680"/>
              <a:gd name="T13" fmla="*/ 0 h 1200"/>
            </a:gdLst>
            <a:ahLst/>
            <a:cxnLst>
              <a:cxn ang="0">
                <a:pos x="T0" y="T1"/>
              </a:cxn>
              <a:cxn ang="0">
                <a:pos x="T2" y="T3"/>
              </a:cxn>
              <a:cxn ang="0">
                <a:pos x="T4" y="T5"/>
              </a:cxn>
              <a:cxn ang="0">
                <a:pos x="T6" y="T7"/>
              </a:cxn>
              <a:cxn ang="0">
                <a:pos x="T8" y="T9"/>
              </a:cxn>
              <a:cxn ang="0">
                <a:pos x="T10" y="T11"/>
              </a:cxn>
              <a:cxn ang="0">
                <a:pos x="T12" y="T13"/>
              </a:cxn>
            </a:cxnLst>
            <a:rect l="0" t="0" r="r" b="b"/>
            <a:pathLst>
              <a:path w="1680" h="1200">
                <a:moveTo>
                  <a:pt x="0" y="1200"/>
                </a:moveTo>
                <a:cubicBezTo>
                  <a:pt x="32" y="920"/>
                  <a:pt x="64" y="640"/>
                  <a:pt x="144" y="576"/>
                </a:cubicBezTo>
                <a:cubicBezTo>
                  <a:pt x="224" y="512"/>
                  <a:pt x="400" y="752"/>
                  <a:pt x="480" y="816"/>
                </a:cubicBezTo>
                <a:cubicBezTo>
                  <a:pt x="560" y="880"/>
                  <a:pt x="552" y="976"/>
                  <a:pt x="624" y="960"/>
                </a:cubicBezTo>
                <a:cubicBezTo>
                  <a:pt x="696" y="944"/>
                  <a:pt x="816" y="752"/>
                  <a:pt x="912" y="720"/>
                </a:cubicBezTo>
                <a:cubicBezTo>
                  <a:pt x="1008" y="688"/>
                  <a:pt x="1072" y="888"/>
                  <a:pt x="1200" y="768"/>
                </a:cubicBezTo>
                <a:cubicBezTo>
                  <a:pt x="1328" y="648"/>
                  <a:pt x="1600" y="128"/>
                  <a:pt x="1680" y="0"/>
                </a:cubicBezTo>
              </a:path>
            </a:pathLst>
          </a:custGeom>
          <a:noFill/>
          <a:ln w="25400">
            <a:solidFill>
              <a:srgbClr val="008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18513" name="Line 17"/>
          <p:cNvSpPr>
            <a:spLocks noChangeShapeType="1"/>
          </p:cNvSpPr>
          <p:nvPr/>
        </p:nvSpPr>
        <p:spPr bwMode="auto">
          <a:xfrm flipV="1">
            <a:off x="5334000" y="2971800"/>
            <a:ext cx="3352800" cy="0"/>
          </a:xfrm>
          <a:prstGeom prst="line">
            <a:avLst/>
          </a:prstGeom>
          <a:noFill/>
          <a:ln w="2857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18514" name="Text Box 18"/>
          <p:cNvSpPr txBox="1">
            <a:spLocks noChangeArrowheads="1"/>
          </p:cNvSpPr>
          <p:nvPr/>
        </p:nvSpPr>
        <p:spPr bwMode="auto">
          <a:xfrm>
            <a:off x="6527800" y="4495800"/>
            <a:ext cx="6794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0">
                <a:cs typeface="+mn-cs"/>
              </a:rPr>
              <a:t>years</a:t>
            </a:r>
          </a:p>
        </p:txBody>
      </p:sp>
      <p:sp>
        <p:nvSpPr>
          <p:cNvPr id="618515" name="Text Box 19"/>
          <p:cNvSpPr txBox="1">
            <a:spLocks noChangeArrowheads="1"/>
          </p:cNvSpPr>
          <p:nvPr/>
        </p:nvSpPr>
        <p:spPr bwMode="auto">
          <a:xfrm rot="-5400000">
            <a:off x="4269582" y="2732881"/>
            <a:ext cx="14287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0">
                <a:cs typeface="+mn-cs"/>
              </a:rPr>
              <a:t>Temperature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85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8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a:xfrm>
            <a:off x="76200" y="304800"/>
            <a:ext cx="7924800" cy="457200"/>
          </a:xfrm>
        </p:spPr>
        <p:txBody>
          <a:bodyPr/>
          <a:lstStyle/>
          <a:p>
            <a:pPr eaLnBrk="1" hangingPunct="1">
              <a:defRPr/>
            </a:pPr>
            <a:r>
              <a:rPr lang="en-US" sz="2800">
                <a:cs typeface="+mj-cs"/>
              </a:rPr>
              <a:t>Neural network training. Cross validation</a:t>
            </a:r>
            <a:endParaRPr lang="en-US">
              <a:cs typeface="+mj-cs"/>
            </a:endParaRPr>
          </a:p>
        </p:txBody>
      </p:sp>
      <p:graphicFrame>
        <p:nvGraphicFramePr>
          <p:cNvPr id="80898" name="Object 3"/>
          <p:cNvGraphicFramePr>
            <a:graphicFrameLocks noChangeAspect="1"/>
          </p:cNvGraphicFramePr>
          <p:nvPr/>
        </p:nvGraphicFramePr>
        <p:xfrm>
          <a:off x="2133600" y="1397000"/>
          <a:ext cx="6859588" cy="4064000"/>
        </p:xfrm>
        <a:graphic>
          <a:graphicData uri="http://schemas.openxmlformats.org/presentationml/2006/ole">
            <mc:AlternateContent xmlns:mc="http://schemas.openxmlformats.org/markup-compatibility/2006">
              <mc:Choice xmlns:v="urn:schemas-microsoft-com:vml" Requires="v">
                <p:oleObj spid="_x0000_s80923" name="Chart" r:id="rId4" imgW="6858000" imgH="4064000" progId="MSGraph.Chart.8">
                  <p:embed followColorScheme="full"/>
                </p:oleObj>
              </mc:Choice>
              <mc:Fallback>
                <p:oleObj name="Chart" r:id="rId4" imgW="6858000" imgH="40640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397000"/>
                        <a:ext cx="6859588" cy="406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01092" name="Text Box 4"/>
          <p:cNvSpPr txBox="1">
            <a:spLocks noChangeArrowheads="1"/>
          </p:cNvSpPr>
          <p:nvPr/>
        </p:nvSpPr>
        <p:spPr bwMode="auto">
          <a:xfrm>
            <a:off x="381000" y="1981200"/>
            <a:ext cx="3673475" cy="337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400" b="0" i="0">
                <a:latin typeface="Comic Sans MS" charset="0"/>
                <a:cs typeface="+mn-cs"/>
              </a:rPr>
              <a:t>Cross validation</a:t>
            </a:r>
          </a:p>
          <a:p>
            <a:pPr>
              <a:defRPr/>
            </a:pPr>
            <a:endParaRPr lang="en-US" sz="2400" b="0" i="0">
              <a:cs typeface="+mn-cs"/>
            </a:endParaRPr>
          </a:p>
          <a:p>
            <a:pPr algn="l">
              <a:defRPr/>
            </a:pPr>
            <a:r>
              <a:rPr lang="en-US" sz="2400" b="0" i="0">
                <a:latin typeface="Comic Sans MS" charset="0"/>
                <a:cs typeface="+mn-cs"/>
              </a:rPr>
              <a:t>Train on 4/5 of data</a:t>
            </a:r>
          </a:p>
          <a:p>
            <a:pPr algn="l">
              <a:defRPr/>
            </a:pPr>
            <a:r>
              <a:rPr lang="en-US" sz="2400" b="0" i="0">
                <a:latin typeface="Comic Sans MS" charset="0"/>
                <a:cs typeface="+mn-cs"/>
              </a:rPr>
              <a:t>Test on 1/5</a:t>
            </a:r>
          </a:p>
          <a:p>
            <a:pPr algn="l">
              <a:defRPr/>
            </a:pPr>
            <a:r>
              <a:rPr lang="en-US" sz="2400" b="0" i="0">
                <a:latin typeface="Comic Sans MS" charset="0"/>
                <a:cs typeface="+mn-cs"/>
              </a:rPr>
              <a:t>=&gt;</a:t>
            </a:r>
          </a:p>
          <a:p>
            <a:pPr algn="l">
              <a:defRPr/>
            </a:pPr>
            <a:r>
              <a:rPr lang="en-US" sz="2400" b="0" i="0">
                <a:latin typeface="Comic Sans MS" charset="0"/>
                <a:cs typeface="+mn-cs"/>
              </a:rPr>
              <a:t>Produce 5 different neural networks each with a different prediction focus </a:t>
            </a:r>
            <a:endParaRPr lang="en-US" sz="2400" b="0" i="0">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2" descr="6hu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57400"/>
            <a:ext cx="7364413" cy="2136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p:txBody>
          <a:bodyPr/>
          <a:lstStyle/>
          <a:p>
            <a:pPr eaLnBrk="1" hangingPunct="1">
              <a:defRPr/>
            </a:pPr>
            <a:r>
              <a:rPr lang="en-US">
                <a:cs typeface="+mj-cs"/>
              </a:rPr>
              <a:t>Neural network training curve</a:t>
            </a:r>
          </a:p>
        </p:txBody>
      </p:sp>
      <p:pic>
        <p:nvPicPr>
          <p:cNvPr id="603139" name="Picture 3" descr="N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23988" y="1143000"/>
            <a:ext cx="6523037" cy="5105400"/>
          </a:xfrm>
        </p:spPr>
      </p:pic>
      <p:sp>
        <p:nvSpPr>
          <p:cNvPr id="603140" name="Line 4"/>
          <p:cNvSpPr>
            <a:spLocks noChangeShapeType="1"/>
          </p:cNvSpPr>
          <p:nvPr/>
        </p:nvSpPr>
        <p:spPr bwMode="auto">
          <a:xfrm flipH="1" flipV="1">
            <a:off x="2667000" y="2133600"/>
            <a:ext cx="609600" cy="10668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03141" name="Text Box 5"/>
          <p:cNvSpPr txBox="1">
            <a:spLocks noChangeArrowheads="1"/>
          </p:cNvSpPr>
          <p:nvPr/>
        </p:nvSpPr>
        <p:spPr bwMode="auto">
          <a:xfrm>
            <a:off x="2628900" y="3124200"/>
            <a:ext cx="32321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0">
                <a:cs typeface="+mn-cs"/>
              </a:rPr>
              <a:t>Maximum test set performance</a:t>
            </a:r>
          </a:p>
          <a:p>
            <a:pPr>
              <a:defRPr/>
            </a:pPr>
            <a:r>
              <a:rPr lang="en-US" sz="1800" i="0">
                <a:cs typeface="+mn-cs"/>
              </a:rPr>
              <a:t>Most cable of generalizing</a:t>
            </a:r>
          </a:p>
        </p:txBody>
      </p:sp>
      <p:pic>
        <p:nvPicPr>
          <p:cNvPr id="8294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782888"/>
            <a:ext cx="2971800" cy="2474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ChangeArrowheads="1"/>
          </p:cNvSpPr>
          <p:nvPr>
            <p:ph type="ctrTitle"/>
          </p:nvPr>
        </p:nvSpPr>
        <p:spPr>
          <a:xfrm>
            <a:off x="685800" y="2286000"/>
            <a:ext cx="7772400" cy="1143000"/>
          </a:xfrm>
        </p:spPr>
        <p:txBody>
          <a:bodyPr/>
          <a:lstStyle/>
          <a:p>
            <a:pPr eaLnBrk="1" hangingPunct="1">
              <a:defRPr/>
            </a:pPr>
            <a:r>
              <a:rPr lang="en-US">
                <a:cs typeface="+mj-cs"/>
              </a:rPr>
              <a:t>Demo</a:t>
            </a:r>
          </a:p>
        </p:txBody>
      </p:sp>
      <p:sp>
        <p:nvSpPr>
          <p:cNvPr id="684035" name="Rectangle 3"/>
          <p:cNvSpPr>
            <a:spLocks noGrp="1" noChangeArrowheads="1"/>
          </p:cNvSpPr>
          <p:nvPr>
            <p:ph type="subTitle" idx="1"/>
          </p:nvPr>
        </p:nvSpPr>
        <p:spPr/>
        <p:txBody>
          <a:bodyPr/>
          <a:lstStyle/>
          <a:p>
            <a:pPr eaLnBrk="1" hangingPunct="1">
              <a:buFont typeface="Times" charset="0"/>
              <a:buChar char="•"/>
              <a:defRPr/>
            </a:pPr>
            <a:endParaRPr lang="en-US">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8" name="Rectangle 4"/>
          <p:cNvSpPr>
            <a:spLocks noGrp="1" noChangeArrowheads="1"/>
          </p:cNvSpPr>
          <p:nvPr>
            <p:ph type="title"/>
          </p:nvPr>
        </p:nvSpPr>
        <p:spPr/>
        <p:txBody>
          <a:bodyPr/>
          <a:lstStyle/>
          <a:p>
            <a:pPr eaLnBrk="1" hangingPunct="1">
              <a:defRPr/>
            </a:pPr>
            <a:r>
              <a:rPr lang="en-US">
                <a:cs typeface="+mj-cs"/>
              </a:rPr>
              <a:t>Network training</a:t>
            </a:r>
          </a:p>
        </p:txBody>
      </p:sp>
      <p:sp>
        <p:nvSpPr>
          <p:cNvPr id="605189" name="Rectangle 5"/>
          <p:cNvSpPr>
            <a:spLocks noGrp="1" noChangeArrowheads="1"/>
          </p:cNvSpPr>
          <p:nvPr>
            <p:ph type="body" idx="1"/>
          </p:nvPr>
        </p:nvSpPr>
        <p:spPr/>
        <p:txBody>
          <a:bodyPr/>
          <a:lstStyle/>
          <a:p>
            <a:pPr eaLnBrk="1" hangingPunct="1">
              <a:defRPr/>
            </a:pPr>
            <a:r>
              <a:rPr lang="en-US">
                <a:cs typeface="+mn-cs"/>
              </a:rPr>
              <a:t>Encoding of sequence data</a:t>
            </a:r>
          </a:p>
          <a:p>
            <a:pPr lvl="1" eaLnBrk="1" hangingPunct="1">
              <a:defRPr/>
            </a:pPr>
            <a:r>
              <a:rPr lang="en-US"/>
              <a:t>Sparse encoding</a:t>
            </a:r>
          </a:p>
          <a:p>
            <a:pPr lvl="1" eaLnBrk="1" hangingPunct="1">
              <a:defRPr/>
            </a:pPr>
            <a:r>
              <a:rPr lang="en-US"/>
              <a:t>Blosum encoding</a:t>
            </a:r>
          </a:p>
          <a:p>
            <a:pPr lvl="1" eaLnBrk="1" hangingPunct="1">
              <a:defRPr/>
            </a:pPr>
            <a:r>
              <a:rPr lang="en-US"/>
              <a:t>Sequence profile encoding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a:xfrm>
            <a:off x="152400" y="228600"/>
            <a:ext cx="7772400" cy="533400"/>
          </a:xfrm>
        </p:spPr>
        <p:txBody>
          <a:bodyPr/>
          <a:lstStyle/>
          <a:p>
            <a:pPr eaLnBrk="1" hangingPunct="1">
              <a:defRPr/>
            </a:pPr>
            <a:r>
              <a:rPr lang="en-US">
                <a:cs typeface="+mj-cs"/>
              </a:rPr>
              <a:t>Sparse encoding</a:t>
            </a:r>
          </a:p>
        </p:txBody>
      </p:sp>
      <p:sp>
        <p:nvSpPr>
          <p:cNvPr id="607235" name="Text Box 3"/>
          <p:cNvSpPr txBox="1">
            <a:spLocks noChangeArrowheads="1"/>
          </p:cNvSpPr>
          <p:nvPr/>
        </p:nvSpPr>
        <p:spPr bwMode="auto">
          <a:xfrm>
            <a:off x="609600" y="2057400"/>
            <a:ext cx="7543800" cy="2471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defRPr/>
            </a:pPr>
            <a:r>
              <a:rPr lang="en-US" sz="1200" i="0">
                <a:latin typeface="Courier New" charset="0"/>
                <a:cs typeface="+mn-cs"/>
              </a:rPr>
              <a:t>Inp Neuron  1  2  3  4  5  6  7  8  9  10 11 12 13 14 15 16 17 18 19 20</a:t>
            </a:r>
          </a:p>
          <a:p>
            <a:pPr algn="l" eaLnBrk="0" hangingPunct="0">
              <a:spcBef>
                <a:spcPct val="50000"/>
              </a:spcBef>
              <a:defRPr/>
            </a:pPr>
            <a:r>
              <a:rPr lang="en-US" sz="1200" i="0">
                <a:latin typeface="Courier New" charset="0"/>
                <a:cs typeface="+mn-cs"/>
              </a:rPr>
              <a:t>AAcid</a:t>
            </a:r>
          </a:p>
          <a:p>
            <a:pPr algn="l" eaLnBrk="0" hangingPunct="0">
              <a:spcBef>
                <a:spcPct val="50000"/>
              </a:spcBef>
              <a:defRPr/>
            </a:pPr>
            <a:r>
              <a:rPr lang="en-US" sz="1200" i="0">
                <a:latin typeface="Courier New" charset="0"/>
                <a:cs typeface="+mn-cs"/>
              </a:rPr>
              <a:t>A	  1  0  0  0  0  0  0  0  0  0  0  0  0  0  0  0  0  0  0  0</a:t>
            </a:r>
          </a:p>
          <a:p>
            <a:pPr algn="l" eaLnBrk="0" hangingPunct="0">
              <a:spcBef>
                <a:spcPct val="50000"/>
              </a:spcBef>
              <a:defRPr/>
            </a:pPr>
            <a:r>
              <a:rPr lang="en-US" sz="1200" i="0">
                <a:latin typeface="Courier New" charset="0"/>
                <a:cs typeface="+mn-cs"/>
              </a:rPr>
              <a:t>R           0  1  0  0  0  0  0  0  0  0  0  0  0  0  0  0  0  0  0  0 </a:t>
            </a:r>
          </a:p>
          <a:p>
            <a:pPr algn="l" eaLnBrk="0" hangingPunct="0">
              <a:spcBef>
                <a:spcPct val="50000"/>
              </a:spcBef>
              <a:defRPr/>
            </a:pPr>
            <a:r>
              <a:rPr lang="en-US" sz="1200" i="0">
                <a:latin typeface="Courier New" charset="0"/>
                <a:cs typeface="+mn-cs"/>
              </a:rPr>
              <a:t>N           0  0  1  0  0  0  0  0  0  0  0  0  0  0  0  0  0  0  0  0</a:t>
            </a:r>
          </a:p>
          <a:p>
            <a:pPr algn="l" eaLnBrk="0" hangingPunct="0">
              <a:spcBef>
                <a:spcPct val="50000"/>
              </a:spcBef>
              <a:defRPr/>
            </a:pPr>
            <a:r>
              <a:rPr lang="en-US" sz="1200" i="0">
                <a:latin typeface="Courier New" charset="0"/>
                <a:cs typeface="+mn-cs"/>
              </a:rPr>
              <a:t>D           0  0  0  1  0  0  0  0  0  0  0  0  0  0  0  0  0  0  0  0</a:t>
            </a:r>
          </a:p>
          <a:p>
            <a:pPr algn="l" eaLnBrk="0" hangingPunct="0">
              <a:spcBef>
                <a:spcPct val="50000"/>
              </a:spcBef>
              <a:defRPr/>
            </a:pPr>
            <a:r>
              <a:rPr lang="en-US" sz="1200" i="0">
                <a:latin typeface="Courier New" charset="0"/>
                <a:cs typeface="+mn-cs"/>
              </a:rPr>
              <a:t>C           0  0  0  0  1  0  0  0  0  0  0  0  0  0  0  0  0  0  0  0 </a:t>
            </a:r>
          </a:p>
          <a:p>
            <a:pPr algn="l" eaLnBrk="0" hangingPunct="0">
              <a:spcBef>
                <a:spcPct val="50000"/>
              </a:spcBef>
              <a:defRPr/>
            </a:pPr>
            <a:r>
              <a:rPr lang="en-US" sz="1200" i="0">
                <a:latin typeface="Courier New" charset="0"/>
                <a:cs typeface="+mn-cs"/>
              </a:rPr>
              <a:t>Q           0  0  0  0  0  1  0  0  0  0  0  0  0  0  0  0  0  0  0  0</a:t>
            </a:r>
          </a:p>
          <a:p>
            <a:pPr algn="l" eaLnBrk="0" hangingPunct="0">
              <a:spcBef>
                <a:spcPct val="50000"/>
              </a:spcBef>
              <a:defRPr/>
            </a:pPr>
            <a:r>
              <a:rPr lang="en-US" sz="1200" i="0">
                <a:latin typeface="Courier New" charset="0"/>
                <a:cs typeface="+mn-cs"/>
              </a:rPr>
              <a:t>E	  0  0  0  0  0  0  1  0  0  0  0  0  0  0  0  0  0  0  0  0</a:t>
            </a:r>
            <a:endParaRPr lang="en-US" sz="1400" i="0">
              <a:latin typeface="Courier New" charset="0"/>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a:xfrm>
            <a:off x="76200" y="304800"/>
            <a:ext cx="7924800" cy="457200"/>
          </a:xfrm>
        </p:spPr>
        <p:txBody>
          <a:bodyPr/>
          <a:lstStyle/>
          <a:p>
            <a:pPr eaLnBrk="1" hangingPunct="1">
              <a:defRPr/>
            </a:pPr>
            <a:r>
              <a:rPr lang="en-US">
                <a:cs typeface="+mj-cs"/>
              </a:rPr>
              <a:t>BLOSUM encoding (Blosum50 matrix)</a:t>
            </a:r>
          </a:p>
        </p:txBody>
      </p:sp>
      <p:sp>
        <p:nvSpPr>
          <p:cNvPr id="609283" name="Rectangle 3"/>
          <p:cNvSpPr>
            <a:spLocks noChangeArrowheads="1"/>
          </p:cNvSpPr>
          <p:nvPr/>
        </p:nvSpPr>
        <p:spPr bwMode="auto">
          <a:xfrm>
            <a:off x="685800" y="1371600"/>
            <a:ext cx="6934200" cy="4559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defRPr/>
            </a:pPr>
            <a:r>
              <a:rPr lang="en-US" sz="1400" i="0">
                <a:latin typeface="Courier New" charset="0"/>
                <a:cs typeface="+mn-cs"/>
              </a:rPr>
              <a:t>   A  R  N  D  C  Q  E  G  H  I  L  K  M  F  P  S  T  W  Y  V  </a:t>
            </a:r>
          </a:p>
          <a:p>
            <a:pPr algn="l" eaLnBrk="0" hangingPunct="0">
              <a:defRPr/>
            </a:pPr>
            <a:r>
              <a:rPr lang="en-US" sz="1400" i="0">
                <a:latin typeface="Courier New" charset="0"/>
                <a:cs typeface="+mn-cs"/>
              </a:rPr>
              <a:t>A  4 -1 -2 -2  0 -1 -1  0 -2 -1 -1 -1 -1 -2 -1  1  0 -3 -2  0</a:t>
            </a:r>
          </a:p>
          <a:p>
            <a:pPr algn="l" eaLnBrk="0" hangingPunct="0">
              <a:defRPr/>
            </a:pPr>
            <a:r>
              <a:rPr lang="en-US" sz="1400" i="0">
                <a:latin typeface="Courier New" charset="0"/>
                <a:cs typeface="+mn-cs"/>
              </a:rPr>
              <a:t>R -1  5  0 -2 -3  1  0 -2  0 -3 -2  2 -1 -3 -2 -1 -1 -3 -2 -3</a:t>
            </a:r>
          </a:p>
          <a:p>
            <a:pPr algn="l" eaLnBrk="0" hangingPunct="0">
              <a:defRPr/>
            </a:pPr>
            <a:r>
              <a:rPr lang="en-US" sz="1400" i="0">
                <a:latin typeface="Courier New" charset="0"/>
                <a:cs typeface="+mn-cs"/>
              </a:rPr>
              <a:t>N -2  0  6  1 -3  0  0  0  1 -3 -3  0 -2 -3 -2  1  0 -4 -2 -3</a:t>
            </a:r>
          </a:p>
          <a:p>
            <a:pPr algn="l" eaLnBrk="0" hangingPunct="0">
              <a:defRPr/>
            </a:pPr>
            <a:r>
              <a:rPr lang="en-US" sz="1400" i="0">
                <a:latin typeface="Courier New" charset="0"/>
                <a:cs typeface="+mn-cs"/>
              </a:rPr>
              <a:t>D -2 -2  1  6 -3  0  2 -1 -1 -3 -4 -1 -3 -3 -1  0 -1 -4 -3 -3</a:t>
            </a:r>
          </a:p>
          <a:p>
            <a:pPr algn="l" eaLnBrk="0" hangingPunct="0">
              <a:defRPr/>
            </a:pPr>
            <a:r>
              <a:rPr lang="en-US" sz="1400" i="0">
                <a:latin typeface="Courier New" charset="0"/>
                <a:cs typeface="+mn-cs"/>
              </a:rPr>
              <a:t>C  0 -3 -3 -3  9 -3 -4 -3 -3 -1 -1 -3 -1 -2 -3 -1 -1 -2 -2 -1</a:t>
            </a:r>
          </a:p>
          <a:p>
            <a:pPr algn="l" eaLnBrk="0" hangingPunct="0">
              <a:defRPr/>
            </a:pPr>
            <a:r>
              <a:rPr lang="en-US" sz="1400" i="0">
                <a:latin typeface="Courier New" charset="0"/>
                <a:cs typeface="+mn-cs"/>
              </a:rPr>
              <a:t>Q -1  1  0  0 -3  5  2 -2  0 -3 -2  1  0 -3 -1  0 -1 -2 -1 -2</a:t>
            </a:r>
          </a:p>
          <a:p>
            <a:pPr algn="l" eaLnBrk="0" hangingPunct="0">
              <a:defRPr/>
            </a:pPr>
            <a:r>
              <a:rPr lang="en-US" sz="1400" i="0">
                <a:latin typeface="Courier New" charset="0"/>
                <a:cs typeface="+mn-cs"/>
              </a:rPr>
              <a:t>E -1  0  0  2 -4  2  5 -2  0 -3 -3  1 -2 -3 -1  0 -1 -3 -2 -2</a:t>
            </a:r>
          </a:p>
          <a:p>
            <a:pPr algn="l" eaLnBrk="0" hangingPunct="0">
              <a:defRPr/>
            </a:pPr>
            <a:r>
              <a:rPr lang="en-US" sz="1400" i="0">
                <a:latin typeface="Courier New" charset="0"/>
                <a:cs typeface="+mn-cs"/>
              </a:rPr>
              <a:t>G  0 -2  0 -1 -3 -2 -2  6 -2 -4 -4 -2 -3 -3 -2  0 -2 -2 -3 -3</a:t>
            </a:r>
          </a:p>
          <a:p>
            <a:pPr algn="l" eaLnBrk="0" hangingPunct="0">
              <a:defRPr/>
            </a:pPr>
            <a:r>
              <a:rPr lang="en-US" sz="1400" i="0">
                <a:latin typeface="Courier New" charset="0"/>
                <a:cs typeface="+mn-cs"/>
              </a:rPr>
              <a:t>H -2  0  1 -1 -3  0  0 -2  8 -3 -3 -1 -2 -1 -2 -1 -2 -2  2 -3</a:t>
            </a:r>
          </a:p>
          <a:p>
            <a:pPr algn="l" eaLnBrk="0" hangingPunct="0">
              <a:defRPr/>
            </a:pPr>
            <a:r>
              <a:rPr lang="en-US" sz="1400" i="0">
                <a:latin typeface="Courier New" charset="0"/>
                <a:cs typeface="+mn-cs"/>
              </a:rPr>
              <a:t>I -1 -3 -3 -3 -1 -3 -3 -4 -3  4  2 -3  1  0 -3 -2 -1 -3 -1  3</a:t>
            </a:r>
          </a:p>
          <a:p>
            <a:pPr algn="l" eaLnBrk="0" hangingPunct="0">
              <a:defRPr/>
            </a:pPr>
            <a:r>
              <a:rPr lang="en-US" sz="1400" i="0">
                <a:latin typeface="Courier New" charset="0"/>
                <a:cs typeface="+mn-cs"/>
              </a:rPr>
              <a:t>L -1 -2 -3 -4 -1 -2 -3 -4 -3  2  4 -2  2  0 -3 -2 -1 -2 -1  1</a:t>
            </a:r>
          </a:p>
          <a:p>
            <a:pPr algn="l" eaLnBrk="0" hangingPunct="0">
              <a:defRPr/>
            </a:pPr>
            <a:r>
              <a:rPr lang="en-US" sz="1400" i="0">
                <a:latin typeface="Courier New" charset="0"/>
                <a:cs typeface="+mn-cs"/>
              </a:rPr>
              <a:t>K -1  2  0 -1 -3  1  1 -2 -1 -3 -2  5 -1 -3 -1  0 -1 -3 -2 -2</a:t>
            </a:r>
          </a:p>
          <a:p>
            <a:pPr algn="l" eaLnBrk="0" hangingPunct="0">
              <a:defRPr/>
            </a:pPr>
            <a:r>
              <a:rPr lang="en-US" sz="1400" i="0">
                <a:latin typeface="Courier New" charset="0"/>
                <a:cs typeface="+mn-cs"/>
              </a:rPr>
              <a:t>M -1 -1 -2 -3 -1  0 -2 -3 -2  1  2 -1  5  0 -2 -1 -1 -1 -1  1</a:t>
            </a:r>
          </a:p>
          <a:p>
            <a:pPr algn="l" eaLnBrk="0" hangingPunct="0">
              <a:defRPr/>
            </a:pPr>
            <a:r>
              <a:rPr lang="en-US" sz="1400" i="0">
                <a:latin typeface="Courier New" charset="0"/>
                <a:cs typeface="+mn-cs"/>
              </a:rPr>
              <a:t>F -2 -3 -3 -3 -2 -3 -3 -3 -1  0  0 -3  0  6 -4 -2 -2  1  3 -1</a:t>
            </a:r>
          </a:p>
          <a:p>
            <a:pPr algn="l" eaLnBrk="0" hangingPunct="0">
              <a:defRPr/>
            </a:pPr>
            <a:r>
              <a:rPr lang="en-US" sz="1400" i="0">
                <a:latin typeface="Courier New" charset="0"/>
                <a:cs typeface="+mn-cs"/>
              </a:rPr>
              <a:t>P -1 -2 -2 -1 -3 -1 -1 -2 -2 -3 -3 -1 -2 -4  7 -1 -1 -4 -3 -2</a:t>
            </a:r>
          </a:p>
          <a:p>
            <a:pPr algn="l" eaLnBrk="0" hangingPunct="0">
              <a:defRPr/>
            </a:pPr>
            <a:r>
              <a:rPr lang="en-US" sz="1400" i="0">
                <a:latin typeface="Courier New" charset="0"/>
                <a:cs typeface="+mn-cs"/>
              </a:rPr>
              <a:t>S  1 -1  1  0 -1  0  0  0 -1 -2 -2  0 -1 -2 -1  4  1 -3 -2 -2</a:t>
            </a:r>
          </a:p>
          <a:p>
            <a:pPr algn="l" eaLnBrk="0" hangingPunct="0">
              <a:defRPr/>
            </a:pPr>
            <a:r>
              <a:rPr lang="en-US" sz="1400" i="0">
                <a:latin typeface="Courier New" charset="0"/>
                <a:cs typeface="+mn-cs"/>
              </a:rPr>
              <a:t>T  0 -1  0 -1 -1 -1 -1 -2 -2 -1 -1 -1 -1 -2 -1  1  5 -2 -2  0</a:t>
            </a:r>
          </a:p>
          <a:p>
            <a:pPr algn="l" eaLnBrk="0" hangingPunct="0">
              <a:defRPr/>
            </a:pPr>
            <a:r>
              <a:rPr lang="en-US" sz="1400" i="0">
                <a:latin typeface="Courier New" charset="0"/>
                <a:cs typeface="+mn-cs"/>
              </a:rPr>
              <a:t>W -3 -3 -4 -4 -2 -2 -3 -2 -2 -3 -2 -3 -1  1 -4 -3 -2 11  2 -3</a:t>
            </a:r>
          </a:p>
          <a:p>
            <a:pPr algn="l" eaLnBrk="0" hangingPunct="0">
              <a:defRPr/>
            </a:pPr>
            <a:r>
              <a:rPr lang="en-US" sz="1400" i="0">
                <a:latin typeface="Courier New" charset="0"/>
                <a:cs typeface="+mn-cs"/>
              </a:rPr>
              <a:t>Y -2 -2 -2 -3 -2 -1 -2 -3  2 -1 -1 -2 -1  3 -3 -2 -2  2  7 -1</a:t>
            </a:r>
          </a:p>
          <a:p>
            <a:pPr algn="l" eaLnBrk="0" hangingPunct="0">
              <a:defRPr/>
            </a:pPr>
            <a:r>
              <a:rPr lang="en-US" sz="1400" i="0">
                <a:latin typeface="Courier New" charset="0"/>
                <a:cs typeface="+mn-cs"/>
              </a:rPr>
              <a:t>V  0 -3 -3 -3 -1 -2 -2 -3 -3  3  1 -2  1 -1 -2 -2  0 -3 -1  4</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3383" name="Group 7"/>
          <p:cNvGrpSpPr>
            <a:grpSpLocks/>
          </p:cNvGrpSpPr>
          <p:nvPr/>
        </p:nvGrpSpPr>
        <p:grpSpPr bwMode="auto">
          <a:xfrm>
            <a:off x="6261100" y="4437063"/>
            <a:ext cx="2032000" cy="2116137"/>
            <a:chOff x="3944" y="2600"/>
            <a:chExt cx="1280" cy="1333"/>
          </a:xfrm>
        </p:grpSpPr>
        <p:pic>
          <p:nvPicPr>
            <p:cNvPr id="93188" name="Picture 4" descr="vector_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 y="2600"/>
              <a:ext cx="1240" cy="1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3381" name="Rectangle 5"/>
            <p:cNvSpPr>
              <a:spLocks noChangeArrowheads="1"/>
            </p:cNvSpPr>
            <p:nvPr/>
          </p:nvSpPr>
          <p:spPr bwMode="auto">
            <a:xfrm rot="-1207343">
              <a:off x="3944" y="3507"/>
              <a:ext cx="1216" cy="42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sp>
        <p:nvSpPr>
          <p:cNvPr id="613384" name="Rectangle 8"/>
          <p:cNvSpPr>
            <a:spLocks noGrp="1" noChangeArrowheads="1"/>
          </p:cNvSpPr>
          <p:nvPr>
            <p:ph type="title"/>
          </p:nvPr>
        </p:nvSpPr>
        <p:spPr/>
        <p:txBody>
          <a:bodyPr/>
          <a:lstStyle/>
          <a:p>
            <a:pPr eaLnBrk="1" hangingPunct="1">
              <a:defRPr/>
            </a:pPr>
            <a:r>
              <a:rPr lang="en-US">
                <a:cs typeface="+mj-cs"/>
              </a:rPr>
              <a:t>Sequence encoding (continued)</a:t>
            </a:r>
          </a:p>
        </p:txBody>
      </p:sp>
      <p:sp>
        <p:nvSpPr>
          <p:cNvPr id="613385" name="Rectangle 9"/>
          <p:cNvSpPr>
            <a:spLocks noGrp="1" noChangeArrowheads="1"/>
          </p:cNvSpPr>
          <p:nvPr>
            <p:ph type="body" idx="1"/>
          </p:nvPr>
        </p:nvSpPr>
        <p:spPr/>
        <p:txBody>
          <a:bodyPr/>
          <a:lstStyle/>
          <a:p>
            <a:pPr eaLnBrk="1" hangingPunct="1">
              <a:defRPr/>
            </a:pPr>
            <a:r>
              <a:rPr lang="en-US">
                <a:cs typeface="+mn-cs"/>
              </a:rPr>
              <a:t>Sparse encoding</a:t>
            </a:r>
          </a:p>
          <a:p>
            <a:pPr lvl="1" eaLnBrk="1" hangingPunct="1">
              <a:defRPr/>
            </a:pPr>
            <a:r>
              <a:rPr lang="en-US" sz="1700" b="1">
                <a:latin typeface="Courier New" charset="0"/>
              </a:rPr>
              <a:t>V:0 0 0 0 0 0 0 0 0 0 0 0 0 0 0 0 0 0 0 1</a:t>
            </a:r>
          </a:p>
          <a:p>
            <a:pPr lvl="1" eaLnBrk="1" hangingPunct="1">
              <a:defRPr/>
            </a:pPr>
            <a:r>
              <a:rPr lang="en-US" sz="1700" b="1">
                <a:latin typeface="Courier New" charset="0"/>
              </a:rPr>
              <a:t>L:0 0 0 0 0 0 0 0 1 0 0 0 0 0 0 0 0 0 0 0</a:t>
            </a:r>
          </a:p>
          <a:p>
            <a:pPr lvl="1" eaLnBrk="1" hangingPunct="1">
              <a:defRPr/>
            </a:pPr>
            <a:r>
              <a:rPr lang="en-US"/>
              <a:t>	V</a:t>
            </a:r>
            <a:r>
              <a:rPr lang="en-US" baseline="30000"/>
              <a:t>.</a:t>
            </a:r>
            <a:r>
              <a:rPr lang="en-US"/>
              <a:t>L=0 (unrelated)</a:t>
            </a:r>
          </a:p>
          <a:p>
            <a:pPr eaLnBrk="1" hangingPunct="1">
              <a:defRPr/>
            </a:pPr>
            <a:r>
              <a:rPr lang="en-US">
                <a:cs typeface="+mn-cs"/>
              </a:rPr>
              <a:t>Blosum encoding</a:t>
            </a:r>
          </a:p>
          <a:p>
            <a:pPr lvl="1" eaLnBrk="1" hangingPunct="1">
              <a:defRPr/>
            </a:pPr>
            <a:r>
              <a:rPr lang="en-US" sz="1700" b="1">
                <a:latin typeface="Courier New" charset="0"/>
              </a:rPr>
              <a:t>V: 0 -3 -3 -3 -1 -2 -2 -3 -3 3 1 -2 1 -1 -2 -2  0 -3 -1 4 </a:t>
            </a:r>
          </a:p>
          <a:p>
            <a:pPr lvl="1" eaLnBrk="1" hangingPunct="1">
              <a:defRPr/>
            </a:pPr>
            <a:r>
              <a:rPr lang="en-US" sz="1700" b="1">
                <a:latin typeface="Courier New" charset="0"/>
              </a:rPr>
              <a:t>L:-1 -2 -3 -4 -1 -2 -3 -4 -3 2 4 -2 2  0 -3 -2 -1 -2 -1 1</a:t>
            </a:r>
            <a:r>
              <a:rPr lang="en-US"/>
              <a:t> </a:t>
            </a:r>
          </a:p>
          <a:p>
            <a:pPr lvl="1" eaLnBrk="1" hangingPunct="1">
              <a:defRPr/>
            </a:pPr>
            <a:r>
              <a:rPr lang="en-US"/>
              <a:t>	V</a:t>
            </a:r>
            <a:r>
              <a:rPr lang="en-US" baseline="30000"/>
              <a:t>.</a:t>
            </a:r>
            <a:r>
              <a:rPr lang="en-US"/>
              <a:t>L =  0.88 (highly related)</a:t>
            </a:r>
          </a:p>
          <a:p>
            <a:pPr lvl="1" eaLnBrk="1" hangingPunct="1">
              <a:defRPr/>
            </a:pPr>
            <a:r>
              <a:rPr lang="en-US"/>
              <a:t>	V</a:t>
            </a:r>
            <a:r>
              <a:rPr lang="en-US" baseline="30000"/>
              <a:t>.</a:t>
            </a:r>
            <a:r>
              <a:rPr lang="en-US"/>
              <a:t>R = -0.08 (close to unrelated)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338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338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338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33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338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1338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338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338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338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338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8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ChangeArrowheads="1"/>
          </p:cNvSpPr>
          <p:nvPr>
            <p:ph type="title"/>
          </p:nvPr>
        </p:nvSpPr>
        <p:spPr/>
        <p:txBody>
          <a:bodyPr/>
          <a:lstStyle/>
          <a:p>
            <a:pPr eaLnBrk="1" hangingPunct="1">
              <a:defRPr/>
            </a:pPr>
            <a:r>
              <a:rPr lang="en-US">
                <a:cs typeface="+mj-cs"/>
              </a:rPr>
              <a:t>The Wisdom of the Crowds</a:t>
            </a:r>
          </a:p>
        </p:txBody>
      </p:sp>
      <p:sp>
        <p:nvSpPr>
          <p:cNvPr id="654339" name="Rectangle 3"/>
          <p:cNvSpPr>
            <a:spLocks noGrp="1" noChangeArrowheads="1"/>
          </p:cNvSpPr>
          <p:nvPr>
            <p:ph type="body" idx="1"/>
          </p:nvPr>
        </p:nvSpPr>
        <p:spPr>
          <a:xfrm>
            <a:off x="381000" y="1143000"/>
            <a:ext cx="6629400" cy="990600"/>
          </a:xfrm>
        </p:spPr>
        <p:txBody>
          <a:bodyPr/>
          <a:lstStyle/>
          <a:p>
            <a:pPr eaLnBrk="1" hangingPunct="1">
              <a:defRPr/>
            </a:pPr>
            <a:r>
              <a:rPr lang="en-US" sz="2400">
                <a:cs typeface="+mn-cs"/>
              </a:rPr>
              <a:t>The Wisdom of Crowds. Why the Many are Smarter than the Few. James Surowiecki</a:t>
            </a:r>
          </a:p>
        </p:txBody>
      </p:sp>
      <p:pic>
        <p:nvPicPr>
          <p:cNvPr id="65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5688" y="1143000"/>
            <a:ext cx="1509712" cy="228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654341" name="Text Box 5"/>
          <p:cNvSpPr txBox="1">
            <a:spLocks noChangeArrowheads="1"/>
          </p:cNvSpPr>
          <p:nvPr/>
        </p:nvSpPr>
        <p:spPr bwMode="auto">
          <a:xfrm>
            <a:off x="152400" y="2286000"/>
            <a:ext cx="6858000" cy="3113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i="0">
                <a:solidFill>
                  <a:schemeClr val="bg2"/>
                </a:solidFill>
                <a:latin typeface="Comic Sans MS" charset="0"/>
                <a:cs typeface="+mn-cs"/>
              </a:rPr>
              <a:t>One day in the fall of 1906, the British scientist Fracis Galton left his home and headed for a country fair</a:t>
            </a:r>
            <a:r>
              <a:rPr lang="en-US" sz="1800" i="0">
                <a:latin typeface="Comic Sans MS" charset="0"/>
                <a:cs typeface="+mn-cs"/>
              </a:rPr>
              <a:t>… </a:t>
            </a:r>
            <a:r>
              <a:rPr lang="en-US" sz="1800">
                <a:latin typeface="Comic Sans MS" charset="0"/>
                <a:cs typeface="+mn-cs"/>
              </a:rPr>
              <a:t>He believed that only a very few people had the characteristics necessary to keep societies healthy. He had devoted much of his career to measuring those characteristics, in fact, in order to prove that the vast majority of people did not have them.</a:t>
            </a:r>
            <a:r>
              <a:rPr lang="en-US" sz="1800" i="0">
                <a:latin typeface="Comic Sans MS" charset="0"/>
                <a:cs typeface="+mn-cs"/>
              </a:rPr>
              <a:t> … </a:t>
            </a:r>
            <a:r>
              <a:rPr lang="en-US" sz="1800" i="0">
                <a:solidFill>
                  <a:schemeClr val="bg2"/>
                </a:solidFill>
                <a:latin typeface="Comic Sans MS" charset="0"/>
                <a:cs typeface="+mn-cs"/>
              </a:rPr>
              <a:t>Galton came across a weight-judging competition…Eight hundred people tried their luck. They were a diverse lot, butchers, farmers, clerks and many other no-experts…</a:t>
            </a:r>
            <a:r>
              <a:rPr lang="en-US" sz="1800" i="0">
                <a:latin typeface="Comic Sans MS" charset="0"/>
                <a:cs typeface="+mn-cs"/>
              </a:rPr>
              <a:t>The crowd had guessed … </a:t>
            </a:r>
            <a:r>
              <a:rPr lang="en-US" sz="1800" i="0" u="sng">
                <a:latin typeface="Comic Sans MS" charset="0"/>
                <a:cs typeface="+mn-cs"/>
              </a:rPr>
              <a:t>1.197</a:t>
            </a:r>
            <a:r>
              <a:rPr lang="en-US" sz="1800" i="0">
                <a:latin typeface="Comic Sans MS" charset="0"/>
                <a:cs typeface="+mn-cs"/>
              </a:rPr>
              <a:t> pounds, the ox weighted </a:t>
            </a:r>
            <a:r>
              <a:rPr lang="en-US" sz="1800">
                <a:latin typeface="Comic Sans MS" charset="0"/>
                <a:cs typeface="+mn-cs"/>
              </a:rPr>
              <a:t>1.198</a:t>
            </a:r>
            <a:endParaRPr lang="en-US" sz="1800">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Rectangle 2"/>
          <p:cNvSpPr>
            <a:spLocks noGrp="1" noChangeArrowheads="1"/>
          </p:cNvSpPr>
          <p:nvPr>
            <p:ph type="title"/>
          </p:nvPr>
        </p:nvSpPr>
        <p:spPr/>
        <p:txBody>
          <a:bodyPr/>
          <a:lstStyle/>
          <a:p>
            <a:pPr eaLnBrk="1" hangingPunct="1">
              <a:defRPr/>
            </a:pPr>
            <a:r>
              <a:rPr lang="en-US">
                <a:cs typeface="+mj-cs"/>
              </a:rPr>
              <a:t>Network ensembles</a:t>
            </a:r>
          </a:p>
        </p:txBody>
      </p:sp>
      <p:sp>
        <p:nvSpPr>
          <p:cNvPr id="656387" name="Rectangle 3"/>
          <p:cNvSpPr>
            <a:spLocks noGrp="1" noChangeArrowheads="1"/>
          </p:cNvSpPr>
          <p:nvPr>
            <p:ph type="body" idx="1"/>
          </p:nvPr>
        </p:nvSpPr>
        <p:spPr/>
        <p:txBody>
          <a:bodyPr/>
          <a:lstStyle/>
          <a:p>
            <a:pPr eaLnBrk="1" hangingPunct="1">
              <a:lnSpc>
                <a:spcPct val="90000"/>
              </a:lnSpc>
              <a:defRPr/>
            </a:pPr>
            <a:r>
              <a:rPr lang="en-US" sz="2800">
                <a:cs typeface="+mn-cs"/>
              </a:rPr>
              <a:t>No one single network with a particular architecture and sequence encoding scheme,  will constantly perform the best</a:t>
            </a:r>
          </a:p>
          <a:p>
            <a:pPr eaLnBrk="1" hangingPunct="1">
              <a:lnSpc>
                <a:spcPct val="90000"/>
              </a:lnSpc>
              <a:defRPr/>
            </a:pPr>
            <a:r>
              <a:rPr lang="en-US" sz="2800">
                <a:cs typeface="+mn-cs"/>
              </a:rPr>
              <a:t>Also for Neural network predictions will </a:t>
            </a:r>
            <a:r>
              <a:rPr lang="en-US">
                <a:cs typeface="+mn-cs"/>
              </a:rPr>
              <a:t>enlightened despotism fail</a:t>
            </a:r>
            <a:r>
              <a:rPr lang="en-US" sz="2800">
                <a:cs typeface="+mn-cs"/>
              </a:rPr>
              <a:t> </a:t>
            </a:r>
          </a:p>
          <a:p>
            <a:pPr lvl="1" eaLnBrk="1" hangingPunct="1">
              <a:lnSpc>
                <a:spcPct val="90000"/>
              </a:lnSpc>
              <a:defRPr/>
            </a:pPr>
            <a:r>
              <a:rPr lang="en-US" sz="2400"/>
              <a:t>For some peptides, BLOSUM encoding with a four neuron hidden layer can best predict the peptide/MHC binding, for other peptides a sparse encoded network with zero hidden neurons performs the best</a:t>
            </a:r>
          </a:p>
          <a:p>
            <a:pPr lvl="1" eaLnBrk="1" hangingPunct="1">
              <a:lnSpc>
                <a:spcPct val="90000"/>
              </a:lnSpc>
              <a:defRPr/>
            </a:pPr>
            <a:r>
              <a:rPr lang="en-US" sz="2400"/>
              <a:t>Wisdom of the Crowd</a:t>
            </a:r>
          </a:p>
          <a:p>
            <a:pPr lvl="2" eaLnBrk="1" hangingPunct="1">
              <a:lnSpc>
                <a:spcPct val="90000"/>
              </a:lnSpc>
              <a:defRPr/>
            </a:pPr>
            <a:r>
              <a:rPr lang="en-US" sz="2000"/>
              <a:t>Never use just one neural network</a:t>
            </a:r>
          </a:p>
          <a:p>
            <a:pPr lvl="2" eaLnBrk="1" hangingPunct="1">
              <a:lnSpc>
                <a:spcPct val="90000"/>
              </a:lnSpc>
              <a:defRPr/>
            </a:pPr>
            <a:r>
              <a:rPr lang="en-US" sz="2000"/>
              <a:t>Use Network ensembles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p:nvPr>
        </p:nvSpPr>
        <p:spPr/>
        <p:txBody>
          <a:bodyPr/>
          <a:lstStyle/>
          <a:p>
            <a:pPr eaLnBrk="1" hangingPunct="1">
              <a:defRPr/>
            </a:pPr>
            <a:r>
              <a:rPr lang="en-US">
                <a:cs typeface="+mj-cs"/>
              </a:rPr>
              <a:t>Evaluation of prediction accuracy</a:t>
            </a:r>
          </a:p>
        </p:txBody>
      </p:sp>
      <p:graphicFrame>
        <p:nvGraphicFramePr>
          <p:cNvPr id="99330" name="Object 3"/>
          <p:cNvGraphicFramePr>
            <a:graphicFrameLocks noGrp="1" noChangeAspect="1"/>
          </p:cNvGraphicFramePr>
          <p:nvPr>
            <p:ph type="chart" sz="half" idx="1"/>
          </p:nvPr>
        </p:nvGraphicFramePr>
        <p:xfrm>
          <a:off x="609600" y="1371600"/>
          <a:ext cx="8229600" cy="3108325"/>
        </p:xfrm>
        <a:graphic>
          <a:graphicData uri="http://schemas.openxmlformats.org/presentationml/2006/ole">
            <mc:AlternateContent xmlns:mc="http://schemas.openxmlformats.org/markup-compatibility/2006">
              <mc:Choice xmlns:v="urn:schemas-microsoft-com:vml" Requires="v">
                <p:oleObj spid="_x0000_s99355" name="Chart" r:id="rId4" imgW="9042400" imgH="3416300" progId="MSGraph.Chart.8">
                  <p:embed followColorScheme="full"/>
                </p:oleObj>
              </mc:Choice>
              <mc:Fallback>
                <p:oleObj name="Chart" r:id="rId4" imgW="9042400" imgH="34163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371600"/>
                        <a:ext cx="8229600" cy="310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658436" name="Text Box 4"/>
          <p:cNvSpPr txBox="1">
            <a:spLocks noChangeArrowheads="1"/>
          </p:cNvSpPr>
          <p:nvPr/>
        </p:nvSpPr>
        <p:spPr bwMode="auto">
          <a:xfrm>
            <a:off x="1089025" y="4800600"/>
            <a:ext cx="6213475"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i="0">
                <a:latin typeface="Comic Sans MS" charset="0"/>
                <a:cs typeface="+mn-cs"/>
              </a:rPr>
              <a:t>ENS</a:t>
            </a:r>
            <a:r>
              <a:rPr lang="en-US" sz="1800" i="0">
                <a:cs typeface="+mn-cs"/>
              </a:rPr>
              <a:t>: </a:t>
            </a:r>
            <a:r>
              <a:rPr lang="en-US" sz="1800" b="0" i="0">
                <a:latin typeface="Comic Sans MS" charset="0"/>
                <a:cs typeface="+mn-cs"/>
              </a:rPr>
              <a:t>Ensemble of neural networks trained using sparse, </a:t>
            </a:r>
          </a:p>
          <a:p>
            <a:pPr algn="l">
              <a:defRPr/>
            </a:pPr>
            <a:r>
              <a:rPr lang="en-US" sz="1800" b="0" i="0">
                <a:latin typeface="Comic Sans MS" charset="0"/>
                <a:cs typeface="+mn-cs"/>
              </a:rPr>
              <a:t>Blosum, and weight matrix sequence encoding</a:t>
            </a:r>
            <a:endParaRPr lang="en-US" sz="1800" i="0">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2" name="Rectangle 4"/>
          <p:cNvSpPr>
            <a:spLocks noGrp="1" noChangeArrowheads="1"/>
          </p:cNvSpPr>
          <p:nvPr>
            <p:ph type="title"/>
          </p:nvPr>
        </p:nvSpPr>
        <p:spPr/>
        <p:txBody>
          <a:bodyPr/>
          <a:lstStyle/>
          <a:p>
            <a:pPr eaLnBrk="1" hangingPunct="1">
              <a:defRPr/>
            </a:pPr>
            <a:r>
              <a:rPr lang="en-US">
                <a:cs typeface="+mj-cs"/>
              </a:rPr>
              <a:t>Applications of artificial neural networks</a:t>
            </a:r>
          </a:p>
        </p:txBody>
      </p:sp>
      <p:sp>
        <p:nvSpPr>
          <p:cNvPr id="616453" name="Rectangle 5"/>
          <p:cNvSpPr>
            <a:spLocks noGrp="1" noChangeArrowheads="1"/>
          </p:cNvSpPr>
          <p:nvPr>
            <p:ph type="body" idx="1"/>
          </p:nvPr>
        </p:nvSpPr>
        <p:spPr/>
        <p:txBody>
          <a:bodyPr/>
          <a:lstStyle/>
          <a:p>
            <a:pPr eaLnBrk="1" hangingPunct="1">
              <a:defRPr/>
            </a:pPr>
            <a:r>
              <a:rPr lang="en-US">
                <a:cs typeface="+mn-cs"/>
              </a:rPr>
              <a:t>Talk recognition</a:t>
            </a:r>
          </a:p>
          <a:p>
            <a:pPr eaLnBrk="1" hangingPunct="1">
              <a:defRPr/>
            </a:pPr>
            <a:r>
              <a:rPr lang="en-US">
                <a:cs typeface="+mn-cs"/>
              </a:rPr>
              <a:t>Prediction of protein secondary structure</a:t>
            </a:r>
          </a:p>
          <a:p>
            <a:pPr eaLnBrk="1" hangingPunct="1">
              <a:defRPr/>
            </a:pPr>
            <a:r>
              <a:rPr lang="en-US">
                <a:cs typeface="+mn-cs"/>
              </a:rPr>
              <a:t>Prediction of Signal peptides </a:t>
            </a:r>
          </a:p>
          <a:p>
            <a:pPr eaLnBrk="1" hangingPunct="1">
              <a:defRPr/>
            </a:pPr>
            <a:r>
              <a:rPr lang="en-US">
                <a:cs typeface="+mn-cs"/>
              </a:rPr>
              <a:t>Post translation modifications</a:t>
            </a:r>
          </a:p>
          <a:p>
            <a:pPr lvl="1" eaLnBrk="1" hangingPunct="1">
              <a:defRPr/>
            </a:pPr>
            <a:r>
              <a:rPr lang="en-US"/>
              <a:t>Glycosylation</a:t>
            </a:r>
          </a:p>
          <a:p>
            <a:pPr lvl="1" eaLnBrk="1" hangingPunct="1">
              <a:defRPr/>
            </a:pPr>
            <a:r>
              <a:rPr lang="en-US"/>
              <a:t>Phosphorylation</a:t>
            </a:r>
          </a:p>
          <a:p>
            <a:pPr eaLnBrk="1" hangingPunct="1">
              <a:defRPr/>
            </a:pPr>
            <a:r>
              <a:rPr lang="en-US">
                <a:cs typeface="+mn-cs"/>
              </a:rPr>
              <a:t>Proteasomal cleavage</a:t>
            </a:r>
          </a:p>
          <a:p>
            <a:pPr eaLnBrk="1" hangingPunct="1">
              <a:defRPr/>
            </a:pPr>
            <a:r>
              <a:rPr lang="en-US">
                <a:cs typeface="+mn-cs"/>
              </a:rPr>
              <a:t>MHC:peptide binding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2" descr="brunak1"/>
          <p:cNvPicPr>
            <a:picLocks noChangeAspect="1" noChangeArrowheads="1"/>
          </p:cNvPicPr>
          <p:nvPr/>
        </p:nvPicPr>
        <p:blipFill>
          <a:blip r:embed="rId3">
            <a:extLst>
              <a:ext uri="{28A0092B-C50C-407E-A947-70E740481C1C}">
                <a14:useLocalDpi xmlns:a14="http://schemas.microsoft.com/office/drawing/2010/main" val="0"/>
              </a:ext>
            </a:extLst>
          </a:blip>
          <a:srcRect b="60895"/>
          <a:stretch>
            <a:fillRect/>
          </a:stretch>
        </p:blipFill>
        <p:spPr bwMode="auto">
          <a:xfrm>
            <a:off x="0" y="609600"/>
            <a:ext cx="8839200" cy="4244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943617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2" descr="brunak1"/>
          <p:cNvPicPr>
            <a:picLocks noChangeAspect="1" noChangeArrowheads="1"/>
          </p:cNvPicPr>
          <p:nvPr/>
        </p:nvPicPr>
        <p:blipFill>
          <a:blip r:embed="rId3">
            <a:extLst>
              <a:ext uri="{28A0092B-C50C-407E-A947-70E740481C1C}">
                <a14:useLocalDpi xmlns:a14="http://schemas.microsoft.com/office/drawing/2010/main" val="0"/>
              </a:ext>
            </a:extLst>
          </a:blip>
          <a:srcRect b="60895"/>
          <a:stretch>
            <a:fillRect/>
          </a:stretch>
        </p:blipFill>
        <p:spPr bwMode="auto">
          <a:xfrm>
            <a:off x="0" y="609600"/>
            <a:ext cx="8839200" cy="4244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0484" name="Rectangle 4"/>
          <p:cNvSpPr>
            <a:spLocks noGrp="1" noChangeArrowheads="1"/>
          </p:cNvSpPr>
          <p:nvPr>
            <p:ph type="title"/>
          </p:nvPr>
        </p:nvSpPr>
        <p:spPr>
          <a:xfrm>
            <a:off x="76200" y="304800"/>
            <a:ext cx="8153400" cy="457200"/>
          </a:xfrm>
        </p:spPr>
        <p:txBody>
          <a:bodyPr/>
          <a:lstStyle/>
          <a:p>
            <a:pPr eaLnBrk="1" hangingPunct="1">
              <a:defRPr/>
            </a:pPr>
            <a:r>
              <a:rPr lang="en-GB" dirty="0">
                <a:cs typeface="+mj-cs"/>
              </a:rPr>
              <a:t>Prediction of protein secondary structure</a:t>
            </a:r>
          </a:p>
        </p:txBody>
      </p:sp>
      <p:sp>
        <p:nvSpPr>
          <p:cNvPr id="660485" name="Rectangle 5"/>
          <p:cNvSpPr>
            <a:spLocks noGrp="1" noChangeArrowheads="1"/>
          </p:cNvSpPr>
          <p:nvPr>
            <p:ph type="body" idx="1"/>
          </p:nvPr>
        </p:nvSpPr>
        <p:spPr/>
        <p:txBody>
          <a:bodyPr/>
          <a:lstStyle/>
          <a:p>
            <a:pPr eaLnBrk="1" hangingPunct="1">
              <a:lnSpc>
                <a:spcPct val="90000"/>
              </a:lnSpc>
              <a:defRPr/>
            </a:pPr>
            <a:r>
              <a:rPr lang="en-GB">
                <a:cs typeface="+mn-cs"/>
              </a:rPr>
              <a:t>Benefits</a:t>
            </a:r>
          </a:p>
          <a:p>
            <a:pPr lvl="1" eaLnBrk="1" hangingPunct="1">
              <a:lnSpc>
                <a:spcPct val="90000"/>
              </a:lnSpc>
              <a:defRPr/>
            </a:pPr>
            <a:r>
              <a:rPr lang="en-GB"/>
              <a:t>General applicable</a:t>
            </a:r>
          </a:p>
          <a:p>
            <a:pPr lvl="1" eaLnBrk="1" hangingPunct="1">
              <a:lnSpc>
                <a:spcPct val="90000"/>
              </a:lnSpc>
              <a:defRPr/>
            </a:pPr>
            <a:r>
              <a:rPr lang="en-GB"/>
              <a:t>Can capture higher order correlations</a:t>
            </a:r>
          </a:p>
          <a:p>
            <a:pPr lvl="1" eaLnBrk="1" hangingPunct="1">
              <a:lnSpc>
                <a:spcPct val="90000"/>
              </a:lnSpc>
              <a:defRPr/>
            </a:pPr>
            <a:r>
              <a:rPr lang="en-GB"/>
              <a:t>Inputs other than sequence information</a:t>
            </a:r>
          </a:p>
          <a:p>
            <a:pPr eaLnBrk="1" hangingPunct="1">
              <a:lnSpc>
                <a:spcPct val="90000"/>
              </a:lnSpc>
              <a:defRPr/>
            </a:pPr>
            <a:r>
              <a:rPr lang="en-GB">
                <a:cs typeface="+mn-cs"/>
              </a:rPr>
              <a:t>Drawbacks</a:t>
            </a:r>
          </a:p>
          <a:p>
            <a:pPr lvl="1" eaLnBrk="1" hangingPunct="1">
              <a:lnSpc>
                <a:spcPct val="90000"/>
              </a:lnSpc>
              <a:defRPr/>
            </a:pPr>
            <a:r>
              <a:rPr lang="en-GB"/>
              <a:t>Needs many data (different solved structures).</a:t>
            </a:r>
          </a:p>
          <a:p>
            <a:pPr lvl="2" eaLnBrk="1" hangingPunct="1">
              <a:lnSpc>
                <a:spcPct val="90000"/>
              </a:lnSpc>
              <a:defRPr/>
            </a:pPr>
            <a:r>
              <a:rPr lang="en-GB"/>
              <a:t>However, these does exist today (more than 2500 solved structures with low sequence identity/high resolution)</a:t>
            </a:r>
          </a:p>
          <a:p>
            <a:pPr lvl="1" eaLnBrk="1" hangingPunct="1">
              <a:lnSpc>
                <a:spcPct val="90000"/>
              </a:lnSpc>
              <a:defRPr/>
            </a:pPr>
            <a:r>
              <a:rPr lang="en-GB"/>
              <a:t>Complex method with several pitfalls</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828800"/>
            <a:ext cx="4038600" cy="4038600"/>
          </a:xfrm>
          <a:prstGeom prst="rect">
            <a:avLst/>
          </a:prstGeom>
          <a:noFill/>
          <a:ln>
            <a:noFill/>
          </a:ln>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752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0"/>
            <a:ext cx="1839913" cy="1754188"/>
          </a:xfrm>
          <a:prstGeom prst="rect">
            <a:avLst/>
          </a:prstGeom>
          <a:noFill/>
          <a:ln>
            <a:noFill/>
          </a:ln>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752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572000"/>
            <a:ext cx="2135188" cy="1911350"/>
          </a:xfrm>
          <a:prstGeom prst="rect">
            <a:avLst/>
          </a:prstGeom>
          <a:noFill/>
          <a:ln>
            <a:noFill/>
          </a:ln>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752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125" y="1484313"/>
            <a:ext cx="2211388" cy="2211387"/>
          </a:xfrm>
          <a:prstGeom prst="rect">
            <a:avLst/>
          </a:prstGeom>
          <a:noFill/>
          <a:ln>
            <a:noFill/>
          </a:ln>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752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4724400"/>
            <a:ext cx="1689100" cy="1533525"/>
          </a:xfrm>
          <a:prstGeom prst="rect">
            <a:avLst/>
          </a:prstGeom>
          <a:noFill/>
          <a:ln>
            <a:noFill/>
          </a:ln>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7526" name="Text Box 8"/>
          <p:cNvSpPr txBox="1">
            <a:spLocks noChangeArrowheads="1"/>
          </p:cNvSpPr>
          <p:nvPr/>
        </p:nvSpPr>
        <p:spPr bwMode="auto">
          <a:xfrm>
            <a:off x="533400" y="3276600"/>
            <a:ext cx="13017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chemeClr val="tx1"/>
                </a:solidFill>
                <a:latin typeface="Frutiger 45 Light"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chemeClr val="tx1"/>
                </a:solidFill>
                <a:latin typeface="Frutiger 45 Light"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chemeClr val="tx1"/>
                </a:solidFill>
                <a:latin typeface="Frutiger 45 Light"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chemeClr val="tx1"/>
                </a:solidFill>
                <a:latin typeface="Frutiger 45 Light"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chemeClr val="tx1"/>
                </a:solidFill>
                <a:latin typeface="Frutiger 45 Light" charset="0"/>
                <a:ea typeface="ＭＳ Ｐゴシック" charset="0"/>
              </a:defRPr>
            </a:lvl5pPr>
            <a:lvl6pPr marL="25146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chemeClr val="tx1"/>
                </a:solidFill>
                <a:latin typeface="Frutiger 45 Light" charset="0"/>
                <a:ea typeface="ＭＳ Ｐゴシック" charset="0"/>
              </a:defRPr>
            </a:lvl6pPr>
            <a:lvl7pPr marL="29718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chemeClr val="tx1"/>
                </a:solidFill>
                <a:latin typeface="Frutiger 45 Light" charset="0"/>
                <a:ea typeface="ＭＳ Ｐゴシック" charset="0"/>
              </a:defRPr>
            </a:lvl7pPr>
            <a:lvl8pPr marL="34290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chemeClr val="tx1"/>
                </a:solidFill>
                <a:latin typeface="Frutiger 45 Light" charset="0"/>
                <a:ea typeface="ＭＳ Ｐゴシック" charset="0"/>
              </a:defRPr>
            </a:lvl8pPr>
            <a:lvl9pPr marL="38862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i="1">
                <a:solidFill>
                  <a:schemeClr val="tx1"/>
                </a:solidFill>
                <a:latin typeface="Frutiger 45 Light" charset="0"/>
                <a:ea typeface="ＭＳ Ｐゴシック" charset="0"/>
              </a:defRPr>
            </a:lvl9pPr>
          </a:lstStyle>
          <a:p>
            <a:pPr algn="l" eaLnBrk="1" hangingPunct="1">
              <a:buClr>
                <a:srgbClr val="000000"/>
              </a:buClr>
              <a:buSzPct val="100000"/>
              <a:buFont typeface="Times" charset="0"/>
              <a:buNone/>
            </a:pPr>
            <a:r>
              <a:rPr lang="en-GB" b="0" i="0">
                <a:latin typeface="Times New Roman" charset="0"/>
              </a:rPr>
              <a:t>ß-strand</a:t>
            </a:r>
          </a:p>
        </p:txBody>
      </p:sp>
      <p:grpSp>
        <p:nvGrpSpPr>
          <p:cNvPr id="107527" name="Group 9"/>
          <p:cNvGrpSpPr>
            <a:grpSpLocks/>
          </p:cNvGrpSpPr>
          <p:nvPr/>
        </p:nvGrpSpPr>
        <p:grpSpPr bwMode="auto">
          <a:xfrm>
            <a:off x="7391400" y="3733800"/>
            <a:ext cx="862013" cy="460375"/>
            <a:chOff x="4656" y="2352"/>
            <a:chExt cx="543" cy="290"/>
          </a:xfrm>
        </p:grpSpPr>
        <p:sp>
          <p:nvSpPr>
            <p:cNvPr id="107539" name="AutoShape 10"/>
            <p:cNvSpPr>
              <a:spLocks noChangeArrowheads="1"/>
            </p:cNvSpPr>
            <p:nvPr/>
          </p:nvSpPr>
          <p:spPr bwMode="auto">
            <a:xfrm>
              <a:off x="4656" y="2352"/>
              <a:ext cx="541" cy="287"/>
            </a:xfrm>
            <a:prstGeom prst="roundRect">
              <a:avLst>
                <a:gd name="adj" fmla="val 34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grpSp>
          <p:nvGrpSpPr>
            <p:cNvPr id="107540" name="Group 11"/>
            <p:cNvGrpSpPr>
              <a:grpSpLocks/>
            </p:cNvGrpSpPr>
            <p:nvPr/>
          </p:nvGrpSpPr>
          <p:grpSpPr bwMode="auto">
            <a:xfrm>
              <a:off x="4656" y="2352"/>
              <a:ext cx="543" cy="290"/>
              <a:chOff x="4656" y="2352"/>
              <a:chExt cx="543" cy="290"/>
            </a:xfrm>
          </p:grpSpPr>
          <p:sp>
            <p:nvSpPr>
              <p:cNvPr id="107541" name="AutoShape 12"/>
              <p:cNvSpPr>
                <a:spLocks noChangeArrowheads="1"/>
              </p:cNvSpPr>
              <p:nvPr/>
            </p:nvSpPr>
            <p:spPr bwMode="auto">
              <a:xfrm>
                <a:off x="4656" y="2352"/>
                <a:ext cx="541" cy="287"/>
              </a:xfrm>
              <a:prstGeom prst="roundRect">
                <a:avLst>
                  <a:gd name="adj" fmla="val 34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107542" name="AutoShape 13"/>
              <p:cNvSpPr>
                <a:spLocks noChangeArrowheads="1"/>
              </p:cNvSpPr>
              <p:nvPr/>
            </p:nvSpPr>
            <p:spPr bwMode="auto">
              <a:xfrm>
                <a:off x="4656" y="2352"/>
                <a:ext cx="543" cy="290"/>
              </a:xfrm>
              <a:prstGeom prst="roundRect">
                <a:avLst>
                  <a:gd name="adj" fmla="val 34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spAutoFit/>
              </a:bodyPr>
              <a:lstStyle/>
              <a:p>
                <a:pPr algn="l">
                  <a:buClr>
                    <a:srgbClr val="000000"/>
                  </a:buClr>
                  <a:buSzPct val="100000"/>
                  <a:buFont typeface="Time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i="0">
                    <a:latin typeface="Times New Roman" charset="0"/>
                  </a:rPr>
                  <a:t>Helix</a:t>
                </a:r>
              </a:p>
            </p:txBody>
          </p:sp>
        </p:grpSp>
      </p:grpSp>
      <p:grpSp>
        <p:nvGrpSpPr>
          <p:cNvPr id="107528" name="Group 14"/>
          <p:cNvGrpSpPr>
            <a:grpSpLocks/>
          </p:cNvGrpSpPr>
          <p:nvPr/>
        </p:nvGrpSpPr>
        <p:grpSpPr bwMode="auto">
          <a:xfrm>
            <a:off x="7239000" y="6248400"/>
            <a:ext cx="776288" cy="460375"/>
            <a:chOff x="4560" y="3936"/>
            <a:chExt cx="489" cy="290"/>
          </a:xfrm>
        </p:grpSpPr>
        <p:sp>
          <p:nvSpPr>
            <p:cNvPr id="107535" name="AutoShape 15"/>
            <p:cNvSpPr>
              <a:spLocks noChangeArrowheads="1"/>
            </p:cNvSpPr>
            <p:nvPr/>
          </p:nvSpPr>
          <p:spPr bwMode="auto">
            <a:xfrm>
              <a:off x="4560" y="3936"/>
              <a:ext cx="488" cy="287"/>
            </a:xfrm>
            <a:prstGeom prst="roundRect">
              <a:avLst>
                <a:gd name="adj" fmla="val 34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grpSp>
          <p:nvGrpSpPr>
            <p:cNvPr id="107536" name="Group 16"/>
            <p:cNvGrpSpPr>
              <a:grpSpLocks/>
            </p:cNvGrpSpPr>
            <p:nvPr/>
          </p:nvGrpSpPr>
          <p:grpSpPr bwMode="auto">
            <a:xfrm>
              <a:off x="4560" y="3936"/>
              <a:ext cx="489" cy="290"/>
              <a:chOff x="4560" y="3936"/>
              <a:chExt cx="489" cy="290"/>
            </a:xfrm>
          </p:grpSpPr>
          <p:sp>
            <p:nvSpPr>
              <p:cNvPr id="107537" name="AutoShape 17"/>
              <p:cNvSpPr>
                <a:spLocks noChangeArrowheads="1"/>
              </p:cNvSpPr>
              <p:nvPr/>
            </p:nvSpPr>
            <p:spPr bwMode="auto">
              <a:xfrm>
                <a:off x="4560" y="3936"/>
                <a:ext cx="488" cy="287"/>
              </a:xfrm>
              <a:prstGeom prst="roundRect">
                <a:avLst>
                  <a:gd name="adj" fmla="val 34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107538" name="AutoShape 18"/>
              <p:cNvSpPr>
                <a:spLocks noChangeArrowheads="1"/>
              </p:cNvSpPr>
              <p:nvPr/>
            </p:nvSpPr>
            <p:spPr bwMode="auto">
              <a:xfrm>
                <a:off x="4560" y="3936"/>
                <a:ext cx="489" cy="290"/>
              </a:xfrm>
              <a:prstGeom prst="roundRect">
                <a:avLst>
                  <a:gd name="adj" fmla="val 34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spAutoFit/>
              </a:bodyPr>
              <a:lstStyle/>
              <a:p>
                <a:pPr algn="l">
                  <a:buClr>
                    <a:srgbClr val="000000"/>
                  </a:buClr>
                  <a:buSzPct val="100000"/>
                  <a:buFont typeface="Time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i="0">
                    <a:latin typeface="Times New Roman" charset="0"/>
                  </a:rPr>
                  <a:t>Turn</a:t>
                </a:r>
              </a:p>
            </p:txBody>
          </p:sp>
        </p:grpSp>
      </p:grpSp>
      <p:grpSp>
        <p:nvGrpSpPr>
          <p:cNvPr id="107529" name="Group 19"/>
          <p:cNvGrpSpPr>
            <a:grpSpLocks/>
          </p:cNvGrpSpPr>
          <p:nvPr/>
        </p:nvGrpSpPr>
        <p:grpSpPr bwMode="auto">
          <a:xfrm>
            <a:off x="1889125" y="6156325"/>
            <a:ext cx="827088" cy="460375"/>
            <a:chOff x="1190" y="3878"/>
            <a:chExt cx="521" cy="290"/>
          </a:xfrm>
        </p:grpSpPr>
        <p:sp>
          <p:nvSpPr>
            <p:cNvPr id="107531" name="AutoShape 20"/>
            <p:cNvSpPr>
              <a:spLocks noChangeArrowheads="1"/>
            </p:cNvSpPr>
            <p:nvPr/>
          </p:nvSpPr>
          <p:spPr bwMode="auto">
            <a:xfrm>
              <a:off x="1190" y="3878"/>
              <a:ext cx="520" cy="287"/>
            </a:xfrm>
            <a:prstGeom prst="roundRect">
              <a:avLst>
                <a:gd name="adj" fmla="val 34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grpSp>
          <p:nvGrpSpPr>
            <p:cNvPr id="107532" name="Group 21"/>
            <p:cNvGrpSpPr>
              <a:grpSpLocks/>
            </p:cNvGrpSpPr>
            <p:nvPr/>
          </p:nvGrpSpPr>
          <p:grpSpPr bwMode="auto">
            <a:xfrm>
              <a:off x="1190" y="3878"/>
              <a:ext cx="521" cy="290"/>
              <a:chOff x="1190" y="3878"/>
              <a:chExt cx="521" cy="290"/>
            </a:xfrm>
          </p:grpSpPr>
          <p:sp>
            <p:nvSpPr>
              <p:cNvPr id="107533" name="AutoShape 22"/>
              <p:cNvSpPr>
                <a:spLocks noChangeArrowheads="1"/>
              </p:cNvSpPr>
              <p:nvPr/>
            </p:nvSpPr>
            <p:spPr bwMode="auto">
              <a:xfrm>
                <a:off x="1190" y="3878"/>
                <a:ext cx="520" cy="287"/>
              </a:xfrm>
              <a:prstGeom prst="roundRect">
                <a:avLst>
                  <a:gd name="adj" fmla="val 34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a:p>
            </p:txBody>
          </p:sp>
          <p:sp>
            <p:nvSpPr>
              <p:cNvPr id="107534" name="AutoShape 23"/>
              <p:cNvSpPr>
                <a:spLocks noChangeArrowheads="1"/>
              </p:cNvSpPr>
              <p:nvPr/>
            </p:nvSpPr>
            <p:spPr bwMode="auto">
              <a:xfrm>
                <a:off x="1190" y="3878"/>
                <a:ext cx="521" cy="290"/>
              </a:xfrm>
              <a:prstGeom prst="roundRect">
                <a:avLst>
                  <a:gd name="adj" fmla="val 34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spAutoFit/>
              </a:bodyPr>
              <a:lstStyle/>
              <a:p>
                <a:pPr algn="l">
                  <a:buClr>
                    <a:srgbClr val="000000"/>
                  </a:buClr>
                  <a:buSzPct val="100000"/>
                  <a:buFont typeface="Time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i="0">
                    <a:latin typeface="Times New Roman" charset="0"/>
                  </a:rPr>
                  <a:t>Bend</a:t>
                </a:r>
              </a:p>
            </p:txBody>
          </p:sp>
        </p:grpSp>
      </p:grpSp>
      <p:sp>
        <p:nvSpPr>
          <p:cNvPr id="685080" name="Rectangle 24"/>
          <p:cNvSpPr>
            <a:spLocks noGrp="1" noChangeArrowheads="1"/>
          </p:cNvSpPr>
          <p:nvPr>
            <p:ph type="title"/>
          </p:nvPr>
        </p:nvSpPr>
        <p:spPr/>
        <p:txBody>
          <a:bodyPr/>
          <a:lstStyle/>
          <a:p>
            <a:pPr eaLnBrk="1" hangingPunct="1">
              <a:defRPr/>
            </a:pPr>
            <a:r>
              <a:rPr lang="en-GB" dirty="0"/>
              <a:t>Prediction of protein secondary structure</a:t>
            </a:r>
            <a:endParaRPr lang="en-GB" dirty="0">
              <a:cs typeface="+mj-cs"/>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3" descr="neural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6973888" cy="508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0676" name="Rectangle 4"/>
          <p:cNvSpPr>
            <a:spLocks noGrp="1" noChangeArrowheads="1"/>
          </p:cNvSpPr>
          <p:nvPr>
            <p:ph type="title"/>
          </p:nvPr>
        </p:nvSpPr>
        <p:spPr/>
        <p:txBody>
          <a:bodyPr/>
          <a:lstStyle/>
          <a:p>
            <a:pPr eaLnBrk="1" hangingPunct="1">
              <a:defRPr/>
            </a:pPr>
            <a:r>
              <a:rPr lang="da-DK">
                <a:cs typeface="+mj-cs"/>
              </a:rPr>
              <a:t>Sparse encoding of amino acid </a:t>
            </a:r>
            <a:br>
              <a:rPr lang="da-DK">
                <a:cs typeface="+mj-cs"/>
              </a:rPr>
            </a:br>
            <a:r>
              <a:rPr lang="da-DK">
                <a:cs typeface="+mj-cs"/>
              </a:rPr>
              <a:t>sequence windows</a:t>
            </a:r>
            <a:endParaRPr lang="en-US">
              <a:cs typeface="+mj-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p:txBody>
          <a:bodyPr/>
          <a:lstStyle/>
          <a:p>
            <a:pPr eaLnBrk="1" hangingPunct="1">
              <a:defRPr/>
            </a:pPr>
            <a:r>
              <a:rPr lang="en-US" dirty="0">
                <a:cs typeface="+mj-cs"/>
              </a:rPr>
              <a:t>Why use network ensembles?</a:t>
            </a:r>
          </a:p>
        </p:txBody>
      </p:sp>
      <p:pic>
        <p:nvPicPr>
          <p:cNvPr id="670723" name="Picture 3" descr="154l-1-AUTO"/>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3792"/>
          <a:stretch/>
        </p:blipFill>
        <p:spPr>
          <a:xfrm>
            <a:off x="3120900" y="1412776"/>
            <a:ext cx="5843588" cy="4911824"/>
          </a:xfrm>
        </p:spPr>
      </p:pic>
      <p:sp>
        <p:nvSpPr>
          <p:cNvPr id="119811" name="TextBox 1"/>
          <p:cNvSpPr txBox="1">
            <a:spLocks noChangeArrowheads="1"/>
          </p:cNvSpPr>
          <p:nvPr/>
        </p:nvSpPr>
        <p:spPr bwMode="auto">
          <a:xfrm>
            <a:off x="421977" y="5795416"/>
            <a:ext cx="2709863" cy="369888"/>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i="1">
                <a:solidFill>
                  <a:schemeClr val="tx1"/>
                </a:solidFill>
                <a:latin typeface="Frutiger 45 Light" charset="0"/>
                <a:ea typeface="ＭＳ Ｐゴシック" charset="0"/>
                <a:cs typeface="ＭＳ Ｐゴシック" charset="0"/>
              </a:defRPr>
            </a:lvl1pPr>
            <a:lvl2pPr marL="742950" indent="-285750" eaLnBrk="0" hangingPunct="0">
              <a:defRPr sz="2400" b="1" i="1">
                <a:solidFill>
                  <a:schemeClr val="tx1"/>
                </a:solidFill>
                <a:latin typeface="Frutiger 45 Light" charset="0"/>
                <a:ea typeface="ＭＳ Ｐゴシック" charset="0"/>
              </a:defRPr>
            </a:lvl2pPr>
            <a:lvl3pPr marL="1143000" indent="-228600" eaLnBrk="0" hangingPunct="0">
              <a:defRPr sz="2400" b="1" i="1">
                <a:solidFill>
                  <a:schemeClr val="tx1"/>
                </a:solidFill>
                <a:latin typeface="Frutiger 45 Light" charset="0"/>
                <a:ea typeface="ＭＳ Ｐゴシック" charset="0"/>
              </a:defRPr>
            </a:lvl3pPr>
            <a:lvl4pPr marL="1600200" indent="-228600" eaLnBrk="0" hangingPunct="0">
              <a:defRPr sz="2400" b="1" i="1">
                <a:solidFill>
                  <a:schemeClr val="tx1"/>
                </a:solidFill>
                <a:latin typeface="Frutiger 45 Light" charset="0"/>
                <a:ea typeface="ＭＳ Ｐゴシック" charset="0"/>
              </a:defRPr>
            </a:lvl4pPr>
            <a:lvl5pPr marL="2057400" indent="-228600" eaLnBrk="0" hangingPunct="0">
              <a:defRPr sz="2400" b="1" i="1">
                <a:solidFill>
                  <a:schemeClr val="tx1"/>
                </a:solidFill>
                <a:latin typeface="Frutiger 45 Light" charset="0"/>
                <a:ea typeface="ＭＳ Ｐゴシック" charset="0"/>
              </a:defRPr>
            </a:lvl5pPr>
            <a:lvl6pPr marL="2514600" indent="-228600" algn="ctr" eaLnBrk="0" fontAlgn="base" hangingPunct="0">
              <a:spcBef>
                <a:spcPct val="0"/>
              </a:spcBef>
              <a:spcAft>
                <a:spcPct val="0"/>
              </a:spcAft>
              <a:defRPr sz="2400" b="1" i="1">
                <a:solidFill>
                  <a:schemeClr val="tx1"/>
                </a:solidFill>
                <a:latin typeface="Frutiger 45 Light" charset="0"/>
                <a:ea typeface="ＭＳ Ｐゴシック" charset="0"/>
              </a:defRPr>
            </a:lvl6pPr>
            <a:lvl7pPr marL="2971800" indent="-228600" algn="ctr" eaLnBrk="0" fontAlgn="base" hangingPunct="0">
              <a:spcBef>
                <a:spcPct val="0"/>
              </a:spcBef>
              <a:spcAft>
                <a:spcPct val="0"/>
              </a:spcAft>
              <a:defRPr sz="2400" b="1" i="1">
                <a:solidFill>
                  <a:schemeClr val="tx1"/>
                </a:solidFill>
                <a:latin typeface="Frutiger 45 Light" charset="0"/>
                <a:ea typeface="ＭＳ Ｐゴシック" charset="0"/>
              </a:defRPr>
            </a:lvl7pPr>
            <a:lvl8pPr marL="3429000" indent="-228600" algn="ctr" eaLnBrk="0" fontAlgn="base" hangingPunct="0">
              <a:spcBef>
                <a:spcPct val="0"/>
              </a:spcBef>
              <a:spcAft>
                <a:spcPct val="0"/>
              </a:spcAft>
              <a:defRPr sz="2400" b="1" i="1">
                <a:solidFill>
                  <a:schemeClr val="tx1"/>
                </a:solidFill>
                <a:latin typeface="Frutiger 45 Light" charset="0"/>
                <a:ea typeface="ＭＳ Ｐゴシック" charset="0"/>
              </a:defRPr>
            </a:lvl8pPr>
            <a:lvl9pPr marL="3886200" indent="-228600" algn="ctr" eaLnBrk="0" fontAlgn="base" hangingPunct="0">
              <a:spcBef>
                <a:spcPct val="0"/>
              </a:spcBef>
              <a:spcAft>
                <a:spcPct val="0"/>
              </a:spcAft>
              <a:defRPr sz="2400" b="1" i="1">
                <a:solidFill>
                  <a:schemeClr val="tx1"/>
                </a:solidFill>
                <a:latin typeface="Frutiger 45 Light" charset="0"/>
                <a:ea typeface="ＭＳ Ｐゴシック" charset="0"/>
              </a:defRPr>
            </a:lvl9pPr>
          </a:lstStyle>
          <a:p>
            <a:pPr eaLnBrk="1" hangingPunct="1"/>
            <a:r>
              <a:rPr lang="en-US" sz="1800"/>
              <a:t>Q3 is the overall accuracy</a:t>
            </a:r>
          </a:p>
        </p:txBody>
      </p:sp>
      <p:sp>
        <p:nvSpPr>
          <p:cNvPr id="2" name="TextBox 1"/>
          <p:cNvSpPr txBox="1"/>
          <p:nvPr/>
        </p:nvSpPr>
        <p:spPr>
          <a:xfrm>
            <a:off x="82954" y="1772816"/>
            <a:ext cx="3336918" cy="1477328"/>
          </a:xfrm>
          <a:prstGeom prst="rect">
            <a:avLst/>
          </a:prstGeom>
          <a:noFill/>
        </p:spPr>
        <p:txBody>
          <a:bodyPr wrap="square" rtlCol="0">
            <a:spAutoFit/>
          </a:bodyPr>
          <a:lstStyle/>
          <a:p>
            <a:r>
              <a:rPr lang="en-US" sz="1800" dirty="0"/>
              <a:t>Network ensemble with 70 networks each trained with</a:t>
            </a:r>
          </a:p>
          <a:p>
            <a:r>
              <a:rPr lang="en-US" sz="1800" dirty="0"/>
              <a:t>different data, number of hidden neurons, or initial weight configurations </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p:txBody>
          <a:bodyPr/>
          <a:lstStyle/>
          <a:p>
            <a:pPr eaLnBrk="1" hangingPunct="1">
              <a:defRPr/>
            </a:pPr>
            <a:r>
              <a:rPr lang="en-US">
                <a:cs typeface="+mj-cs"/>
              </a:rPr>
              <a:t>Why not select the best?</a:t>
            </a:r>
          </a:p>
        </p:txBody>
      </p:sp>
      <p:pic>
        <p:nvPicPr>
          <p:cNvPr id="672771" name="Picture 3" descr="cor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7175" y="1143000"/>
            <a:ext cx="6316663" cy="5105400"/>
          </a:xfrm>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Grp="1" noChangeArrowheads="1"/>
          </p:cNvSpPr>
          <p:nvPr>
            <p:ph type="title"/>
          </p:nvPr>
        </p:nvSpPr>
        <p:spPr/>
        <p:txBody>
          <a:bodyPr/>
          <a:lstStyle/>
          <a:p>
            <a:pPr eaLnBrk="1" hangingPunct="1">
              <a:defRPr/>
            </a:pPr>
            <a:r>
              <a:rPr lang="en-US">
                <a:cs typeface="+mj-cs"/>
              </a:rPr>
              <a:t>What have we learned?</a:t>
            </a:r>
          </a:p>
        </p:txBody>
      </p:sp>
      <p:sp>
        <p:nvSpPr>
          <p:cNvPr id="626691" name="Rectangle 3"/>
          <p:cNvSpPr>
            <a:spLocks noGrp="1" noChangeArrowheads="1"/>
          </p:cNvSpPr>
          <p:nvPr>
            <p:ph type="body" idx="1"/>
          </p:nvPr>
        </p:nvSpPr>
        <p:spPr/>
        <p:txBody>
          <a:bodyPr/>
          <a:lstStyle/>
          <a:p>
            <a:pPr eaLnBrk="1" hangingPunct="1">
              <a:defRPr/>
            </a:pPr>
            <a:r>
              <a:rPr lang="en-US" dirty="0">
                <a:cs typeface="+mn-cs"/>
              </a:rPr>
              <a:t>Neural networks are not so bad as their reputation</a:t>
            </a:r>
          </a:p>
          <a:p>
            <a:pPr eaLnBrk="1" hangingPunct="1">
              <a:defRPr/>
            </a:pPr>
            <a:r>
              <a:rPr lang="en-US" dirty="0">
                <a:cs typeface="+mn-cs"/>
              </a:rPr>
              <a:t>Neural networks can deal with higher order correlations</a:t>
            </a:r>
          </a:p>
          <a:p>
            <a:pPr eaLnBrk="1" hangingPunct="1">
              <a:defRPr/>
            </a:pPr>
            <a:r>
              <a:rPr lang="en-US" dirty="0">
                <a:cs typeface="+mn-cs"/>
              </a:rPr>
              <a:t>Be careful when training a neural network</a:t>
            </a:r>
          </a:p>
          <a:p>
            <a:pPr lvl="1" eaLnBrk="1" hangingPunct="1">
              <a:defRPr/>
            </a:pPr>
            <a:r>
              <a:rPr lang="en-US">
                <a:cs typeface="+mn-cs"/>
              </a:rPr>
              <a:t>Over-fitting </a:t>
            </a:r>
            <a:r>
              <a:rPr lang="en-US" dirty="0">
                <a:cs typeface="+mn-cs"/>
              </a:rPr>
              <a:t>is an important issue</a:t>
            </a:r>
          </a:p>
          <a:p>
            <a:pPr lvl="1" eaLnBrk="1" hangingPunct="1">
              <a:defRPr/>
            </a:pPr>
            <a:r>
              <a:rPr lang="en-US" dirty="0"/>
              <a:t>Always use cross validated training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ln/>
        </p:spPr>
        <p:txBody>
          <a:bodyPr/>
          <a:lstStyle/>
          <a:p>
            <a:r>
              <a:rPr lang="en-US" dirty="0"/>
              <a:t>Weight matrices (PSSM)</a:t>
            </a:r>
          </a:p>
        </p:txBody>
      </p:sp>
      <p:sp>
        <p:nvSpPr>
          <p:cNvPr id="326659" name="Rectangle 3"/>
          <p:cNvSpPr>
            <a:spLocks noGrp="1" noChangeArrowheads="1"/>
          </p:cNvSpPr>
          <p:nvPr>
            <p:ph type="body" idx="1"/>
          </p:nvPr>
        </p:nvSpPr>
        <p:spPr>
          <a:xfrm>
            <a:off x="381000" y="1143000"/>
            <a:ext cx="8610600" cy="661988"/>
          </a:xfrm>
        </p:spPr>
        <p:txBody>
          <a:bodyPr/>
          <a:lstStyle/>
          <a:p>
            <a:pPr>
              <a:lnSpc>
                <a:spcPct val="90000"/>
              </a:lnSpc>
            </a:pPr>
            <a:r>
              <a:rPr lang="en-US" sz="2000" dirty="0"/>
              <a:t>A weight matrix is given as</a:t>
            </a:r>
          </a:p>
          <a:p>
            <a:pPr lvl="1">
              <a:lnSpc>
                <a:spcPct val="90000"/>
              </a:lnSpc>
              <a:buFontTx/>
              <a:buNone/>
            </a:pPr>
            <a:r>
              <a:rPr lang="en-US" sz="2000" dirty="0">
                <a:solidFill>
                  <a:srgbClr val="FF0000"/>
                </a:solidFill>
              </a:rPr>
              <a:t>       </a:t>
            </a:r>
            <a:r>
              <a:rPr lang="en-US" sz="2000" dirty="0" err="1">
                <a:solidFill>
                  <a:srgbClr val="FF0000"/>
                </a:solidFill>
              </a:rPr>
              <a:t>W</a:t>
            </a:r>
            <a:r>
              <a:rPr lang="en-US" sz="2000" baseline="-25000" dirty="0" err="1">
                <a:solidFill>
                  <a:srgbClr val="FF0000"/>
                </a:solidFill>
              </a:rPr>
              <a:t>ij</a:t>
            </a:r>
            <a:r>
              <a:rPr lang="en-US" sz="2000" dirty="0">
                <a:solidFill>
                  <a:srgbClr val="FF0000"/>
                </a:solidFill>
              </a:rPr>
              <a:t> = log(</a:t>
            </a:r>
            <a:r>
              <a:rPr lang="en-US" sz="2000" dirty="0" err="1">
                <a:solidFill>
                  <a:srgbClr val="FF0000"/>
                </a:solidFill>
              </a:rPr>
              <a:t>p</a:t>
            </a:r>
            <a:r>
              <a:rPr lang="en-US" sz="2000" baseline="-25000" dirty="0" err="1">
                <a:solidFill>
                  <a:srgbClr val="FF0000"/>
                </a:solidFill>
              </a:rPr>
              <a:t>ij</a:t>
            </a:r>
            <a:r>
              <a:rPr lang="en-US" sz="2000" dirty="0">
                <a:solidFill>
                  <a:srgbClr val="FF0000"/>
                </a:solidFill>
              </a:rPr>
              <a:t>/</a:t>
            </a:r>
            <a:r>
              <a:rPr lang="en-US" sz="2000" dirty="0" err="1">
                <a:solidFill>
                  <a:srgbClr val="FF0000"/>
                </a:solidFill>
              </a:rPr>
              <a:t>q</a:t>
            </a:r>
            <a:r>
              <a:rPr lang="en-US" sz="2000" baseline="-25000" dirty="0" err="1">
                <a:solidFill>
                  <a:srgbClr val="FF0000"/>
                </a:solidFill>
              </a:rPr>
              <a:t>j</a:t>
            </a:r>
            <a:r>
              <a:rPr lang="en-US" sz="2000" dirty="0">
                <a:solidFill>
                  <a:srgbClr val="FF0000"/>
                </a:solidFill>
              </a:rPr>
              <a:t>)</a:t>
            </a:r>
          </a:p>
          <a:p>
            <a:pPr lvl="1">
              <a:lnSpc>
                <a:spcPct val="90000"/>
              </a:lnSpc>
            </a:pPr>
            <a:r>
              <a:rPr lang="en-US" sz="2000" dirty="0"/>
              <a:t>where </a:t>
            </a:r>
            <a:r>
              <a:rPr lang="en-US" sz="2000" dirty="0" err="1"/>
              <a:t>i</a:t>
            </a:r>
            <a:r>
              <a:rPr lang="en-US" sz="2000" dirty="0"/>
              <a:t> is a position in the motif, and j an amino acid. </a:t>
            </a:r>
            <a:r>
              <a:rPr lang="en-US" sz="2000" dirty="0" err="1"/>
              <a:t>q</a:t>
            </a:r>
            <a:r>
              <a:rPr lang="en-US" sz="2000" baseline="-25000" dirty="0" err="1"/>
              <a:t>j</a:t>
            </a:r>
            <a:r>
              <a:rPr lang="en-US" sz="2000" dirty="0"/>
              <a:t> is the background frequency for amino acid j.</a:t>
            </a:r>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r>
              <a:rPr lang="en-US" sz="2000" dirty="0"/>
              <a:t>W is a L x 20 matrix, L is motif length</a:t>
            </a:r>
            <a:endParaRPr lang="en-US" sz="1600" dirty="0"/>
          </a:p>
        </p:txBody>
      </p:sp>
      <p:sp>
        <p:nvSpPr>
          <p:cNvPr id="326660" name="Text Box 4"/>
          <p:cNvSpPr txBox="1">
            <a:spLocks noChangeArrowheads="1"/>
          </p:cNvSpPr>
          <p:nvPr/>
        </p:nvSpPr>
        <p:spPr bwMode="auto">
          <a:xfrm>
            <a:off x="457200" y="2667000"/>
            <a:ext cx="7967663" cy="165576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dirty="0">
                <a:latin typeface="Courier New" charset="0"/>
              </a:rPr>
              <a:t>    </a:t>
            </a:r>
            <a:r>
              <a:rPr lang="en-US" sz="1000" dirty="0">
                <a:latin typeface="Courier New" charset="0"/>
              </a:rPr>
              <a:t>A    R    N    D    C    Q    E    G    H    I    L    K    M    F    P    S    T    W    Y    V </a:t>
            </a:r>
          </a:p>
          <a:p>
            <a:pPr algn="l" eaLnBrk="0" hangingPunct="0"/>
            <a:r>
              <a:rPr lang="en-US" sz="1000" dirty="0">
                <a:solidFill>
                  <a:schemeClr val="accent2"/>
                </a:solidFill>
                <a:latin typeface="Courier New" charset="0"/>
              </a:rPr>
              <a:t>1  0.6  0.4 -3.5 -2.4 -0.4 -1.9 -2.7  0.3 -1.1  1.0  0.3  0.0  1.4  1.2 -2.7  1.4 -1.2 -2.0  1.1  0.7</a:t>
            </a:r>
            <a:r>
              <a:rPr lang="en-US" sz="1000" dirty="0">
                <a:latin typeface="Courier New" charset="0"/>
              </a:rPr>
              <a:t> </a:t>
            </a:r>
          </a:p>
          <a:p>
            <a:pPr algn="l" eaLnBrk="0" hangingPunct="0"/>
            <a:r>
              <a:rPr lang="en-US" sz="1000" dirty="0">
                <a:solidFill>
                  <a:srgbClr val="CC0000"/>
                </a:solidFill>
                <a:latin typeface="Courier New" charset="0"/>
              </a:rPr>
              <a:t>2 -1.6 -6.6 -6.5 -5.4 -2.5 -4.0 -4.7 -3.7 -6.3  1.0  5.1 -3.7  3.1 -4.2 -4.3 -4.2 -0.2 -5.9 -3.8  0.4 </a:t>
            </a:r>
          </a:p>
          <a:p>
            <a:pPr algn="l" eaLnBrk="0" hangingPunct="0"/>
            <a:r>
              <a:rPr lang="en-US" sz="1000" dirty="0">
                <a:solidFill>
                  <a:schemeClr val="accent2"/>
                </a:solidFill>
                <a:latin typeface="Courier New" charset="0"/>
              </a:rPr>
              <a:t>3  0.2 -1.3  0.1  1.5  0.0 -1.8 -3.3  0.4  0.5 -1.0  0.3 -2.5  1.2  1.0 -0.1 -0.3 -0.5  3.4  1.6  0.0 </a:t>
            </a:r>
          </a:p>
          <a:p>
            <a:pPr algn="l" eaLnBrk="0" hangingPunct="0"/>
            <a:r>
              <a:rPr lang="en-US" sz="1000" dirty="0">
                <a:solidFill>
                  <a:srgbClr val="CC0000"/>
                </a:solidFill>
                <a:latin typeface="Courier New" charset="0"/>
              </a:rPr>
              <a:t>4 -0.1 -0.1 -2.0  2.0 -1.6  0.5  0.8  2.0 -3.3  0.1 -1.7 -1.0 -2.2 -1.6  1.7 -0.6 -0.2  1.3 -6.8 -0.7 </a:t>
            </a:r>
          </a:p>
          <a:p>
            <a:pPr algn="l" eaLnBrk="0" hangingPunct="0"/>
            <a:r>
              <a:rPr lang="en-US" sz="1000" dirty="0">
                <a:solidFill>
                  <a:schemeClr val="accent2"/>
                </a:solidFill>
                <a:latin typeface="Courier New" charset="0"/>
              </a:rPr>
              <a:t>5 -1.6 -0.1  0.1 -2.2 -1.2  0.4 -0.5  1.9  1.2 -2.2 -0.5 -1.3 -2.2  1.7  1.2 -2.5 -0.1  1.7  1.5  1.0 </a:t>
            </a:r>
          </a:p>
          <a:p>
            <a:pPr algn="l" eaLnBrk="0" hangingPunct="0"/>
            <a:r>
              <a:rPr lang="en-US" sz="1000" dirty="0">
                <a:solidFill>
                  <a:srgbClr val="CC0000"/>
                </a:solidFill>
                <a:latin typeface="Courier New" charset="0"/>
              </a:rPr>
              <a:t>6 -0.7 -1.4 -1.0 -2.3  1.1 -1.3 -1.4 -0.2 -1.0  1.8  0.8 -1.9  0.2  1.0 -0.4 -0.6  0.4 -0.5 -0.0  2.1 </a:t>
            </a:r>
          </a:p>
          <a:p>
            <a:pPr algn="l" eaLnBrk="0" hangingPunct="0"/>
            <a:r>
              <a:rPr lang="en-US" sz="1000" dirty="0">
                <a:solidFill>
                  <a:schemeClr val="accent2"/>
                </a:solidFill>
                <a:latin typeface="Courier New" charset="0"/>
              </a:rPr>
              <a:t>7  1.1 -3.8 -0.2 -1.3  1.3 -0.3 -1.3 -1.4  2.1  0.6  0.7 -5.0  1.1  0.9  1.3 -0.5 -0.9  2.9 -0.4  0.5 </a:t>
            </a:r>
          </a:p>
          <a:p>
            <a:pPr algn="l" eaLnBrk="0" hangingPunct="0"/>
            <a:r>
              <a:rPr lang="en-US" sz="1000" dirty="0">
                <a:solidFill>
                  <a:srgbClr val="CC0000"/>
                </a:solidFill>
                <a:latin typeface="Courier New" charset="0"/>
              </a:rPr>
              <a:t>8 -2.2  1.0 -0.8 -2.9 -1.4  0.4  0.1 -0.4  0.2 -0.0  1.1 -0.5 -0.5  0.7 -0.3  0.8  0.8 -0.7  1.3 -1.1 </a:t>
            </a:r>
          </a:p>
          <a:p>
            <a:pPr algn="l" eaLnBrk="0" hangingPunct="0"/>
            <a:r>
              <a:rPr lang="en-US" sz="1000" dirty="0">
                <a:solidFill>
                  <a:schemeClr val="accent2"/>
                </a:solidFill>
                <a:latin typeface="Courier New" charset="0"/>
              </a:rPr>
              <a:t>9 -0.2 -3.5 -6.1 -4.5  0.7 -0.8 -2.5 -4.0 -2.6  0.9  2.8 -3.0 -1.8 -1.4 -6.2 -1.9 -1.6 -4.9 -1.6  4.5</a:t>
            </a:r>
            <a:endParaRPr lang="en-US" sz="1000" dirty="0">
              <a:solidFill>
                <a:schemeClr val="accent2"/>
              </a:solidFill>
              <a:latin typeface="Courier" charset="0"/>
            </a:endParaRPr>
          </a:p>
        </p:txBody>
      </p:sp>
      <p:sp>
        <p:nvSpPr>
          <p:cNvPr id="2" name="Rectangle 1"/>
          <p:cNvSpPr/>
          <p:nvPr/>
        </p:nvSpPr>
        <p:spPr>
          <a:xfrm>
            <a:off x="1417938" y="5229200"/>
            <a:ext cx="1569886" cy="1015663"/>
          </a:xfrm>
          <a:prstGeom prst="rect">
            <a:avLst/>
          </a:prstGeom>
        </p:spPr>
        <p:txBody>
          <a:bodyPr wrap="none">
            <a:spAutoFit/>
          </a:bodyPr>
          <a:lstStyle/>
          <a:p>
            <a:r>
              <a:rPr lang="en-US" sz="2000" i="0" dirty="0">
                <a:latin typeface="Courier New" charset="0"/>
              </a:rPr>
              <a:t>S</a:t>
            </a:r>
            <a:r>
              <a:rPr lang="en-US" sz="2000" i="0" dirty="0">
                <a:solidFill>
                  <a:srgbClr val="FF0000"/>
                </a:solidFill>
                <a:latin typeface="Courier New" charset="0"/>
              </a:rPr>
              <a:t>L</a:t>
            </a:r>
            <a:r>
              <a:rPr lang="en-US" sz="2000" i="0" dirty="0">
                <a:latin typeface="Courier New" charset="0"/>
              </a:rPr>
              <a:t>LPAIVEL </a:t>
            </a:r>
          </a:p>
          <a:p>
            <a:r>
              <a:rPr lang="en-US" sz="2000" i="0" dirty="0">
                <a:latin typeface="Courier New" charset="0"/>
              </a:rPr>
              <a:t>Y</a:t>
            </a:r>
            <a:r>
              <a:rPr lang="en-US" sz="2000" i="0" dirty="0">
                <a:solidFill>
                  <a:srgbClr val="FF0000"/>
                </a:solidFill>
                <a:latin typeface="Courier New" charset="0"/>
              </a:rPr>
              <a:t>L</a:t>
            </a:r>
            <a:r>
              <a:rPr lang="en-US" sz="2000" i="0" dirty="0">
                <a:latin typeface="Courier New" charset="0"/>
              </a:rPr>
              <a:t>IPAIVHI </a:t>
            </a:r>
          </a:p>
          <a:p>
            <a:r>
              <a:rPr lang="en-US" sz="2000" i="0" dirty="0">
                <a:latin typeface="Courier New" charset="0"/>
              </a:rPr>
              <a:t>T</a:t>
            </a:r>
            <a:r>
              <a:rPr lang="en-US" sz="2000" i="0" dirty="0">
                <a:solidFill>
                  <a:srgbClr val="FF0000"/>
                </a:solidFill>
                <a:latin typeface="Courier New" charset="0"/>
              </a:rPr>
              <a:t>L</a:t>
            </a:r>
            <a:r>
              <a:rPr lang="en-US" sz="2000" i="0" dirty="0">
                <a:latin typeface="Courier New" charset="0"/>
              </a:rPr>
              <a:t>WVDPYEV </a:t>
            </a:r>
          </a:p>
        </p:txBody>
      </p:sp>
    </p:spTree>
    <p:extLst>
      <p:ext uri="{BB962C8B-B14F-4D97-AF65-F5344CB8AC3E}">
        <p14:creationId xmlns:p14="http://schemas.microsoft.com/office/powerpoint/2010/main" val="408927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40x%20neur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41413"/>
            <a:ext cx="6705600" cy="5360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8933" name="Rectangle 5"/>
          <p:cNvSpPr>
            <a:spLocks noGrp="1" noChangeArrowheads="1"/>
          </p:cNvSpPr>
          <p:nvPr>
            <p:ph type="title"/>
          </p:nvPr>
        </p:nvSpPr>
        <p:spPr/>
        <p:txBody>
          <a:bodyPr/>
          <a:lstStyle/>
          <a:p>
            <a:pPr eaLnBrk="1" hangingPunct="1">
              <a:defRPr/>
            </a:pPr>
            <a:r>
              <a:rPr lang="en-US">
                <a:cs typeface="+mj-cs"/>
              </a:rPr>
              <a:t>Biological Neural network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Neur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76200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4052" name="Rectangle 4"/>
          <p:cNvSpPr>
            <a:spLocks noGrp="1" noChangeArrowheads="1"/>
          </p:cNvSpPr>
          <p:nvPr>
            <p:ph type="title"/>
          </p:nvPr>
        </p:nvSpPr>
        <p:spPr/>
        <p:txBody>
          <a:bodyPr/>
          <a:lstStyle/>
          <a:p>
            <a:pPr eaLnBrk="1" hangingPunct="1">
              <a:defRPr/>
            </a:pPr>
            <a:r>
              <a:rPr lang="en-US">
                <a:cs typeface="+mj-cs"/>
              </a:rPr>
              <a:t>Biological neuron structure</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553" name="Picture 2" descr="NN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79375"/>
            <a:ext cx="5219700" cy="662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9171" name="Rectangle 3"/>
          <p:cNvSpPr>
            <a:spLocks noChangeArrowheads="1"/>
          </p:cNvSpPr>
          <p:nvPr/>
        </p:nvSpPr>
        <p:spPr bwMode="auto">
          <a:xfrm>
            <a:off x="2667000" y="4495800"/>
            <a:ext cx="3886200" cy="381000"/>
          </a:xfrm>
          <a:prstGeom prst="rect">
            <a:avLst/>
          </a:prstGeom>
          <a:solidFill>
            <a:srgbClr val="CC0000">
              <a:alpha val="24001"/>
            </a:srgbClr>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9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1" grpId="0" animBg="1"/>
    </p:bldLst>
  </p:timing>
</p:sld>
</file>

<file path=ppt/theme/theme1.xml><?xml version="1.0" encoding="utf-8"?>
<a:theme xmlns:a="http://schemas.openxmlformats.org/drawingml/2006/main" name="slide">
  <a:themeElements>
    <a:clrScheme nam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a:majorFont>
        <a:latin typeface="Comic Sans MS"/>
        <a:ea typeface="ＭＳ Ｐゴシック"/>
        <a:cs typeface=""/>
      </a:majorFont>
      <a:minorFont>
        <a:latin typeface="Comic Sans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 b="1" i="0" u="none" strike="noStrike" cap="none" normalizeH="0" baseline="0">
            <a:ln>
              <a:noFill/>
            </a:ln>
            <a:solidFill>
              <a:srgbClr val="000000"/>
            </a:solidFill>
            <a:effectLst/>
            <a:latin typeface="Frutiger 45 Light"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 b="1" i="0" u="none" strike="noStrike" cap="none" normalizeH="0" baseline="0">
            <a:ln>
              <a:noFill/>
            </a:ln>
            <a:solidFill>
              <a:srgbClr val="000000"/>
            </a:solidFill>
            <a:effectLst/>
            <a:latin typeface="Frutiger 45 Light" charset="0"/>
            <a:ea typeface="ＭＳ Ｐゴシック" charset="0"/>
          </a:defRPr>
        </a:defPPr>
      </a:lstStyle>
    </a:lnDef>
  </a:objectDefaults>
  <a:extraClrSchemeLst>
    <a:extraClrScheme>
      <a:clrScheme nam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2615</TotalTime>
  <Words>3059</Words>
  <Application>Microsoft Macintosh PowerPoint</Application>
  <PresentationFormat>On-screen Show (4:3)</PresentationFormat>
  <Paragraphs>465</Paragraphs>
  <Slides>56</Slides>
  <Notes>56</Notes>
  <HiddenSlides>3</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73" baseType="lpstr">
      <vt:lpstr>ＭＳ Ｐゴシック</vt:lpstr>
      <vt:lpstr>Arial</vt:lpstr>
      <vt:lpstr>Comic Sans MS</vt:lpstr>
      <vt:lpstr>Courier</vt:lpstr>
      <vt:lpstr>Courier New</vt:lpstr>
      <vt:lpstr>Frutiger 45 Light</vt:lpstr>
      <vt:lpstr>Garamond</vt:lpstr>
      <vt:lpstr>Geneva</vt:lpstr>
      <vt:lpstr>Helvetica Neue</vt:lpstr>
      <vt:lpstr>Skia</vt:lpstr>
      <vt:lpstr>Symbol</vt:lpstr>
      <vt:lpstr>Times</vt:lpstr>
      <vt:lpstr>Times New Roman</vt:lpstr>
      <vt:lpstr>Wingdings</vt:lpstr>
      <vt:lpstr>slide</vt:lpstr>
      <vt:lpstr>Equation</vt:lpstr>
      <vt:lpstr>Chart</vt:lpstr>
      <vt:lpstr>Artificial Neural Networks 1  Morten Nielsen Department of Health Technology, DTU</vt:lpstr>
      <vt:lpstr>Objectives</vt:lpstr>
      <vt:lpstr>PowerPoint Presentation</vt:lpstr>
      <vt:lpstr>PowerPoint Presentation</vt:lpstr>
      <vt:lpstr>PowerPoint Presentation</vt:lpstr>
      <vt:lpstr>Weight matrices (PSSM)</vt:lpstr>
      <vt:lpstr>Biological Neural network </vt:lpstr>
      <vt:lpstr>Biological neuron structure</vt:lpstr>
      <vt:lpstr>PowerPoint Presentation</vt:lpstr>
      <vt:lpstr>PowerPoint Presentation</vt:lpstr>
      <vt:lpstr>Transfer of biological principles to  artificial neural network algorithms</vt:lpstr>
      <vt:lpstr>PowerPoint Presentation</vt:lpstr>
      <vt:lpstr>PowerPoint Presentation</vt:lpstr>
      <vt:lpstr>PowerPoint Presentation</vt:lpstr>
      <vt:lpstr>Higher order correlations</vt:lpstr>
      <vt:lpstr>MHC peptide binding</vt:lpstr>
      <vt:lpstr>Mutual information</vt:lpstr>
      <vt:lpstr>Mutual information. Example</vt:lpstr>
      <vt:lpstr>Mutual information</vt:lpstr>
      <vt:lpstr>Higher order sequence correlations</vt:lpstr>
      <vt:lpstr>Neural networks</vt:lpstr>
      <vt:lpstr>Error estimates</vt:lpstr>
      <vt:lpstr>Neural networks</vt:lpstr>
      <vt:lpstr>Neural networks with a hidden layer</vt:lpstr>
      <vt:lpstr>Neural networks</vt:lpstr>
      <vt:lpstr>How does it work?  Ex. Input is (0 0)</vt:lpstr>
      <vt:lpstr>Neural networks. How does it work?</vt:lpstr>
      <vt:lpstr>Neural networks (1 0 &amp;&amp; 0 1)</vt:lpstr>
      <vt:lpstr>Neural networks (1 1)</vt:lpstr>
      <vt:lpstr>What is going on?</vt:lpstr>
      <vt:lpstr>What is going on?</vt:lpstr>
      <vt:lpstr>PowerPoint Presentation</vt:lpstr>
      <vt:lpstr>PowerPoint Presentation</vt:lpstr>
      <vt:lpstr>PowerPoint Presentation</vt:lpstr>
      <vt:lpstr>Training and error reduction</vt:lpstr>
      <vt:lpstr>Training and error reduction</vt:lpstr>
      <vt:lpstr>Training and error reduction</vt:lpstr>
      <vt:lpstr>Neural network training</vt:lpstr>
      <vt:lpstr>Neural network training. Cross validation</vt:lpstr>
      <vt:lpstr>Neural network training curve</vt:lpstr>
      <vt:lpstr>Demo</vt:lpstr>
      <vt:lpstr>Network training</vt:lpstr>
      <vt:lpstr>Sparse encoding</vt:lpstr>
      <vt:lpstr>BLOSUM encoding (Blosum50 matrix)</vt:lpstr>
      <vt:lpstr>Sequence encoding (continued)</vt:lpstr>
      <vt:lpstr>The Wisdom of the Crowds</vt:lpstr>
      <vt:lpstr>Network ensembles</vt:lpstr>
      <vt:lpstr>Evaluation of prediction accuracy</vt:lpstr>
      <vt:lpstr>Applications of artificial neural networks</vt:lpstr>
      <vt:lpstr>PowerPoint Presentation</vt:lpstr>
      <vt:lpstr>Prediction of protein secondary structure</vt:lpstr>
      <vt:lpstr>Prediction of protein secondary structure</vt:lpstr>
      <vt:lpstr>Sparse encoding of amino acid  sequence windows</vt:lpstr>
      <vt:lpstr>Why use network ensembles?</vt:lpstr>
      <vt:lpstr>Why not select the best?</vt:lpstr>
      <vt:lpstr>What have we learned?</vt:lpstr>
    </vt:vector>
  </TitlesOfParts>
  <Company>DTU</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Biological sequence analysis and information processing by artificial neural networks</dc:title>
  <cp:lastModifiedBy>Microsoft Office User</cp:lastModifiedBy>
  <cp:revision>38</cp:revision>
  <dcterms:modified xsi:type="dcterms:W3CDTF">2020-06-12T14:32:41Z</dcterms:modified>
</cp:coreProperties>
</file>