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650" r:id="rId2"/>
    <p:sldId id="689" r:id="rId3"/>
    <p:sldId id="693" r:id="rId4"/>
    <p:sldId id="719" r:id="rId5"/>
    <p:sldId id="690" r:id="rId6"/>
    <p:sldId id="691" r:id="rId7"/>
    <p:sldId id="692" r:id="rId8"/>
    <p:sldId id="694" r:id="rId9"/>
    <p:sldId id="700" r:id="rId10"/>
    <p:sldId id="702" r:id="rId11"/>
    <p:sldId id="708" r:id="rId12"/>
    <p:sldId id="695" r:id="rId13"/>
    <p:sldId id="696" r:id="rId14"/>
    <p:sldId id="697" r:id="rId15"/>
    <p:sldId id="698" r:id="rId16"/>
    <p:sldId id="699" r:id="rId17"/>
    <p:sldId id="703" r:id="rId18"/>
    <p:sldId id="704" r:id="rId19"/>
    <p:sldId id="705" r:id="rId20"/>
    <p:sldId id="715" r:id="rId21"/>
    <p:sldId id="714" r:id="rId22"/>
    <p:sldId id="707" r:id="rId23"/>
    <p:sldId id="716" r:id="rId24"/>
    <p:sldId id="717" r:id="rId25"/>
    <p:sldId id="718" r:id="rId26"/>
    <p:sldId id="710" r:id="rId27"/>
    <p:sldId id="712" r:id="rId28"/>
  </p:sldIdLst>
  <p:sldSz cx="9144000" cy="6858000" type="screen4x3"/>
  <p:notesSz cx="6794500" cy="9931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00" b="1" kern="1200">
        <a:solidFill>
          <a:schemeClr val="tx1"/>
        </a:solidFill>
        <a:latin typeface="Frutiger 45 Light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B2B2"/>
    <a:srgbClr val="000099"/>
    <a:srgbClr val="4355FB"/>
    <a:srgbClr val="FFFF66"/>
    <a:srgbClr val="008000"/>
    <a:srgbClr val="DDDDDD"/>
    <a:srgbClr val="F8F8F8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29"/>
  </p:normalViewPr>
  <p:slideViewPr>
    <p:cSldViewPr>
      <p:cViewPr varScale="1">
        <p:scale>
          <a:sx n="82" d="100"/>
          <a:sy n="82" d="100"/>
        </p:scale>
        <p:origin x="2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A5CE0AD-1056-D246-A3CE-4F3AFA151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88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2C0BFFC-D97A-8847-960D-354637A7E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6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14F63-126E-8341-8814-8CB812AF345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9308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93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C28F54-EC4B-3D4D-BBCA-00324C6AF7A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439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17305E-A34D-EE4D-9211-D9AB1D848829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4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223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8BEC4-3B30-0548-820D-D7C82ADDD12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422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6A1534-B970-1943-802A-FEDA3F33ED1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22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375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B923E-38F7-1B49-80B2-5E51348FB90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2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632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630BAB-6946-0347-91EA-B899AD034BE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627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6BFE95-4146-504E-82D5-56092D0C72E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2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697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7BF124-C90A-CB48-90D1-B630C6D27AC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3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685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9957DE-2631-674A-9A9D-F0C87001497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327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7221A9-29AF-EF4F-867F-21AE7F34CD1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23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540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9C1A26-C9B1-0740-BD53-9C5AEB0CF35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12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254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266A56-97CC-9B47-B56C-D4B11A1EAC0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2554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5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020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D69B5C-88C6-0A46-9143-64F13D159B7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25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232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50D06-FAD2-A74F-95C8-F7E4583A07F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23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295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9C432F-B64A-AC4D-9C5D-7901D24BAE1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25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3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AEDE7E-EFD7-9A48-8528-3A192E6D8ACF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25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6213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A5EC05-C865-254F-8022-5A5838AEDAB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26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6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65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BD236D-1B45-5B48-84CA-46F6C41C704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9369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134DAF-D86E-724D-A07A-5AEADD1D7CC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24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488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46D20-68F1-1542-AC62-1C70618E990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22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048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46D20-68F1-1542-AC62-1C70618E990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22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8082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CBF684-381B-9045-AA37-ECBC4BFAC7B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8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51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47BCF9-A8C6-B04F-8363-898CF8B0B14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200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677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1EC553-202F-EA43-A16B-90CD2BC5163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2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027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8B38B9-80BE-594C-8CEC-CF77AC94E19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2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937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A1FD36-02A6-5442-9BB4-AEA4F7ACE9E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43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76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52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2288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5341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583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71628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1430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771900"/>
            <a:ext cx="42291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125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961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29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889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827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784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53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85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6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16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pic>
        <p:nvPicPr>
          <p:cNvPr id="1028" name="Picture 7" descr="CBS_new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7" name="Text Box 93"/>
          <p:cNvSpPr txBox="1">
            <a:spLocks noChangeArrowheads="1"/>
          </p:cNvSpPr>
          <p:nvPr/>
        </p:nvSpPr>
        <p:spPr bwMode="auto">
          <a:xfrm>
            <a:off x="5181600" y="64770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da-DK" sz="1800">
              <a:latin typeface="Garamond" charset="0"/>
              <a:cs typeface="+mn-cs"/>
            </a:endParaRPr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228600" y="990600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152400" y="6615113"/>
            <a:ext cx="8915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AutoShape 2"/>
          <p:cNvSpPr>
            <a:spLocks noChangeArrowheads="1"/>
          </p:cNvSpPr>
          <p:nvPr/>
        </p:nvSpPr>
        <p:spPr bwMode="auto">
          <a:xfrm>
            <a:off x="539750" y="1700213"/>
            <a:ext cx="8208963" cy="37449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66FF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819400"/>
            <a:ext cx="701675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Dealing with Sequence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redundancy</a:t>
            </a:r>
            <a:br>
              <a:rPr lang="en-US" dirty="0">
                <a:cs typeface="+mj-cs"/>
              </a:rPr>
            </a:b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Morten Nielsen</a:t>
            </a:r>
            <a:br>
              <a:rPr lang="en-US" dirty="0">
                <a:cs typeface="+mj-cs"/>
              </a:rPr>
            </a:br>
            <a:r>
              <a:rPr lang="en-US" dirty="0"/>
              <a:t>Department of Health Technology</a:t>
            </a:r>
            <a:r>
              <a:rPr lang="en-US" dirty="0">
                <a:cs typeface="+mj-cs"/>
              </a:rPr>
              <a:t>, DTU</a:t>
            </a:r>
            <a:br>
              <a:rPr lang="en-US" dirty="0">
                <a:cs typeface="+mj-cs"/>
              </a:rPr>
            </a:br>
            <a:endParaRPr lang="da-DK" dirty="0"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1628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Ole Lund et al.</a:t>
            </a:r>
            <a:br>
              <a:rPr lang="en-US">
                <a:cs typeface="+mj-cs"/>
              </a:rPr>
            </a:br>
            <a:r>
              <a:rPr lang="en-US" sz="2400">
                <a:cs typeface="+mj-cs"/>
              </a:rPr>
              <a:t>(Protein engineering 1997)</a:t>
            </a:r>
            <a:r>
              <a:rPr lang="en-US">
                <a:cs typeface="+mj-cs"/>
              </a:rPr>
              <a:t> </a:t>
            </a:r>
          </a:p>
        </p:txBody>
      </p:sp>
      <p:pic>
        <p:nvPicPr>
          <p:cNvPr id="20482" name="Picture 4" descr="y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74738"/>
            <a:ext cx="6234113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Ole</a:t>
            </a:r>
            <a:r>
              <a:rPr lang="ja-JP" altLang="en-US">
                <a:cs typeface="+mj-cs"/>
              </a:rPr>
              <a:t>’</a:t>
            </a:r>
            <a:r>
              <a:rPr lang="en-US">
                <a:cs typeface="+mj-cs"/>
              </a:rPr>
              <a:t>s formula</a:t>
            </a:r>
          </a:p>
        </p:txBody>
      </p:sp>
      <p:graphicFrame>
        <p:nvGraphicFramePr>
          <p:cNvPr id="22530" name="Object 6"/>
          <p:cNvGraphicFramePr>
            <a:graphicFrameLocks noChangeAspect="1"/>
          </p:cNvGraphicFramePr>
          <p:nvPr/>
        </p:nvGraphicFramePr>
        <p:xfrm>
          <a:off x="1295400" y="4267200"/>
          <a:ext cx="61722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4" imgW="1778000" imgH="215900" progId="Equation.3">
                  <p:embed/>
                </p:oleObj>
              </mc:Choice>
              <mc:Fallback>
                <p:oleObj name="Equation" r:id="rId4" imgW="17780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267200"/>
                        <a:ext cx="6172200" cy="7508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2462213" y="1412875"/>
          <a:ext cx="2681287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6" imgW="1143000" imgH="1092200" progId="Equation.3">
                  <p:embed/>
                </p:oleObj>
              </mc:Choice>
              <mc:Fallback>
                <p:oleObj name="Equation" r:id="rId6" imgW="1143000" imgH="1092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1412875"/>
                        <a:ext cx="2681287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 rot="19801987">
            <a:off x="460468" y="3344417"/>
            <a:ext cx="828799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Comic Sans MS"/>
                <a:cs typeface="Comic Sans MS"/>
              </a:rPr>
              <a:t>Note, this formula is only relevant for protein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How to deal with redundancy</a:t>
            </a:r>
          </a:p>
        </p:txBody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Hobohm 1</a:t>
            </a:r>
          </a:p>
          <a:p>
            <a:pPr lvl="1" eaLnBrk="1" hangingPunct="1">
              <a:defRPr/>
            </a:pPr>
            <a:r>
              <a:rPr lang="en-US"/>
              <a:t>Fast</a:t>
            </a:r>
          </a:p>
          <a:p>
            <a:pPr lvl="1" eaLnBrk="1" hangingPunct="1">
              <a:defRPr/>
            </a:pPr>
            <a:r>
              <a:rPr lang="en-US"/>
              <a:t>Requires a </a:t>
            </a:r>
            <a:r>
              <a:rPr lang="en-US">
                <a:solidFill>
                  <a:srgbClr val="CC0000"/>
                </a:solidFill>
              </a:rPr>
              <a:t>prior sorting</a:t>
            </a:r>
            <a:r>
              <a:rPr lang="en-US"/>
              <a:t> of data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Hobohm 2</a:t>
            </a:r>
          </a:p>
          <a:p>
            <a:pPr lvl="1" eaLnBrk="1" hangingPunct="1">
              <a:defRPr/>
            </a:pPr>
            <a:r>
              <a:rPr lang="en-US"/>
              <a:t>Slow</a:t>
            </a:r>
          </a:p>
          <a:p>
            <a:pPr lvl="1" eaLnBrk="1" hangingPunct="1">
              <a:defRPr/>
            </a:pPr>
            <a:r>
              <a:rPr lang="en-US"/>
              <a:t>Gives unique answer always</a:t>
            </a:r>
          </a:p>
          <a:p>
            <a:pPr lvl="1" eaLnBrk="1" hangingPunct="1">
              <a:defRPr/>
            </a:pPr>
            <a:r>
              <a:rPr lang="en-US"/>
              <a:t>No prior sorting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 1</a:t>
            </a:r>
          </a:p>
        </p:txBody>
      </p:sp>
      <p:sp>
        <p:nvSpPr>
          <p:cNvPr id="1209348" name="Rectangle 4"/>
          <p:cNvSpPr>
            <a:spLocks noChangeArrowheads="1"/>
          </p:cNvSpPr>
          <p:nvPr/>
        </p:nvSpPr>
        <p:spPr bwMode="auto">
          <a:xfrm>
            <a:off x="6096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09349" name="Text Box 5"/>
          <p:cNvSpPr txBox="1">
            <a:spLocks noChangeArrowheads="1"/>
          </p:cNvSpPr>
          <p:nvPr/>
        </p:nvSpPr>
        <p:spPr bwMode="auto">
          <a:xfrm>
            <a:off x="371475" y="1143000"/>
            <a:ext cx="2676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Input data - sorted list</a:t>
            </a:r>
          </a:p>
        </p:txBody>
      </p:sp>
      <p:sp>
        <p:nvSpPr>
          <p:cNvPr id="1209350" name="Rectangle 6"/>
          <p:cNvSpPr>
            <a:spLocks noChangeArrowheads="1"/>
          </p:cNvSpPr>
          <p:nvPr/>
        </p:nvSpPr>
        <p:spPr bwMode="auto">
          <a:xfrm>
            <a:off x="6858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A</a:t>
            </a:r>
          </a:p>
        </p:txBody>
      </p:sp>
      <p:sp>
        <p:nvSpPr>
          <p:cNvPr id="1209351" name="Rectangle 7"/>
          <p:cNvSpPr>
            <a:spLocks noChangeArrowheads="1"/>
          </p:cNvSpPr>
          <p:nvPr/>
        </p:nvSpPr>
        <p:spPr bwMode="auto">
          <a:xfrm>
            <a:off x="685800" y="2057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B</a:t>
            </a:r>
          </a:p>
        </p:txBody>
      </p:sp>
      <p:sp>
        <p:nvSpPr>
          <p:cNvPr id="1209352" name="Rectangle 8"/>
          <p:cNvSpPr>
            <a:spLocks noChangeArrowheads="1"/>
          </p:cNvSpPr>
          <p:nvPr/>
        </p:nvSpPr>
        <p:spPr bwMode="auto">
          <a:xfrm>
            <a:off x="685800" y="2514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C</a:t>
            </a:r>
          </a:p>
        </p:txBody>
      </p:sp>
      <p:sp>
        <p:nvSpPr>
          <p:cNvPr id="1209353" name="Rectangle 9"/>
          <p:cNvSpPr>
            <a:spLocks noChangeArrowheads="1"/>
          </p:cNvSpPr>
          <p:nvPr/>
        </p:nvSpPr>
        <p:spPr bwMode="auto">
          <a:xfrm>
            <a:off x="685800" y="2971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D</a:t>
            </a:r>
          </a:p>
        </p:txBody>
      </p:sp>
      <p:sp>
        <p:nvSpPr>
          <p:cNvPr id="1209354" name="Rectangle 10"/>
          <p:cNvSpPr>
            <a:spLocks noChangeArrowheads="1"/>
          </p:cNvSpPr>
          <p:nvPr/>
        </p:nvSpPr>
        <p:spPr bwMode="auto">
          <a:xfrm>
            <a:off x="685800" y="34290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E</a:t>
            </a:r>
          </a:p>
        </p:txBody>
      </p:sp>
      <p:sp>
        <p:nvSpPr>
          <p:cNvPr id="1209355" name="Rectangle 11"/>
          <p:cNvSpPr>
            <a:spLocks noChangeArrowheads="1"/>
          </p:cNvSpPr>
          <p:nvPr/>
        </p:nvSpPr>
        <p:spPr bwMode="auto">
          <a:xfrm>
            <a:off x="685800" y="3886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F</a:t>
            </a:r>
          </a:p>
        </p:txBody>
      </p:sp>
      <p:sp>
        <p:nvSpPr>
          <p:cNvPr id="1209356" name="Rectangle 12"/>
          <p:cNvSpPr>
            <a:spLocks noChangeArrowheads="1"/>
          </p:cNvSpPr>
          <p:nvPr/>
        </p:nvSpPr>
        <p:spPr bwMode="auto">
          <a:xfrm>
            <a:off x="685800" y="4343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G</a:t>
            </a:r>
          </a:p>
        </p:txBody>
      </p:sp>
      <p:sp>
        <p:nvSpPr>
          <p:cNvPr id="1209357" name="Rectangle 13"/>
          <p:cNvSpPr>
            <a:spLocks noChangeArrowheads="1"/>
          </p:cNvSpPr>
          <p:nvPr/>
        </p:nvSpPr>
        <p:spPr bwMode="auto">
          <a:xfrm>
            <a:off x="685800" y="4800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H</a:t>
            </a:r>
          </a:p>
        </p:txBody>
      </p:sp>
      <p:sp>
        <p:nvSpPr>
          <p:cNvPr id="1209358" name="Rectangle 14"/>
          <p:cNvSpPr>
            <a:spLocks noChangeArrowheads="1"/>
          </p:cNvSpPr>
          <p:nvPr/>
        </p:nvSpPr>
        <p:spPr bwMode="auto">
          <a:xfrm>
            <a:off x="685800" y="5257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I</a:t>
            </a:r>
          </a:p>
        </p:txBody>
      </p:sp>
      <p:sp>
        <p:nvSpPr>
          <p:cNvPr id="1209359" name="Rectangle 15"/>
          <p:cNvSpPr>
            <a:spLocks noChangeArrowheads="1"/>
          </p:cNvSpPr>
          <p:nvPr/>
        </p:nvSpPr>
        <p:spPr bwMode="auto">
          <a:xfrm>
            <a:off x="64008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6970713" y="114300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Unique</a:t>
            </a:r>
          </a:p>
        </p:txBody>
      </p:sp>
      <p:sp>
        <p:nvSpPr>
          <p:cNvPr id="1209361" name="Text Box 17"/>
          <p:cNvSpPr txBox="1">
            <a:spLocks noChangeArrowheads="1"/>
          </p:cNvSpPr>
          <p:nvPr/>
        </p:nvSpPr>
        <p:spPr bwMode="auto">
          <a:xfrm>
            <a:off x="3124200" y="2590800"/>
            <a:ext cx="28194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b="0">
                <a:latin typeface="Comic Sans MS" charset="0"/>
                <a:cs typeface="+mn-cs"/>
              </a:rPr>
              <a:t>Add next data point to list of unique if it is NOT similar to any of the elements already on the unique list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406" name="Rectangle 14"/>
          <p:cNvSpPr>
            <a:spLocks noChangeArrowheads="1"/>
          </p:cNvSpPr>
          <p:nvPr/>
        </p:nvSpPr>
        <p:spPr bwMode="auto">
          <a:xfrm>
            <a:off x="64008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 1</a:t>
            </a:r>
          </a:p>
        </p:txBody>
      </p:sp>
      <p:sp>
        <p:nvSpPr>
          <p:cNvPr id="1211395" name="Rectangle 3"/>
          <p:cNvSpPr>
            <a:spLocks noChangeArrowheads="1"/>
          </p:cNvSpPr>
          <p:nvPr/>
        </p:nvSpPr>
        <p:spPr bwMode="auto">
          <a:xfrm>
            <a:off x="6096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1396" name="Text Box 4"/>
          <p:cNvSpPr txBox="1">
            <a:spLocks noChangeArrowheads="1"/>
          </p:cNvSpPr>
          <p:nvPr/>
        </p:nvSpPr>
        <p:spPr bwMode="auto">
          <a:xfrm>
            <a:off x="963613" y="1143000"/>
            <a:ext cx="132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Input data</a:t>
            </a:r>
          </a:p>
        </p:txBody>
      </p:sp>
      <p:sp>
        <p:nvSpPr>
          <p:cNvPr id="1211397" name="Rectangle 5"/>
          <p:cNvSpPr>
            <a:spLocks noChangeArrowheads="1"/>
          </p:cNvSpPr>
          <p:nvPr/>
        </p:nvSpPr>
        <p:spPr bwMode="auto">
          <a:xfrm>
            <a:off x="64770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A</a:t>
            </a:r>
          </a:p>
        </p:txBody>
      </p:sp>
      <p:sp>
        <p:nvSpPr>
          <p:cNvPr id="1211398" name="Rectangle 6"/>
          <p:cNvSpPr>
            <a:spLocks noChangeArrowheads="1"/>
          </p:cNvSpPr>
          <p:nvPr/>
        </p:nvSpPr>
        <p:spPr bwMode="auto">
          <a:xfrm>
            <a:off x="685800" y="2057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B</a:t>
            </a:r>
          </a:p>
        </p:txBody>
      </p:sp>
      <p:sp>
        <p:nvSpPr>
          <p:cNvPr id="1211399" name="Rectangle 7"/>
          <p:cNvSpPr>
            <a:spLocks noChangeArrowheads="1"/>
          </p:cNvSpPr>
          <p:nvPr/>
        </p:nvSpPr>
        <p:spPr bwMode="auto">
          <a:xfrm>
            <a:off x="685800" y="2514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C</a:t>
            </a:r>
          </a:p>
        </p:txBody>
      </p:sp>
      <p:sp>
        <p:nvSpPr>
          <p:cNvPr id="1211400" name="Rectangle 8"/>
          <p:cNvSpPr>
            <a:spLocks noChangeArrowheads="1"/>
          </p:cNvSpPr>
          <p:nvPr/>
        </p:nvSpPr>
        <p:spPr bwMode="auto">
          <a:xfrm>
            <a:off x="685800" y="2971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D</a:t>
            </a:r>
          </a:p>
        </p:txBody>
      </p:sp>
      <p:sp>
        <p:nvSpPr>
          <p:cNvPr id="1211401" name="Rectangle 9"/>
          <p:cNvSpPr>
            <a:spLocks noChangeArrowheads="1"/>
          </p:cNvSpPr>
          <p:nvPr/>
        </p:nvSpPr>
        <p:spPr bwMode="auto">
          <a:xfrm>
            <a:off x="685800" y="34290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E</a:t>
            </a:r>
          </a:p>
        </p:txBody>
      </p:sp>
      <p:sp>
        <p:nvSpPr>
          <p:cNvPr id="1211402" name="Rectangle 10"/>
          <p:cNvSpPr>
            <a:spLocks noChangeArrowheads="1"/>
          </p:cNvSpPr>
          <p:nvPr/>
        </p:nvSpPr>
        <p:spPr bwMode="auto">
          <a:xfrm>
            <a:off x="685800" y="3886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F</a:t>
            </a:r>
          </a:p>
        </p:txBody>
      </p:sp>
      <p:sp>
        <p:nvSpPr>
          <p:cNvPr id="1211403" name="Rectangle 11"/>
          <p:cNvSpPr>
            <a:spLocks noChangeArrowheads="1"/>
          </p:cNvSpPr>
          <p:nvPr/>
        </p:nvSpPr>
        <p:spPr bwMode="auto">
          <a:xfrm>
            <a:off x="685800" y="4343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G</a:t>
            </a:r>
          </a:p>
        </p:txBody>
      </p:sp>
      <p:sp>
        <p:nvSpPr>
          <p:cNvPr id="1211404" name="Rectangle 12"/>
          <p:cNvSpPr>
            <a:spLocks noChangeArrowheads="1"/>
          </p:cNvSpPr>
          <p:nvPr/>
        </p:nvSpPr>
        <p:spPr bwMode="auto">
          <a:xfrm>
            <a:off x="685800" y="4800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H</a:t>
            </a:r>
          </a:p>
        </p:txBody>
      </p:sp>
      <p:sp>
        <p:nvSpPr>
          <p:cNvPr id="1211405" name="Rectangle 13"/>
          <p:cNvSpPr>
            <a:spLocks noChangeArrowheads="1"/>
          </p:cNvSpPr>
          <p:nvPr/>
        </p:nvSpPr>
        <p:spPr bwMode="auto">
          <a:xfrm>
            <a:off x="685800" y="5257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I</a:t>
            </a:r>
          </a:p>
        </p:txBody>
      </p:sp>
      <p:sp>
        <p:nvSpPr>
          <p:cNvPr id="1211407" name="Text Box 15"/>
          <p:cNvSpPr txBox="1">
            <a:spLocks noChangeArrowheads="1"/>
          </p:cNvSpPr>
          <p:nvPr/>
        </p:nvSpPr>
        <p:spPr bwMode="auto">
          <a:xfrm>
            <a:off x="6970713" y="114300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Unique</a:t>
            </a:r>
          </a:p>
        </p:txBody>
      </p:sp>
      <p:sp>
        <p:nvSpPr>
          <p:cNvPr id="1211408" name="Text Box 16"/>
          <p:cNvSpPr txBox="1">
            <a:spLocks noChangeArrowheads="1"/>
          </p:cNvSpPr>
          <p:nvPr/>
        </p:nvSpPr>
        <p:spPr bwMode="auto">
          <a:xfrm>
            <a:off x="3124200" y="2590800"/>
            <a:ext cx="28194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b="0">
                <a:latin typeface="Comic Sans MS" charset="0"/>
                <a:cs typeface="+mn-cs"/>
              </a:rPr>
              <a:t>Add next data point to list of unique if it is NOT similar to any of the elements already on the unique list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ChangeArrowheads="1"/>
          </p:cNvSpPr>
          <p:nvPr/>
        </p:nvSpPr>
        <p:spPr bwMode="auto">
          <a:xfrm>
            <a:off x="64008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 1</a:t>
            </a:r>
          </a:p>
        </p:txBody>
      </p:sp>
      <p:sp>
        <p:nvSpPr>
          <p:cNvPr id="1212420" name="Rectangle 4"/>
          <p:cNvSpPr>
            <a:spLocks noChangeArrowheads="1"/>
          </p:cNvSpPr>
          <p:nvPr/>
        </p:nvSpPr>
        <p:spPr bwMode="auto">
          <a:xfrm>
            <a:off x="6096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2421" name="Text Box 5"/>
          <p:cNvSpPr txBox="1">
            <a:spLocks noChangeArrowheads="1"/>
          </p:cNvSpPr>
          <p:nvPr/>
        </p:nvSpPr>
        <p:spPr bwMode="auto">
          <a:xfrm>
            <a:off x="963613" y="1143000"/>
            <a:ext cx="132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Input data</a:t>
            </a:r>
          </a:p>
        </p:txBody>
      </p:sp>
      <p:sp>
        <p:nvSpPr>
          <p:cNvPr id="1212422" name="Rectangle 6"/>
          <p:cNvSpPr>
            <a:spLocks noChangeArrowheads="1"/>
          </p:cNvSpPr>
          <p:nvPr/>
        </p:nvSpPr>
        <p:spPr bwMode="auto">
          <a:xfrm>
            <a:off x="64770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A</a:t>
            </a:r>
          </a:p>
        </p:txBody>
      </p:sp>
      <p:sp>
        <p:nvSpPr>
          <p:cNvPr id="1212424" name="Rectangle 8"/>
          <p:cNvSpPr>
            <a:spLocks noChangeArrowheads="1"/>
          </p:cNvSpPr>
          <p:nvPr/>
        </p:nvSpPr>
        <p:spPr bwMode="auto">
          <a:xfrm>
            <a:off x="685800" y="2514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C</a:t>
            </a:r>
          </a:p>
        </p:txBody>
      </p:sp>
      <p:sp>
        <p:nvSpPr>
          <p:cNvPr id="1212425" name="Rectangle 9"/>
          <p:cNvSpPr>
            <a:spLocks noChangeArrowheads="1"/>
          </p:cNvSpPr>
          <p:nvPr/>
        </p:nvSpPr>
        <p:spPr bwMode="auto">
          <a:xfrm>
            <a:off x="685800" y="2971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D</a:t>
            </a:r>
          </a:p>
        </p:txBody>
      </p:sp>
      <p:sp>
        <p:nvSpPr>
          <p:cNvPr id="1212426" name="Rectangle 10"/>
          <p:cNvSpPr>
            <a:spLocks noChangeArrowheads="1"/>
          </p:cNvSpPr>
          <p:nvPr/>
        </p:nvSpPr>
        <p:spPr bwMode="auto">
          <a:xfrm>
            <a:off x="685800" y="34290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E</a:t>
            </a:r>
          </a:p>
        </p:txBody>
      </p:sp>
      <p:sp>
        <p:nvSpPr>
          <p:cNvPr id="1212427" name="Rectangle 11"/>
          <p:cNvSpPr>
            <a:spLocks noChangeArrowheads="1"/>
          </p:cNvSpPr>
          <p:nvPr/>
        </p:nvSpPr>
        <p:spPr bwMode="auto">
          <a:xfrm>
            <a:off x="685800" y="3886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F</a:t>
            </a:r>
          </a:p>
        </p:txBody>
      </p:sp>
      <p:sp>
        <p:nvSpPr>
          <p:cNvPr id="1212428" name="Rectangle 12"/>
          <p:cNvSpPr>
            <a:spLocks noChangeArrowheads="1"/>
          </p:cNvSpPr>
          <p:nvPr/>
        </p:nvSpPr>
        <p:spPr bwMode="auto">
          <a:xfrm>
            <a:off x="685800" y="4343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G</a:t>
            </a:r>
          </a:p>
        </p:txBody>
      </p:sp>
      <p:sp>
        <p:nvSpPr>
          <p:cNvPr id="1212429" name="Rectangle 13"/>
          <p:cNvSpPr>
            <a:spLocks noChangeArrowheads="1"/>
          </p:cNvSpPr>
          <p:nvPr/>
        </p:nvSpPr>
        <p:spPr bwMode="auto">
          <a:xfrm>
            <a:off x="685800" y="4800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H</a:t>
            </a:r>
          </a:p>
        </p:txBody>
      </p:sp>
      <p:sp>
        <p:nvSpPr>
          <p:cNvPr id="1212430" name="Rectangle 14"/>
          <p:cNvSpPr>
            <a:spLocks noChangeArrowheads="1"/>
          </p:cNvSpPr>
          <p:nvPr/>
        </p:nvSpPr>
        <p:spPr bwMode="auto">
          <a:xfrm>
            <a:off x="685800" y="5257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I</a:t>
            </a:r>
          </a:p>
        </p:txBody>
      </p:sp>
      <p:sp>
        <p:nvSpPr>
          <p:cNvPr id="1212431" name="Text Box 15"/>
          <p:cNvSpPr txBox="1">
            <a:spLocks noChangeArrowheads="1"/>
          </p:cNvSpPr>
          <p:nvPr/>
        </p:nvSpPr>
        <p:spPr bwMode="auto">
          <a:xfrm>
            <a:off x="6970713" y="114300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Unique</a:t>
            </a:r>
          </a:p>
        </p:txBody>
      </p:sp>
      <p:sp>
        <p:nvSpPr>
          <p:cNvPr id="1212432" name="Text Box 16"/>
          <p:cNvSpPr txBox="1">
            <a:spLocks noChangeArrowheads="1"/>
          </p:cNvSpPr>
          <p:nvPr/>
        </p:nvSpPr>
        <p:spPr bwMode="auto">
          <a:xfrm>
            <a:off x="3124200" y="2590800"/>
            <a:ext cx="28194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b="0">
                <a:latin typeface="Comic Sans MS" charset="0"/>
                <a:cs typeface="+mn-cs"/>
              </a:rPr>
              <a:t>Add next data point to list of unique if it is NOT similar to any of the elements already on the unique list</a:t>
            </a:r>
          </a:p>
        </p:txBody>
      </p:sp>
      <p:sp>
        <p:nvSpPr>
          <p:cNvPr id="1212433" name="Rectangle 17"/>
          <p:cNvSpPr>
            <a:spLocks noChangeArrowheads="1"/>
          </p:cNvSpPr>
          <p:nvPr/>
        </p:nvSpPr>
        <p:spPr bwMode="auto">
          <a:xfrm>
            <a:off x="36576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B</a:t>
            </a:r>
          </a:p>
        </p:txBody>
      </p:sp>
      <p:sp>
        <p:nvSpPr>
          <p:cNvPr id="1212434" name="Line 18"/>
          <p:cNvSpPr>
            <a:spLocks noChangeShapeType="1"/>
          </p:cNvSpPr>
          <p:nvPr/>
        </p:nvSpPr>
        <p:spPr bwMode="auto">
          <a:xfrm>
            <a:off x="4038600" y="12954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2435" name="Line 19"/>
          <p:cNvSpPr>
            <a:spLocks noChangeShapeType="1"/>
          </p:cNvSpPr>
          <p:nvPr/>
        </p:nvSpPr>
        <p:spPr bwMode="auto">
          <a:xfrm flipV="1">
            <a:off x="4191000" y="1219200"/>
            <a:ext cx="990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ChangeArrowheads="1"/>
          </p:cNvSpPr>
          <p:nvPr/>
        </p:nvSpPr>
        <p:spPr bwMode="auto">
          <a:xfrm>
            <a:off x="64008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 1</a:t>
            </a:r>
          </a:p>
        </p:txBody>
      </p:sp>
      <p:sp>
        <p:nvSpPr>
          <p:cNvPr id="1213444" name="Rectangle 4"/>
          <p:cNvSpPr>
            <a:spLocks noChangeArrowheads="1"/>
          </p:cNvSpPr>
          <p:nvPr/>
        </p:nvSpPr>
        <p:spPr bwMode="auto">
          <a:xfrm>
            <a:off x="609600" y="1524000"/>
            <a:ext cx="22098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3445" name="Text Box 5"/>
          <p:cNvSpPr txBox="1">
            <a:spLocks noChangeArrowheads="1"/>
          </p:cNvSpPr>
          <p:nvPr/>
        </p:nvSpPr>
        <p:spPr bwMode="auto">
          <a:xfrm>
            <a:off x="963613" y="1143000"/>
            <a:ext cx="132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Input data</a:t>
            </a:r>
          </a:p>
        </p:txBody>
      </p:sp>
      <p:sp>
        <p:nvSpPr>
          <p:cNvPr id="1213446" name="Rectangle 6"/>
          <p:cNvSpPr>
            <a:spLocks noChangeArrowheads="1"/>
          </p:cNvSpPr>
          <p:nvPr/>
        </p:nvSpPr>
        <p:spPr bwMode="auto">
          <a:xfrm>
            <a:off x="64770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A</a:t>
            </a:r>
          </a:p>
        </p:txBody>
      </p:sp>
      <p:sp>
        <p:nvSpPr>
          <p:cNvPr id="1213448" name="Rectangle 8"/>
          <p:cNvSpPr>
            <a:spLocks noChangeArrowheads="1"/>
          </p:cNvSpPr>
          <p:nvPr/>
        </p:nvSpPr>
        <p:spPr bwMode="auto">
          <a:xfrm>
            <a:off x="6477000" y="2057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C</a:t>
            </a:r>
          </a:p>
        </p:txBody>
      </p:sp>
      <p:sp>
        <p:nvSpPr>
          <p:cNvPr id="1213451" name="Rectangle 11"/>
          <p:cNvSpPr>
            <a:spLocks noChangeArrowheads="1"/>
          </p:cNvSpPr>
          <p:nvPr/>
        </p:nvSpPr>
        <p:spPr bwMode="auto">
          <a:xfrm>
            <a:off x="6477000" y="2514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F</a:t>
            </a:r>
          </a:p>
        </p:txBody>
      </p:sp>
      <p:sp>
        <p:nvSpPr>
          <p:cNvPr id="1213454" name="Rectangle 14"/>
          <p:cNvSpPr>
            <a:spLocks noChangeArrowheads="1"/>
          </p:cNvSpPr>
          <p:nvPr/>
        </p:nvSpPr>
        <p:spPr bwMode="auto">
          <a:xfrm>
            <a:off x="6477000" y="29718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I</a:t>
            </a:r>
          </a:p>
        </p:txBody>
      </p:sp>
      <p:sp>
        <p:nvSpPr>
          <p:cNvPr id="1213455" name="Text Box 15"/>
          <p:cNvSpPr txBox="1">
            <a:spLocks noChangeArrowheads="1"/>
          </p:cNvSpPr>
          <p:nvPr/>
        </p:nvSpPr>
        <p:spPr bwMode="auto">
          <a:xfrm>
            <a:off x="6970713" y="114300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Unique</a:t>
            </a:r>
          </a:p>
        </p:txBody>
      </p:sp>
      <p:sp>
        <p:nvSpPr>
          <p:cNvPr id="1213456" name="Text Box 16"/>
          <p:cNvSpPr txBox="1">
            <a:spLocks noChangeArrowheads="1"/>
          </p:cNvSpPr>
          <p:nvPr/>
        </p:nvSpPr>
        <p:spPr bwMode="auto">
          <a:xfrm>
            <a:off x="3124200" y="4267200"/>
            <a:ext cx="28194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b="0">
                <a:latin typeface="Comic Sans MS" charset="0"/>
                <a:cs typeface="+mn-cs"/>
              </a:rPr>
              <a:t>Add next data point to list of unique if it is NOT similar to any of the elements already on the unique list</a:t>
            </a:r>
          </a:p>
        </p:txBody>
      </p:sp>
      <p:sp>
        <p:nvSpPr>
          <p:cNvPr id="1213460" name="Rectangle 20"/>
          <p:cNvSpPr>
            <a:spLocks noChangeArrowheads="1"/>
          </p:cNvSpPr>
          <p:nvPr/>
        </p:nvSpPr>
        <p:spPr bwMode="auto">
          <a:xfrm>
            <a:off x="3657600" y="1600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B</a:t>
            </a:r>
          </a:p>
        </p:txBody>
      </p:sp>
      <p:sp>
        <p:nvSpPr>
          <p:cNvPr id="1213463" name="Rectangle 23"/>
          <p:cNvSpPr>
            <a:spLocks noChangeArrowheads="1"/>
          </p:cNvSpPr>
          <p:nvPr/>
        </p:nvSpPr>
        <p:spPr bwMode="auto">
          <a:xfrm>
            <a:off x="3657600" y="2057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D</a:t>
            </a:r>
          </a:p>
        </p:txBody>
      </p:sp>
      <p:sp>
        <p:nvSpPr>
          <p:cNvPr id="1213464" name="Rectangle 24"/>
          <p:cNvSpPr>
            <a:spLocks noChangeArrowheads="1"/>
          </p:cNvSpPr>
          <p:nvPr/>
        </p:nvSpPr>
        <p:spPr bwMode="auto">
          <a:xfrm>
            <a:off x="3657600" y="25146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E</a:t>
            </a:r>
          </a:p>
        </p:txBody>
      </p:sp>
      <p:sp>
        <p:nvSpPr>
          <p:cNvPr id="1213465" name="Rectangle 25"/>
          <p:cNvSpPr>
            <a:spLocks noChangeArrowheads="1"/>
          </p:cNvSpPr>
          <p:nvPr/>
        </p:nvSpPr>
        <p:spPr bwMode="auto">
          <a:xfrm>
            <a:off x="3657600" y="29464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G</a:t>
            </a:r>
          </a:p>
        </p:txBody>
      </p:sp>
      <p:sp>
        <p:nvSpPr>
          <p:cNvPr id="1213466" name="Rectangle 26"/>
          <p:cNvSpPr>
            <a:spLocks noChangeArrowheads="1"/>
          </p:cNvSpPr>
          <p:nvPr/>
        </p:nvSpPr>
        <p:spPr bwMode="auto">
          <a:xfrm>
            <a:off x="3657600" y="3378200"/>
            <a:ext cx="20574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cs typeface="+mn-cs"/>
              </a:rPr>
              <a:t>H</a:t>
            </a:r>
          </a:p>
        </p:txBody>
      </p:sp>
      <p:sp>
        <p:nvSpPr>
          <p:cNvPr id="1213462" name="Line 22"/>
          <p:cNvSpPr>
            <a:spLocks noChangeShapeType="1"/>
          </p:cNvSpPr>
          <p:nvPr/>
        </p:nvSpPr>
        <p:spPr bwMode="auto">
          <a:xfrm flipV="1">
            <a:off x="4038600" y="1371600"/>
            <a:ext cx="12954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3461" name="Line 21"/>
          <p:cNvSpPr>
            <a:spLocks noChangeShapeType="1"/>
          </p:cNvSpPr>
          <p:nvPr/>
        </p:nvSpPr>
        <p:spPr bwMode="auto">
          <a:xfrm>
            <a:off x="3886200" y="1371600"/>
            <a:ext cx="15240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13467" name="Text Box 27"/>
          <p:cNvSpPr txBox="1">
            <a:spLocks noChangeArrowheads="1"/>
          </p:cNvSpPr>
          <p:nvPr/>
        </p:nvSpPr>
        <p:spPr bwMode="auto">
          <a:xfrm>
            <a:off x="1431925" y="5943600"/>
            <a:ext cx="6446838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2000" b="0">
                <a:latin typeface="Comic Sans MS" charset="0"/>
                <a:cs typeface="+mn-cs"/>
              </a:rPr>
              <a:t>Need only to align sequences against the Unique list!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</a:t>
            </a:r>
          </a:p>
        </p:txBody>
      </p:sp>
      <p:sp>
        <p:nvSpPr>
          <p:cNvPr id="121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Align all against all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Make similarity matrix D (N*N) with value 1 if is similar to j, otherwise 0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While data points have more than one neighbor</a:t>
            </a:r>
          </a:p>
          <a:p>
            <a:pPr lvl="1" eaLnBrk="1" hangingPunct="1">
              <a:defRPr/>
            </a:pPr>
            <a:r>
              <a:rPr lang="en-US"/>
              <a:t>Remove data point S with most nearest neighbors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</a:t>
            </a:r>
          </a:p>
        </p:txBody>
      </p:sp>
      <p:sp>
        <p:nvSpPr>
          <p:cNvPr id="1219588" name="Rectangle 4"/>
          <p:cNvSpPr>
            <a:spLocks noChangeArrowheads="1"/>
          </p:cNvSpPr>
          <p:nvPr/>
        </p:nvSpPr>
        <p:spPr bwMode="auto">
          <a:xfrm>
            <a:off x="10668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 I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I 0 1 0 1 1 1 1 1 1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19592" name="Text Box 8"/>
          <p:cNvSpPr txBox="1">
            <a:spLocks noChangeArrowheads="1"/>
          </p:cNvSpPr>
          <p:nvPr/>
        </p:nvSpPr>
        <p:spPr bwMode="auto">
          <a:xfrm>
            <a:off x="21812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sp>
        <p:nvSpPr>
          <p:cNvPr id="1219598" name="Text Box 14"/>
          <p:cNvSpPr txBox="1">
            <a:spLocks noChangeArrowheads="1"/>
          </p:cNvSpPr>
          <p:nvPr/>
        </p:nvSpPr>
        <p:spPr bwMode="auto">
          <a:xfrm>
            <a:off x="1889125" y="5456238"/>
            <a:ext cx="4138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2400" b="0">
                <a:latin typeface="Comic Sans MS" charset="0"/>
                <a:cs typeface="+mn-cs"/>
              </a:rPr>
              <a:t>Make similarity matrix N*N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</a:t>
            </a:r>
          </a:p>
        </p:txBody>
      </p:sp>
      <p:sp>
        <p:nvSpPr>
          <p:cNvPr id="1233923" name="Rectangle 3"/>
          <p:cNvSpPr>
            <a:spLocks noChangeArrowheads="1"/>
          </p:cNvSpPr>
          <p:nvPr/>
        </p:nvSpPr>
        <p:spPr bwMode="auto">
          <a:xfrm>
            <a:off x="10668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 I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I 0 1 0 1 1 1 1 1 1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33924" name="Rectangle 4"/>
          <p:cNvSpPr>
            <a:spLocks noChangeArrowheads="1"/>
          </p:cNvSpPr>
          <p:nvPr/>
        </p:nvSpPr>
        <p:spPr bwMode="auto">
          <a:xfrm>
            <a:off x="40386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7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33925" name="Text Box 5"/>
          <p:cNvSpPr txBox="1">
            <a:spLocks noChangeArrowheads="1"/>
          </p:cNvSpPr>
          <p:nvPr/>
        </p:nvSpPr>
        <p:spPr bwMode="auto">
          <a:xfrm>
            <a:off x="21812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grpSp>
        <p:nvGrpSpPr>
          <p:cNvPr id="1233926" name="Group 6"/>
          <p:cNvGrpSpPr>
            <a:grpSpLocks/>
          </p:cNvGrpSpPr>
          <p:nvPr/>
        </p:nvGrpSpPr>
        <p:grpSpPr bwMode="auto">
          <a:xfrm>
            <a:off x="571500" y="4510088"/>
            <a:ext cx="3848100" cy="442912"/>
            <a:chOff x="360" y="2841"/>
            <a:chExt cx="2424" cy="279"/>
          </a:xfrm>
        </p:grpSpPr>
        <p:sp>
          <p:nvSpPr>
            <p:cNvPr id="1233927" name="Rectangle 7"/>
            <p:cNvSpPr>
              <a:spLocks noChangeArrowheads="1"/>
            </p:cNvSpPr>
            <p:nvPr/>
          </p:nvSpPr>
          <p:spPr bwMode="auto">
            <a:xfrm>
              <a:off x="672" y="2880"/>
              <a:ext cx="2112" cy="240"/>
            </a:xfrm>
            <a:prstGeom prst="rect">
              <a:avLst/>
            </a:prstGeom>
            <a:solidFill>
              <a:srgbClr val="FF0000">
                <a:alpha val="35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33928" name="Text Box 8"/>
            <p:cNvSpPr txBox="1">
              <a:spLocks noChangeArrowheads="1"/>
            </p:cNvSpPr>
            <p:nvPr/>
          </p:nvSpPr>
          <p:spPr bwMode="auto">
            <a:xfrm>
              <a:off x="360" y="2841"/>
              <a:ext cx="2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0">
                  <a:latin typeface="Comic Sans MS" charset="0"/>
                  <a:cs typeface="+mn-cs"/>
                </a:rPr>
                <a:t>S</a:t>
              </a:r>
            </a:p>
          </p:txBody>
        </p:sp>
      </p:grpSp>
      <p:sp>
        <p:nvSpPr>
          <p:cNvPr id="1233932" name="Text Box 12"/>
          <p:cNvSpPr txBox="1">
            <a:spLocks noChangeArrowheads="1"/>
          </p:cNvSpPr>
          <p:nvPr/>
        </p:nvSpPr>
        <p:spPr bwMode="auto">
          <a:xfrm>
            <a:off x="1889125" y="5456238"/>
            <a:ext cx="6264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>
                <a:latin typeface="Comic Sans MS" charset="0"/>
                <a:cs typeface="+mn-cs"/>
              </a:rPr>
              <a:t>Find point S with the largest number of similarities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Outline</a:t>
            </a:r>
          </a:p>
        </p:txBody>
      </p:sp>
      <p:sp>
        <p:nvSpPr>
          <p:cNvPr id="11161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What is data redundancy?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Why is it a problem?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How can we deal with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6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6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6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</a:t>
            </a:r>
          </a:p>
        </p:txBody>
      </p:sp>
      <p:sp>
        <p:nvSpPr>
          <p:cNvPr id="1254403" name="Rectangle 3"/>
          <p:cNvSpPr>
            <a:spLocks noChangeArrowheads="1"/>
          </p:cNvSpPr>
          <p:nvPr/>
        </p:nvSpPr>
        <p:spPr bwMode="auto">
          <a:xfrm>
            <a:off x="10668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 I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I 0 1 0 1 1 1 1 1 1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4404" name="Rectangle 4"/>
          <p:cNvSpPr>
            <a:spLocks noChangeArrowheads="1"/>
          </p:cNvSpPr>
          <p:nvPr/>
        </p:nvSpPr>
        <p:spPr bwMode="auto">
          <a:xfrm>
            <a:off x="40386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7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4405" name="Text Box 5"/>
          <p:cNvSpPr txBox="1">
            <a:spLocks noChangeArrowheads="1"/>
          </p:cNvSpPr>
          <p:nvPr/>
        </p:nvSpPr>
        <p:spPr bwMode="auto">
          <a:xfrm>
            <a:off x="21812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sp>
        <p:nvSpPr>
          <p:cNvPr id="1254410" name="Rectangle 10"/>
          <p:cNvSpPr>
            <a:spLocks noChangeArrowheads="1"/>
          </p:cNvSpPr>
          <p:nvPr/>
        </p:nvSpPr>
        <p:spPr bwMode="auto">
          <a:xfrm>
            <a:off x="52324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 </a:t>
            </a: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4411" name="Rectangle 11"/>
          <p:cNvSpPr>
            <a:spLocks noChangeArrowheads="1"/>
          </p:cNvSpPr>
          <p:nvPr/>
        </p:nvSpPr>
        <p:spPr bwMode="auto">
          <a:xfrm>
            <a:off x="82042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4412" name="Text Box 12"/>
          <p:cNvSpPr txBox="1">
            <a:spLocks noChangeArrowheads="1"/>
          </p:cNvSpPr>
          <p:nvPr/>
        </p:nvSpPr>
        <p:spPr bwMode="auto">
          <a:xfrm>
            <a:off x="63468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sp>
        <p:nvSpPr>
          <p:cNvPr id="1254413" name="Text Box 13"/>
          <p:cNvSpPr txBox="1">
            <a:spLocks noChangeArrowheads="1"/>
          </p:cNvSpPr>
          <p:nvPr/>
        </p:nvSpPr>
        <p:spPr bwMode="auto">
          <a:xfrm>
            <a:off x="1889125" y="5456238"/>
            <a:ext cx="6264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>
                <a:latin typeface="Comic Sans MS" charset="0"/>
                <a:cs typeface="+mn-cs"/>
              </a:rPr>
              <a:t>Remove point S with the largest number of similarities, and update N 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 (repeat this)</a:t>
            </a:r>
          </a:p>
        </p:txBody>
      </p:sp>
      <p:sp>
        <p:nvSpPr>
          <p:cNvPr id="1252355" name="Rectangle 3"/>
          <p:cNvSpPr>
            <a:spLocks noChangeArrowheads="1"/>
          </p:cNvSpPr>
          <p:nvPr/>
        </p:nvSpPr>
        <p:spPr bwMode="auto">
          <a:xfrm>
            <a:off x="10668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 </a:t>
            </a: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2356" name="Rectangle 4"/>
          <p:cNvSpPr>
            <a:spLocks noChangeArrowheads="1"/>
          </p:cNvSpPr>
          <p:nvPr/>
        </p:nvSpPr>
        <p:spPr bwMode="auto">
          <a:xfrm>
            <a:off x="40386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52357" name="Text Box 5"/>
          <p:cNvSpPr txBox="1">
            <a:spLocks noChangeArrowheads="1"/>
          </p:cNvSpPr>
          <p:nvPr/>
        </p:nvSpPr>
        <p:spPr bwMode="auto">
          <a:xfrm>
            <a:off x="21812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sp>
        <p:nvSpPr>
          <p:cNvPr id="1252358" name="Text Box 6"/>
          <p:cNvSpPr txBox="1">
            <a:spLocks noChangeArrowheads="1"/>
          </p:cNvSpPr>
          <p:nvPr/>
        </p:nvSpPr>
        <p:spPr bwMode="auto">
          <a:xfrm>
            <a:off x="1889125" y="5456238"/>
            <a:ext cx="6264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>
                <a:latin typeface="Comic Sans MS" charset="0"/>
                <a:cs typeface="+mn-cs"/>
              </a:rPr>
              <a:t>Remove point S with the largest number of similarities</a:t>
            </a:r>
          </a:p>
        </p:txBody>
      </p:sp>
      <p:sp>
        <p:nvSpPr>
          <p:cNvPr id="1252359" name="Rectangle 7"/>
          <p:cNvSpPr>
            <a:spLocks noChangeArrowheads="1"/>
          </p:cNvSpPr>
          <p:nvPr/>
        </p:nvSpPr>
        <p:spPr bwMode="auto">
          <a:xfrm>
            <a:off x="1066800" y="3200400"/>
            <a:ext cx="3352800" cy="304800"/>
          </a:xfrm>
          <a:prstGeom prst="rect">
            <a:avLst/>
          </a:prstGeom>
          <a:solidFill>
            <a:srgbClr val="CC0000">
              <a:alpha val="4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1252361" name="Rectangle 9"/>
          <p:cNvSpPr>
            <a:spLocks noChangeArrowheads="1"/>
          </p:cNvSpPr>
          <p:nvPr/>
        </p:nvSpPr>
        <p:spPr bwMode="auto">
          <a:xfrm>
            <a:off x="82296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2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  <p:grpSp>
        <p:nvGrpSpPr>
          <p:cNvPr id="1252365" name="Group 13"/>
          <p:cNvGrpSpPr>
            <a:grpSpLocks/>
          </p:cNvGrpSpPr>
          <p:nvPr/>
        </p:nvGrpSpPr>
        <p:grpSpPr bwMode="auto">
          <a:xfrm>
            <a:off x="5257800" y="1600200"/>
            <a:ext cx="2800350" cy="3305175"/>
            <a:chOff x="3312" y="1008"/>
            <a:chExt cx="1764" cy="2082"/>
          </a:xfrm>
        </p:grpSpPr>
        <p:sp>
          <p:nvSpPr>
            <p:cNvPr id="1252360" name="Rectangle 8"/>
            <p:cNvSpPr>
              <a:spLocks noChangeArrowheads="1"/>
            </p:cNvSpPr>
            <p:nvPr/>
          </p:nvSpPr>
          <p:spPr bwMode="auto">
            <a:xfrm>
              <a:off x="3312" y="1296"/>
              <a:ext cx="1764" cy="17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  A B C   E F G H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A 1 1 1   0 0 0 0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B 1 1 1   0 0 0 1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C 1 1 1   0 0 0 0</a:t>
              </a:r>
            </a:p>
            <a:p>
              <a:pPr algn="l">
                <a:defRPr/>
              </a:pPr>
              <a:endParaRPr lang="en-US" sz="1800"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E 0 0 0   1 1 1 1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F 0 0 0   1 1 0 0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G 0 0 0   1 0 1 1</a:t>
              </a:r>
            </a:p>
            <a:p>
              <a:pPr algn="l">
                <a:defRPr/>
              </a:pPr>
              <a:r>
                <a:rPr lang="en-US" sz="1800">
                  <a:latin typeface="Courier New" charset="0"/>
                  <a:cs typeface="+mn-cs"/>
                </a:rPr>
                <a:t>H 0 1 0   1 0 1 1  </a:t>
              </a:r>
            </a:p>
            <a:p>
              <a:pPr algn="l">
                <a:defRPr/>
              </a:pPr>
              <a:endParaRPr lang="en-US" sz="1800" b="0">
                <a:latin typeface="Arial" charset="0"/>
                <a:cs typeface="+mn-cs"/>
              </a:endParaRPr>
            </a:p>
          </p:txBody>
        </p:sp>
        <p:sp>
          <p:nvSpPr>
            <p:cNvPr id="1252362" name="Text Box 10"/>
            <p:cNvSpPr txBox="1">
              <a:spLocks noChangeArrowheads="1"/>
            </p:cNvSpPr>
            <p:nvPr/>
          </p:nvSpPr>
          <p:spPr bwMode="auto">
            <a:xfrm>
              <a:off x="4014" y="1008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0">
                  <a:latin typeface="Comic Sans MS" charset="0"/>
                  <a:cs typeface="+mn-cs"/>
                </a:rPr>
                <a:t>D: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2359" grpId="0" animBg="1"/>
      <p:bldP spid="12523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 (until N=1 for all)</a:t>
            </a:r>
          </a:p>
        </p:txBody>
      </p:sp>
      <p:sp>
        <p:nvSpPr>
          <p:cNvPr id="1238019" name="Rectangle 3"/>
          <p:cNvSpPr>
            <a:spLocks noChangeArrowheads="1"/>
          </p:cNvSpPr>
          <p:nvPr/>
        </p:nvSpPr>
        <p:spPr bwMode="auto">
          <a:xfrm>
            <a:off x="1066800" y="2057400"/>
            <a:ext cx="280035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  A B C D E F G H I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A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B 1 1 1 0 0 0 0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C 1 1 1 0 0 0 0 0 0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D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E 0 0 0 1 1 1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F 0 0 0 1 1 1 0 0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G 0 0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H 0 1 0 1 1 0 1 1 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I 0 1 0 1 1 1 1 1 1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38020" name="Rectangle 4"/>
          <p:cNvSpPr>
            <a:spLocks noChangeArrowheads="1"/>
          </p:cNvSpPr>
          <p:nvPr/>
        </p:nvSpPr>
        <p:spPr bwMode="auto">
          <a:xfrm>
            <a:off x="4038600" y="20701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3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4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5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6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7</a:t>
            </a:r>
            <a:endParaRPr lang="en-US" sz="1800" b="0">
              <a:latin typeface="Arial" charset="0"/>
              <a:cs typeface="+mn-cs"/>
            </a:endParaRPr>
          </a:p>
        </p:txBody>
      </p:sp>
      <p:sp>
        <p:nvSpPr>
          <p:cNvPr id="1238021" name="Text Box 5"/>
          <p:cNvSpPr txBox="1">
            <a:spLocks noChangeArrowheads="1"/>
          </p:cNvSpPr>
          <p:nvPr/>
        </p:nvSpPr>
        <p:spPr bwMode="auto">
          <a:xfrm>
            <a:off x="2181225" y="16002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D: </a:t>
            </a:r>
          </a:p>
        </p:txBody>
      </p:sp>
      <p:grpSp>
        <p:nvGrpSpPr>
          <p:cNvPr id="1238030" name="Group 14"/>
          <p:cNvGrpSpPr>
            <a:grpSpLocks/>
          </p:cNvGrpSpPr>
          <p:nvPr/>
        </p:nvGrpSpPr>
        <p:grpSpPr bwMode="auto">
          <a:xfrm>
            <a:off x="4800600" y="1600200"/>
            <a:ext cx="3717925" cy="3305175"/>
            <a:chOff x="3024" y="1008"/>
            <a:chExt cx="2342" cy="2082"/>
          </a:xfrm>
        </p:grpSpPr>
        <p:grpSp>
          <p:nvGrpSpPr>
            <p:cNvPr id="45064" name="Group 9"/>
            <p:cNvGrpSpPr>
              <a:grpSpLocks/>
            </p:cNvGrpSpPr>
            <p:nvPr/>
          </p:nvGrpSpPr>
          <p:grpSpPr bwMode="auto">
            <a:xfrm>
              <a:off x="3024" y="1296"/>
              <a:ext cx="2342" cy="1794"/>
              <a:chOff x="3024" y="1296"/>
              <a:chExt cx="2342" cy="1794"/>
            </a:xfrm>
          </p:grpSpPr>
          <p:sp>
            <p:nvSpPr>
              <p:cNvPr id="1238026" name="Rectangle 10"/>
              <p:cNvSpPr>
                <a:spLocks noChangeArrowheads="1"/>
              </p:cNvSpPr>
              <p:nvPr/>
            </p:nvSpPr>
            <p:spPr bwMode="auto">
              <a:xfrm>
                <a:off x="3516" y="1296"/>
                <a:ext cx="1850" cy="17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>
                  <a:defRPr/>
                </a:pPr>
                <a:r>
                  <a:rPr lang="en-US" sz="1800">
                    <a:latin typeface="Courier New" charset="0"/>
                    <a:cs typeface="+mn-cs"/>
                  </a:rPr>
                  <a:t>      C   F H       </a:t>
                </a:r>
              </a:p>
              <a:p>
                <a:pPr algn="l">
                  <a:defRPr/>
                </a:pPr>
                <a:endParaRPr lang="en-US" sz="1800">
                  <a:latin typeface="Courier New" charset="0"/>
                  <a:cs typeface="+mn-cs"/>
                </a:endParaRPr>
              </a:p>
              <a:p>
                <a:pPr algn="l">
                  <a:defRPr/>
                </a:pPr>
                <a:endParaRPr lang="en-US" sz="1800">
                  <a:latin typeface="Courier New" charset="0"/>
                  <a:cs typeface="+mn-cs"/>
                </a:endParaRPr>
              </a:p>
              <a:p>
                <a:pPr algn="l">
                  <a:defRPr/>
                </a:pPr>
                <a:r>
                  <a:rPr lang="en-US" sz="1800">
                    <a:latin typeface="Courier New" charset="0"/>
                    <a:cs typeface="+mn-cs"/>
                  </a:rPr>
                  <a:t>C     1   0 0 </a:t>
                </a:r>
              </a:p>
              <a:p>
                <a:pPr algn="l">
                  <a:defRPr/>
                </a:pPr>
                <a:endParaRPr lang="en-US" sz="1800">
                  <a:latin typeface="Courier New" charset="0"/>
                  <a:cs typeface="+mn-cs"/>
                </a:endParaRPr>
              </a:p>
              <a:p>
                <a:pPr algn="l">
                  <a:defRPr/>
                </a:pPr>
                <a:endParaRPr lang="en-US" sz="1800">
                  <a:latin typeface="Courier New" charset="0"/>
                  <a:cs typeface="+mn-cs"/>
                </a:endParaRPr>
              </a:p>
              <a:p>
                <a:pPr algn="l">
                  <a:defRPr/>
                </a:pPr>
                <a:r>
                  <a:rPr lang="en-US" sz="1800">
                    <a:latin typeface="Courier New" charset="0"/>
                    <a:cs typeface="+mn-cs"/>
                  </a:rPr>
                  <a:t>F     0   1 0</a:t>
                </a:r>
              </a:p>
              <a:p>
                <a:pPr algn="l">
                  <a:defRPr/>
                </a:pPr>
                <a:r>
                  <a:rPr lang="en-US" sz="1800">
                    <a:latin typeface="Courier New" charset="0"/>
                    <a:cs typeface="+mn-cs"/>
                  </a:rPr>
                  <a:t>H     0   0 1</a:t>
                </a:r>
                <a:endParaRPr lang="en-US" sz="1800" b="0">
                  <a:latin typeface="Courier New" charset="0"/>
                  <a:cs typeface="+mn-cs"/>
                </a:endParaRPr>
              </a:p>
              <a:p>
                <a:pPr algn="l">
                  <a:defRPr/>
                </a:pPr>
                <a:endParaRPr lang="en-US" sz="1800" b="0">
                  <a:latin typeface="Arial" charset="0"/>
                  <a:cs typeface="+mn-cs"/>
                </a:endParaRPr>
              </a:p>
              <a:p>
                <a:pPr algn="l">
                  <a:defRPr/>
                </a:pPr>
                <a:endParaRPr lang="en-US" sz="1800" b="0">
                  <a:latin typeface="Arial" charset="0"/>
                  <a:cs typeface="+mn-cs"/>
                </a:endParaRPr>
              </a:p>
            </p:txBody>
          </p:sp>
          <p:sp>
            <p:nvSpPr>
              <p:cNvPr id="1238027" name="Text Box 11"/>
              <p:cNvSpPr txBox="1">
                <a:spLocks noChangeArrowheads="1"/>
              </p:cNvSpPr>
              <p:nvPr/>
            </p:nvSpPr>
            <p:spPr bwMode="auto">
              <a:xfrm>
                <a:off x="302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cs typeface="+mn-cs"/>
                  </a:rPr>
                  <a:t>=&gt;</a:t>
                </a:r>
              </a:p>
            </p:txBody>
          </p:sp>
        </p:grpSp>
        <p:sp>
          <p:nvSpPr>
            <p:cNvPr id="1238029" name="Text Box 13"/>
            <p:cNvSpPr txBox="1">
              <a:spLocks noChangeArrowheads="1"/>
            </p:cNvSpPr>
            <p:nvPr/>
          </p:nvSpPr>
          <p:spPr bwMode="auto">
            <a:xfrm>
              <a:off x="3971" y="1008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0">
                  <a:latin typeface="Comic Sans MS" charset="0"/>
                  <a:cs typeface="+mn-cs"/>
                </a:rPr>
                <a:t>D</a:t>
              </a:r>
              <a:r>
                <a:rPr lang="ja-JP" altLang="en-US" sz="1800" b="0">
                  <a:latin typeface="Comic Sans MS" charset="0"/>
                  <a:cs typeface="+mn-cs"/>
                </a:rPr>
                <a:t>’</a:t>
              </a:r>
              <a:r>
                <a:rPr lang="en-US" sz="1800" b="0">
                  <a:latin typeface="Comic Sans MS" charset="0"/>
                  <a:cs typeface="+mn-cs"/>
                </a:rPr>
                <a:t>: </a:t>
              </a:r>
            </a:p>
          </p:txBody>
        </p:sp>
      </p:grpSp>
      <p:sp>
        <p:nvSpPr>
          <p:cNvPr id="1238031" name="Text Box 15"/>
          <p:cNvSpPr txBox="1">
            <a:spLocks noChangeArrowheads="1"/>
          </p:cNvSpPr>
          <p:nvPr/>
        </p:nvSpPr>
        <p:spPr bwMode="auto">
          <a:xfrm>
            <a:off x="1889125" y="5456238"/>
            <a:ext cx="626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>
                <a:latin typeface="Comic Sans MS" charset="0"/>
                <a:cs typeface="+mn-cs"/>
              </a:rPr>
              <a:t>Unique list is C, F, H</a:t>
            </a:r>
          </a:p>
        </p:txBody>
      </p:sp>
      <p:sp>
        <p:nvSpPr>
          <p:cNvPr id="1238033" name="Rectangle 17"/>
          <p:cNvSpPr>
            <a:spLocks noChangeArrowheads="1"/>
          </p:cNvSpPr>
          <p:nvPr/>
        </p:nvSpPr>
        <p:spPr bwMode="auto">
          <a:xfrm>
            <a:off x="8686800" y="2057400"/>
            <a:ext cx="3302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N</a:t>
            </a: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1</a:t>
            </a: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1</a:t>
            </a:r>
          </a:p>
          <a:p>
            <a:pPr algn="l">
              <a:defRPr/>
            </a:pPr>
            <a:r>
              <a:rPr lang="en-US" sz="1800">
                <a:latin typeface="Courier New" charset="0"/>
                <a:cs typeface="+mn-cs"/>
              </a:rPr>
              <a:t>1</a:t>
            </a:r>
          </a:p>
          <a:p>
            <a:pPr algn="l">
              <a:defRPr/>
            </a:pPr>
            <a:endParaRPr lang="en-US" sz="1800">
              <a:latin typeface="Courier New" charset="0"/>
              <a:cs typeface="+mn-cs"/>
            </a:endParaRPr>
          </a:p>
          <a:p>
            <a:pPr algn="l">
              <a:defRPr/>
            </a:pPr>
            <a:endParaRPr lang="en-US" sz="1800" b="0"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031" grpId="0"/>
      <p:bldP spid="12380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</a:t>
            </a:r>
          </a:p>
        </p:txBody>
      </p:sp>
      <p:grpSp>
        <p:nvGrpSpPr>
          <p:cNvPr id="47106" name="Group 79"/>
          <p:cNvGrpSpPr>
            <a:grpSpLocks/>
          </p:cNvGrpSpPr>
          <p:nvPr/>
        </p:nvGrpSpPr>
        <p:grpSpPr bwMode="auto">
          <a:xfrm>
            <a:off x="2895600" y="1066800"/>
            <a:ext cx="2971800" cy="2895600"/>
            <a:chOff x="1824" y="672"/>
            <a:chExt cx="1872" cy="1824"/>
          </a:xfrm>
        </p:grpSpPr>
        <p:sp>
          <p:nvSpPr>
            <p:cNvPr id="1256464" name="Oval 16"/>
            <p:cNvSpPr>
              <a:spLocks noChangeArrowheads="1"/>
            </p:cNvSpPr>
            <p:nvPr/>
          </p:nvSpPr>
          <p:spPr bwMode="auto">
            <a:xfrm>
              <a:off x="3120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65" name="Oval 17"/>
            <p:cNvSpPr>
              <a:spLocks noChangeArrowheads="1"/>
            </p:cNvSpPr>
            <p:nvPr/>
          </p:nvSpPr>
          <p:spPr bwMode="auto">
            <a:xfrm>
              <a:off x="2712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66" name="Oval 18"/>
            <p:cNvSpPr>
              <a:spLocks noChangeArrowheads="1"/>
            </p:cNvSpPr>
            <p:nvPr/>
          </p:nvSpPr>
          <p:spPr bwMode="auto">
            <a:xfrm>
              <a:off x="2720" y="13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67" name="Oval 19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68" name="Oval 20"/>
            <p:cNvSpPr>
              <a:spLocks noChangeArrowheads="1"/>
            </p:cNvSpPr>
            <p:nvPr/>
          </p:nvSpPr>
          <p:spPr bwMode="auto">
            <a:xfrm>
              <a:off x="3456" y="134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69" name="Oval 21"/>
            <p:cNvSpPr>
              <a:spLocks noChangeArrowheads="1"/>
            </p:cNvSpPr>
            <p:nvPr/>
          </p:nvSpPr>
          <p:spPr bwMode="auto">
            <a:xfrm>
              <a:off x="3024" y="12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0" name="Oval 22"/>
            <p:cNvSpPr>
              <a:spLocks noChangeArrowheads="1"/>
            </p:cNvSpPr>
            <p:nvPr/>
          </p:nvSpPr>
          <p:spPr bwMode="auto">
            <a:xfrm>
              <a:off x="3024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1" name="Oval 23"/>
            <p:cNvSpPr>
              <a:spLocks noChangeArrowheads="1"/>
            </p:cNvSpPr>
            <p:nvPr/>
          </p:nvSpPr>
          <p:spPr bwMode="auto">
            <a:xfrm>
              <a:off x="2304" y="206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2" name="Oval 24"/>
            <p:cNvSpPr>
              <a:spLocks noChangeArrowheads="1"/>
            </p:cNvSpPr>
            <p:nvPr/>
          </p:nvSpPr>
          <p:spPr bwMode="auto">
            <a:xfrm>
              <a:off x="3072" y="21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3" name="Oval 25"/>
            <p:cNvSpPr>
              <a:spLocks noChangeArrowheads="1"/>
            </p:cNvSpPr>
            <p:nvPr/>
          </p:nvSpPr>
          <p:spPr bwMode="auto">
            <a:xfrm>
              <a:off x="297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5" name="Oval 27"/>
            <p:cNvSpPr>
              <a:spLocks noChangeArrowheads="1"/>
            </p:cNvSpPr>
            <p:nvPr/>
          </p:nvSpPr>
          <p:spPr bwMode="auto">
            <a:xfrm>
              <a:off x="2400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6" name="Oval 28"/>
            <p:cNvSpPr>
              <a:spLocks noChangeArrowheads="1"/>
            </p:cNvSpPr>
            <p:nvPr/>
          </p:nvSpPr>
          <p:spPr bwMode="auto">
            <a:xfrm>
              <a:off x="1920" y="12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477" name="Oval 29"/>
            <p:cNvSpPr>
              <a:spLocks noChangeArrowheads="1"/>
            </p:cNvSpPr>
            <p:nvPr/>
          </p:nvSpPr>
          <p:spPr bwMode="auto">
            <a:xfrm>
              <a:off x="2208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15" name="Oval 67"/>
            <p:cNvSpPr>
              <a:spLocks noChangeArrowheads="1"/>
            </p:cNvSpPr>
            <p:nvPr/>
          </p:nvSpPr>
          <p:spPr bwMode="auto">
            <a:xfrm>
              <a:off x="1824" y="672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16" name="Oval 68"/>
            <p:cNvSpPr>
              <a:spLocks noChangeArrowheads="1"/>
            </p:cNvSpPr>
            <p:nvPr/>
          </p:nvSpPr>
          <p:spPr bwMode="auto">
            <a:xfrm>
              <a:off x="2216" y="1344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17" name="Oval 69"/>
            <p:cNvSpPr>
              <a:spLocks noChangeArrowheads="1"/>
            </p:cNvSpPr>
            <p:nvPr/>
          </p:nvSpPr>
          <p:spPr bwMode="auto">
            <a:xfrm>
              <a:off x="2592" y="672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18" name="Oval 70"/>
            <p:cNvSpPr>
              <a:spLocks noChangeArrowheads="1"/>
            </p:cNvSpPr>
            <p:nvPr/>
          </p:nvSpPr>
          <p:spPr bwMode="auto">
            <a:xfrm>
              <a:off x="321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19" name="Oval 71"/>
            <p:cNvSpPr>
              <a:spLocks noChangeArrowheads="1"/>
            </p:cNvSpPr>
            <p:nvPr/>
          </p:nvSpPr>
          <p:spPr bwMode="auto">
            <a:xfrm>
              <a:off x="2320" y="1080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0" name="Oval 72"/>
            <p:cNvSpPr>
              <a:spLocks noChangeArrowheads="1"/>
            </p:cNvSpPr>
            <p:nvPr/>
          </p:nvSpPr>
          <p:spPr bwMode="auto">
            <a:xfrm>
              <a:off x="2224" y="11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1" name="Oval 73"/>
            <p:cNvSpPr>
              <a:spLocks noChangeArrowheads="1"/>
            </p:cNvSpPr>
            <p:nvPr/>
          </p:nvSpPr>
          <p:spPr bwMode="auto">
            <a:xfrm>
              <a:off x="2176" y="103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2" name="Oval 74"/>
            <p:cNvSpPr>
              <a:spLocks noChangeArrowheads="1"/>
            </p:cNvSpPr>
            <p:nvPr/>
          </p:nvSpPr>
          <p:spPr bwMode="auto">
            <a:xfrm>
              <a:off x="2080" y="112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3" name="Oval 75"/>
            <p:cNvSpPr>
              <a:spLocks noChangeArrowheads="1"/>
            </p:cNvSpPr>
            <p:nvPr/>
          </p:nvSpPr>
          <p:spPr bwMode="auto">
            <a:xfrm>
              <a:off x="2736" y="1872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4" name="Oval 76"/>
            <p:cNvSpPr>
              <a:spLocks noChangeArrowheads="1"/>
            </p:cNvSpPr>
            <p:nvPr/>
          </p:nvSpPr>
          <p:spPr bwMode="auto">
            <a:xfrm>
              <a:off x="2640" y="19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5" name="Oval 77"/>
            <p:cNvSpPr>
              <a:spLocks noChangeArrowheads="1"/>
            </p:cNvSpPr>
            <p:nvPr/>
          </p:nvSpPr>
          <p:spPr bwMode="auto">
            <a:xfrm>
              <a:off x="259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6526" name="Oval 78"/>
            <p:cNvSpPr>
              <a:spLocks noChangeArrowheads="1"/>
            </p:cNvSpPr>
            <p:nvPr/>
          </p:nvSpPr>
          <p:spPr bwMode="auto">
            <a:xfrm>
              <a:off x="283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Hobohm-1</a:t>
            </a:r>
          </a:p>
        </p:txBody>
      </p:sp>
      <p:grpSp>
        <p:nvGrpSpPr>
          <p:cNvPr id="1258594" name="Group 1122"/>
          <p:cNvGrpSpPr>
            <a:grpSpLocks/>
          </p:cNvGrpSpPr>
          <p:nvPr/>
        </p:nvGrpSpPr>
        <p:grpSpPr bwMode="auto">
          <a:xfrm>
            <a:off x="609600" y="3505200"/>
            <a:ext cx="2971800" cy="2895600"/>
            <a:chOff x="384" y="2208"/>
            <a:chExt cx="1872" cy="1824"/>
          </a:xfrm>
        </p:grpSpPr>
        <p:sp>
          <p:nvSpPr>
            <p:cNvPr id="1258519" name="Oval 1047"/>
            <p:cNvSpPr>
              <a:spLocks noChangeArrowheads="1"/>
            </p:cNvSpPr>
            <p:nvPr/>
          </p:nvSpPr>
          <p:spPr bwMode="auto">
            <a:xfrm>
              <a:off x="1680" y="2640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29" name="Oval 1057"/>
            <p:cNvSpPr>
              <a:spLocks noChangeArrowheads="1"/>
            </p:cNvSpPr>
            <p:nvPr/>
          </p:nvSpPr>
          <p:spPr bwMode="auto">
            <a:xfrm>
              <a:off x="384" y="2208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30" name="Oval 1058"/>
            <p:cNvSpPr>
              <a:spLocks noChangeArrowheads="1"/>
            </p:cNvSpPr>
            <p:nvPr/>
          </p:nvSpPr>
          <p:spPr bwMode="auto">
            <a:xfrm>
              <a:off x="776" y="2880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31" name="Oval 1059"/>
            <p:cNvSpPr>
              <a:spLocks noChangeArrowheads="1"/>
            </p:cNvSpPr>
            <p:nvPr/>
          </p:nvSpPr>
          <p:spPr bwMode="auto">
            <a:xfrm>
              <a:off x="1152" y="2208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33" name="Oval 1061"/>
            <p:cNvSpPr>
              <a:spLocks noChangeArrowheads="1"/>
            </p:cNvSpPr>
            <p:nvPr/>
          </p:nvSpPr>
          <p:spPr bwMode="auto">
            <a:xfrm>
              <a:off x="880" y="2616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37" name="Oval 1065"/>
            <p:cNvSpPr>
              <a:spLocks noChangeArrowheads="1"/>
            </p:cNvSpPr>
            <p:nvPr/>
          </p:nvSpPr>
          <p:spPr bwMode="auto">
            <a:xfrm>
              <a:off x="1296" y="3408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  <p:grpSp>
        <p:nvGrpSpPr>
          <p:cNvPr id="49155" name="Group 1069"/>
          <p:cNvGrpSpPr>
            <a:grpSpLocks/>
          </p:cNvGrpSpPr>
          <p:nvPr/>
        </p:nvGrpSpPr>
        <p:grpSpPr bwMode="auto">
          <a:xfrm>
            <a:off x="3048000" y="1219200"/>
            <a:ext cx="2971800" cy="2895600"/>
            <a:chOff x="1824" y="672"/>
            <a:chExt cx="1872" cy="1824"/>
          </a:xfrm>
        </p:grpSpPr>
        <p:sp>
          <p:nvSpPr>
            <p:cNvPr id="1258542" name="Oval 1070"/>
            <p:cNvSpPr>
              <a:spLocks noChangeArrowheads="1"/>
            </p:cNvSpPr>
            <p:nvPr/>
          </p:nvSpPr>
          <p:spPr bwMode="auto">
            <a:xfrm>
              <a:off x="3120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3" name="Oval 1071"/>
            <p:cNvSpPr>
              <a:spLocks noChangeArrowheads="1"/>
            </p:cNvSpPr>
            <p:nvPr/>
          </p:nvSpPr>
          <p:spPr bwMode="auto">
            <a:xfrm>
              <a:off x="2712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4" name="Oval 1072"/>
            <p:cNvSpPr>
              <a:spLocks noChangeArrowheads="1"/>
            </p:cNvSpPr>
            <p:nvPr/>
          </p:nvSpPr>
          <p:spPr bwMode="auto">
            <a:xfrm>
              <a:off x="2720" y="13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5" name="Oval 1073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6" name="Oval 1074"/>
            <p:cNvSpPr>
              <a:spLocks noChangeArrowheads="1"/>
            </p:cNvSpPr>
            <p:nvPr/>
          </p:nvSpPr>
          <p:spPr bwMode="auto">
            <a:xfrm>
              <a:off x="3456" y="134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7" name="Oval 1075"/>
            <p:cNvSpPr>
              <a:spLocks noChangeArrowheads="1"/>
            </p:cNvSpPr>
            <p:nvPr/>
          </p:nvSpPr>
          <p:spPr bwMode="auto">
            <a:xfrm>
              <a:off x="3024" y="12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8" name="Oval 1076"/>
            <p:cNvSpPr>
              <a:spLocks noChangeArrowheads="1"/>
            </p:cNvSpPr>
            <p:nvPr/>
          </p:nvSpPr>
          <p:spPr bwMode="auto">
            <a:xfrm>
              <a:off x="3024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49" name="Oval 1077"/>
            <p:cNvSpPr>
              <a:spLocks noChangeArrowheads="1"/>
            </p:cNvSpPr>
            <p:nvPr/>
          </p:nvSpPr>
          <p:spPr bwMode="auto">
            <a:xfrm>
              <a:off x="2304" y="206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0" name="Oval 1078"/>
            <p:cNvSpPr>
              <a:spLocks noChangeArrowheads="1"/>
            </p:cNvSpPr>
            <p:nvPr/>
          </p:nvSpPr>
          <p:spPr bwMode="auto">
            <a:xfrm>
              <a:off x="3072" y="21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1" name="Oval 1079"/>
            <p:cNvSpPr>
              <a:spLocks noChangeArrowheads="1"/>
            </p:cNvSpPr>
            <p:nvPr/>
          </p:nvSpPr>
          <p:spPr bwMode="auto">
            <a:xfrm>
              <a:off x="297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2" name="Oval 1080"/>
            <p:cNvSpPr>
              <a:spLocks noChangeArrowheads="1"/>
            </p:cNvSpPr>
            <p:nvPr/>
          </p:nvSpPr>
          <p:spPr bwMode="auto">
            <a:xfrm>
              <a:off x="2400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3" name="Oval 1081"/>
            <p:cNvSpPr>
              <a:spLocks noChangeArrowheads="1"/>
            </p:cNvSpPr>
            <p:nvPr/>
          </p:nvSpPr>
          <p:spPr bwMode="auto">
            <a:xfrm>
              <a:off x="1920" y="12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4" name="Oval 1082"/>
            <p:cNvSpPr>
              <a:spLocks noChangeArrowheads="1"/>
            </p:cNvSpPr>
            <p:nvPr/>
          </p:nvSpPr>
          <p:spPr bwMode="auto">
            <a:xfrm>
              <a:off x="2208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5" name="Oval 1083"/>
            <p:cNvSpPr>
              <a:spLocks noChangeArrowheads="1"/>
            </p:cNvSpPr>
            <p:nvPr/>
          </p:nvSpPr>
          <p:spPr bwMode="auto">
            <a:xfrm>
              <a:off x="1824" y="672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6" name="Oval 1084"/>
            <p:cNvSpPr>
              <a:spLocks noChangeArrowheads="1"/>
            </p:cNvSpPr>
            <p:nvPr/>
          </p:nvSpPr>
          <p:spPr bwMode="auto">
            <a:xfrm>
              <a:off x="2216" y="1344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7" name="Oval 1085"/>
            <p:cNvSpPr>
              <a:spLocks noChangeArrowheads="1"/>
            </p:cNvSpPr>
            <p:nvPr/>
          </p:nvSpPr>
          <p:spPr bwMode="auto">
            <a:xfrm>
              <a:off x="2592" y="672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8" name="Oval 1086"/>
            <p:cNvSpPr>
              <a:spLocks noChangeArrowheads="1"/>
            </p:cNvSpPr>
            <p:nvPr/>
          </p:nvSpPr>
          <p:spPr bwMode="auto">
            <a:xfrm>
              <a:off x="321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59" name="Oval 1087"/>
            <p:cNvSpPr>
              <a:spLocks noChangeArrowheads="1"/>
            </p:cNvSpPr>
            <p:nvPr/>
          </p:nvSpPr>
          <p:spPr bwMode="auto">
            <a:xfrm>
              <a:off x="2320" y="1080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0" name="Oval 1088"/>
            <p:cNvSpPr>
              <a:spLocks noChangeArrowheads="1"/>
            </p:cNvSpPr>
            <p:nvPr/>
          </p:nvSpPr>
          <p:spPr bwMode="auto">
            <a:xfrm>
              <a:off x="2224" y="11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1" name="Oval 1089"/>
            <p:cNvSpPr>
              <a:spLocks noChangeArrowheads="1"/>
            </p:cNvSpPr>
            <p:nvPr/>
          </p:nvSpPr>
          <p:spPr bwMode="auto">
            <a:xfrm>
              <a:off x="2176" y="103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2" name="Oval 1090"/>
            <p:cNvSpPr>
              <a:spLocks noChangeArrowheads="1"/>
            </p:cNvSpPr>
            <p:nvPr/>
          </p:nvSpPr>
          <p:spPr bwMode="auto">
            <a:xfrm>
              <a:off x="2080" y="112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3" name="Oval 1091"/>
            <p:cNvSpPr>
              <a:spLocks noChangeArrowheads="1"/>
            </p:cNvSpPr>
            <p:nvPr/>
          </p:nvSpPr>
          <p:spPr bwMode="auto">
            <a:xfrm>
              <a:off x="2736" y="1872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4" name="Oval 1092"/>
            <p:cNvSpPr>
              <a:spLocks noChangeArrowheads="1"/>
            </p:cNvSpPr>
            <p:nvPr/>
          </p:nvSpPr>
          <p:spPr bwMode="auto">
            <a:xfrm>
              <a:off x="2640" y="19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5" name="Oval 1093"/>
            <p:cNvSpPr>
              <a:spLocks noChangeArrowheads="1"/>
            </p:cNvSpPr>
            <p:nvPr/>
          </p:nvSpPr>
          <p:spPr bwMode="auto">
            <a:xfrm>
              <a:off x="259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58566" name="Oval 1094"/>
            <p:cNvSpPr>
              <a:spLocks noChangeArrowheads="1"/>
            </p:cNvSpPr>
            <p:nvPr/>
          </p:nvSpPr>
          <p:spPr bwMode="auto">
            <a:xfrm>
              <a:off x="283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  <p:sp>
        <p:nvSpPr>
          <p:cNvPr id="1258593" name="Line 1121"/>
          <p:cNvSpPr>
            <a:spLocks noChangeShapeType="1"/>
          </p:cNvSpPr>
          <p:nvPr/>
        </p:nvSpPr>
        <p:spPr bwMode="auto">
          <a:xfrm flipH="1">
            <a:off x="2743200" y="27432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Hobohm-2</a:t>
            </a:r>
          </a:p>
        </p:txBody>
      </p:sp>
      <p:grpSp>
        <p:nvGrpSpPr>
          <p:cNvPr id="51202" name="Group 3"/>
          <p:cNvGrpSpPr>
            <a:grpSpLocks/>
          </p:cNvGrpSpPr>
          <p:nvPr/>
        </p:nvGrpSpPr>
        <p:grpSpPr bwMode="auto">
          <a:xfrm>
            <a:off x="2895600" y="1066800"/>
            <a:ext cx="2971800" cy="2895600"/>
            <a:chOff x="1824" y="672"/>
            <a:chExt cx="1872" cy="1824"/>
          </a:xfrm>
        </p:grpSpPr>
        <p:sp>
          <p:nvSpPr>
            <p:cNvPr id="1260548" name="Oval 4"/>
            <p:cNvSpPr>
              <a:spLocks noChangeArrowheads="1"/>
            </p:cNvSpPr>
            <p:nvPr/>
          </p:nvSpPr>
          <p:spPr bwMode="auto">
            <a:xfrm>
              <a:off x="3120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49" name="Oval 5"/>
            <p:cNvSpPr>
              <a:spLocks noChangeArrowheads="1"/>
            </p:cNvSpPr>
            <p:nvPr/>
          </p:nvSpPr>
          <p:spPr bwMode="auto">
            <a:xfrm>
              <a:off x="2712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0" name="Oval 6"/>
            <p:cNvSpPr>
              <a:spLocks noChangeArrowheads="1"/>
            </p:cNvSpPr>
            <p:nvPr/>
          </p:nvSpPr>
          <p:spPr bwMode="auto">
            <a:xfrm>
              <a:off x="2720" y="13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1" name="Oval 7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2" name="Oval 8"/>
            <p:cNvSpPr>
              <a:spLocks noChangeArrowheads="1"/>
            </p:cNvSpPr>
            <p:nvPr/>
          </p:nvSpPr>
          <p:spPr bwMode="auto">
            <a:xfrm>
              <a:off x="3456" y="134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3" name="Oval 9"/>
            <p:cNvSpPr>
              <a:spLocks noChangeArrowheads="1"/>
            </p:cNvSpPr>
            <p:nvPr/>
          </p:nvSpPr>
          <p:spPr bwMode="auto">
            <a:xfrm>
              <a:off x="3024" y="12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4" name="Oval 10"/>
            <p:cNvSpPr>
              <a:spLocks noChangeArrowheads="1"/>
            </p:cNvSpPr>
            <p:nvPr/>
          </p:nvSpPr>
          <p:spPr bwMode="auto">
            <a:xfrm>
              <a:off x="3024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5" name="Oval 11"/>
            <p:cNvSpPr>
              <a:spLocks noChangeArrowheads="1"/>
            </p:cNvSpPr>
            <p:nvPr/>
          </p:nvSpPr>
          <p:spPr bwMode="auto">
            <a:xfrm>
              <a:off x="2304" y="206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6" name="Oval 12"/>
            <p:cNvSpPr>
              <a:spLocks noChangeArrowheads="1"/>
            </p:cNvSpPr>
            <p:nvPr/>
          </p:nvSpPr>
          <p:spPr bwMode="auto">
            <a:xfrm>
              <a:off x="3072" y="21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7" name="Oval 13"/>
            <p:cNvSpPr>
              <a:spLocks noChangeArrowheads="1"/>
            </p:cNvSpPr>
            <p:nvPr/>
          </p:nvSpPr>
          <p:spPr bwMode="auto">
            <a:xfrm>
              <a:off x="297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8" name="Oval 14"/>
            <p:cNvSpPr>
              <a:spLocks noChangeArrowheads="1"/>
            </p:cNvSpPr>
            <p:nvPr/>
          </p:nvSpPr>
          <p:spPr bwMode="auto">
            <a:xfrm>
              <a:off x="2400" y="15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59" name="Oval 15"/>
            <p:cNvSpPr>
              <a:spLocks noChangeArrowheads="1"/>
            </p:cNvSpPr>
            <p:nvPr/>
          </p:nvSpPr>
          <p:spPr bwMode="auto">
            <a:xfrm>
              <a:off x="1920" y="12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0" name="Oval 16"/>
            <p:cNvSpPr>
              <a:spLocks noChangeArrowheads="1"/>
            </p:cNvSpPr>
            <p:nvPr/>
          </p:nvSpPr>
          <p:spPr bwMode="auto">
            <a:xfrm>
              <a:off x="2208" y="7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1" name="Oval 17"/>
            <p:cNvSpPr>
              <a:spLocks noChangeArrowheads="1"/>
            </p:cNvSpPr>
            <p:nvPr/>
          </p:nvSpPr>
          <p:spPr bwMode="auto">
            <a:xfrm>
              <a:off x="1824" y="672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2" name="Oval 18"/>
            <p:cNvSpPr>
              <a:spLocks noChangeArrowheads="1"/>
            </p:cNvSpPr>
            <p:nvPr/>
          </p:nvSpPr>
          <p:spPr bwMode="auto">
            <a:xfrm>
              <a:off x="2216" y="1344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3" name="Oval 19"/>
            <p:cNvSpPr>
              <a:spLocks noChangeArrowheads="1"/>
            </p:cNvSpPr>
            <p:nvPr/>
          </p:nvSpPr>
          <p:spPr bwMode="auto">
            <a:xfrm>
              <a:off x="2592" y="672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4" name="Oval 20"/>
            <p:cNvSpPr>
              <a:spLocks noChangeArrowheads="1"/>
            </p:cNvSpPr>
            <p:nvPr/>
          </p:nvSpPr>
          <p:spPr bwMode="auto">
            <a:xfrm>
              <a:off x="3216" y="1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5" name="Oval 21"/>
            <p:cNvSpPr>
              <a:spLocks noChangeArrowheads="1"/>
            </p:cNvSpPr>
            <p:nvPr/>
          </p:nvSpPr>
          <p:spPr bwMode="auto">
            <a:xfrm>
              <a:off x="2320" y="1080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6" name="Oval 22"/>
            <p:cNvSpPr>
              <a:spLocks noChangeArrowheads="1"/>
            </p:cNvSpPr>
            <p:nvPr/>
          </p:nvSpPr>
          <p:spPr bwMode="auto">
            <a:xfrm>
              <a:off x="2224" y="11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7" name="Oval 23"/>
            <p:cNvSpPr>
              <a:spLocks noChangeArrowheads="1"/>
            </p:cNvSpPr>
            <p:nvPr/>
          </p:nvSpPr>
          <p:spPr bwMode="auto">
            <a:xfrm>
              <a:off x="2176" y="103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8" name="Oval 24"/>
            <p:cNvSpPr>
              <a:spLocks noChangeArrowheads="1"/>
            </p:cNvSpPr>
            <p:nvPr/>
          </p:nvSpPr>
          <p:spPr bwMode="auto">
            <a:xfrm>
              <a:off x="2080" y="112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69" name="Oval 25"/>
            <p:cNvSpPr>
              <a:spLocks noChangeArrowheads="1"/>
            </p:cNvSpPr>
            <p:nvPr/>
          </p:nvSpPr>
          <p:spPr bwMode="auto">
            <a:xfrm>
              <a:off x="2736" y="1872"/>
              <a:ext cx="144" cy="1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0" name="Oval 26"/>
            <p:cNvSpPr>
              <a:spLocks noChangeArrowheads="1"/>
            </p:cNvSpPr>
            <p:nvPr/>
          </p:nvSpPr>
          <p:spPr bwMode="auto">
            <a:xfrm>
              <a:off x="2640" y="19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1" name="Oval 27"/>
            <p:cNvSpPr>
              <a:spLocks noChangeArrowheads="1"/>
            </p:cNvSpPr>
            <p:nvPr/>
          </p:nvSpPr>
          <p:spPr bwMode="auto">
            <a:xfrm>
              <a:off x="259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2" name="Oval 28"/>
            <p:cNvSpPr>
              <a:spLocks noChangeArrowheads="1"/>
            </p:cNvSpPr>
            <p:nvPr/>
          </p:nvSpPr>
          <p:spPr bwMode="auto">
            <a:xfrm>
              <a:off x="2832" y="18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  <p:grpSp>
        <p:nvGrpSpPr>
          <p:cNvPr id="1260619" name="Group 75"/>
          <p:cNvGrpSpPr>
            <a:grpSpLocks/>
          </p:cNvGrpSpPr>
          <p:nvPr/>
        </p:nvGrpSpPr>
        <p:grpSpPr bwMode="auto">
          <a:xfrm>
            <a:off x="152400" y="2819400"/>
            <a:ext cx="2971800" cy="3810000"/>
            <a:chOff x="96" y="1776"/>
            <a:chExt cx="1872" cy="2400"/>
          </a:xfrm>
        </p:grpSpPr>
        <p:sp>
          <p:nvSpPr>
            <p:cNvPr id="1260573" name="Oval 29"/>
            <p:cNvSpPr>
              <a:spLocks noChangeArrowheads="1"/>
            </p:cNvSpPr>
            <p:nvPr/>
          </p:nvSpPr>
          <p:spPr bwMode="auto">
            <a:xfrm>
              <a:off x="1392" y="24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4" name="Oval 30"/>
            <p:cNvSpPr>
              <a:spLocks noChangeArrowheads="1"/>
            </p:cNvSpPr>
            <p:nvPr/>
          </p:nvSpPr>
          <p:spPr bwMode="auto">
            <a:xfrm>
              <a:off x="984" y="27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5" name="Oval 31"/>
            <p:cNvSpPr>
              <a:spLocks noChangeArrowheads="1"/>
            </p:cNvSpPr>
            <p:nvPr/>
          </p:nvSpPr>
          <p:spPr bwMode="auto">
            <a:xfrm>
              <a:off x="992" y="3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6" name="Oval 32"/>
            <p:cNvSpPr>
              <a:spLocks noChangeArrowheads="1"/>
            </p:cNvSpPr>
            <p:nvPr/>
          </p:nvSpPr>
          <p:spPr bwMode="auto">
            <a:xfrm>
              <a:off x="1728" y="30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7" name="Oval 33"/>
            <p:cNvSpPr>
              <a:spLocks noChangeArrowheads="1"/>
            </p:cNvSpPr>
            <p:nvPr/>
          </p:nvSpPr>
          <p:spPr bwMode="auto">
            <a:xfrm>
              <a:off x="1296" y="288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8" name="Oval 34"/>
            <p:cNvSpPr>
              <a:spLocks noChangeArrowheads="1"/>
            </p:cNvSpPr>
            <p:nvPr/>
          </p:nvSpPr>
          <p:spPr bwMode="auto">
            <a:xfrm>
              <a:off x="1296" y="321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79" name="Oval 35"/>
            <p:cNvSpPr>
              <a:spLocks noChangeArrowheads="1"/>
            </p:cNvSpPr>
            <p:nvPr/>
          </p:nvSpPr>
          <p:spPr bwMode="auto">
            <a:xfrm>
              <a:off x="576" y="374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0" name="Oval 36"/>
            <p:cNvSpPr>
              <a:spLocks noChangeArrowheads="1"/>
            </p:cNvSpPr>
            <p:nvPr/>
          </p:nvSpPr>
          <p:spPr bwMode="auto">
            <a:xfrm>
              <a:off x="1344" y="379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1" name="Oval 37"/>
            <p:cNvSpPr>
              <a:spLocks noChangeArrowheads="1"/>
            </p:cNvSpPr>
            <p:nvPr/>
          </p:nvSpPr>
          <p:spPr bwMode="auto">
            <a:xfrm>
              <a:off x="1248" y="27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2" name="Oval 38"/>
            <p:cNvSpPr>
              <a:spLocks noChangeArrowheads="1"/>
            </p:cNvSpPr>
            <p:nvPr/>
          </p:nvSpPr>
          <p:spPr bwMode="auto">
            <a:xfrm>
              <a:off x="672" y="321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3" name="Oval 39"/>
            <p:cNvSpPr>
              <a:spLocks noChangeArrowheads="1"/>
            </p:cNvSpPr>
            <p:nvPr/>
          </p:nvSpPr>
          <p:spPr bwMode="auto">
            <a:xfrm>
              <a:off x="192" y="29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4" name="Oval 40"/>
            <p:cNvSpPr>
              <a:spLocks noChangeArrowheads="1"/>
            </p:cNvSpPr>
            <p:nvPr/>
          </p:nvSpPr>
          <p:spPr bwMode="auto">
            <a:xfrm>
              <a:off x="480" y="24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5" name="Oval 41"/>
            <p:cNvSpPr>
              <a:spLocks noChangeArrowheads="1"/>
            </p:cNvSpPr>
            <p:nvPr/>
          </p:nvSpPr>
          <p:spPr bwMode="auto">
            <a:xfrm>
              <a:off x="96" y="2352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6" name="Oval 42"/>
            <p:cNvSpPr>
              <a:spLocks noChangeArrowheads="1"/>
            </p:cNvSpPr>
            <p:nvPr/>
          </p:nvSpPr>
          <p:spPr bwMode="auto">
            <a:xfrm>
              <a:off x="488" y="3024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7" name="Oval 43"/>
            <p:cNvSpPr>
              <a:spLocks noChangeArrowheads="1"/>
            </p:cNvSpPr>
            <p:nvPr/>
          </p:nvSpPr>
          <p:spPr bwMode="auto">
            <a:xfrm>
              <a:off x="864" y="2352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8" name="Oval 44"/>
            <p:cNvSpPr>
              <a:spLocks noChangeArrowheads="1"/>
            </p:cNvSpPr>
            <p:nvPr/>
          </p:nvSpPr>
          <p:spPr bwMode="auto">
            <a:xfrm>
              <a:off x="1488" y="27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89" name="Oval 45"/>
            <p:cNvSpPr>
              <a:spLocks noChangeArrowheads="1"/>
            </p:cNvSpPr>
            <p:nvPr/>
          </p:nvSpPr>
          <p:spPr bwMode="auto">
            <a:xfrm>
              <a:off x="496" y="28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0" name="Oval 46"/>
            <p:cNvSpPr>
              <a:spLocks noChangeArrowheads="1"/>
            </p:cNvSpPr>
            <p:nvPr/>
          </p:nvSpPr>
          <p:spPr bwMode="auto">
            <a:xfrm>
              <a:off x="448" y="27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1" name="Oval 47"/>
            <p:cNvSpPr>
              <a:spLocks noChangeArrowheads="1"/>
            </p:cNvSpPr>
            <p:nvPr/>
          </p:nvSpPr>
          <p:spPr bwMode="auto">
            <a:xfrm>
              <a:off x="352" y="280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2" name="Oval 48"/>
            <p:cNvSpPr>
              <a:spLocks noChangeArrowheads="1"/>
            </p:cNvSpPr>
            <p:nvPr/>
          </p:nvSpPr>
          <p:spPr bwMode="auto">
            <a:xfrm>
              <a:off x="912" y="364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3" name="Oval 49"/>
            <p:cNvSpPr>
              <a:spLocks noChangeArrowheads="1"/>
            </p:cNvSpPr>
            <p:nvPr/>
          </p:nvSpPr>
          <p:spPr bwMode="auto">
            <a:xfrm>
              <a:off x="864" y="350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4" name="Oval 50"/>
            <p:cNvSpPr>
              <a:spLocks noChangeArrowheads="1"/>
            </p:cNvSpPr>
            <p:nvPr/>
          </p:nvSpPr>
          <p:spPr bwMode="auto">
            <a:xfrm>
              <a:off x="1104" y="350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17" name="Line 73"/>
            <p:cNvSpPr>
              <a:spLocks noChangeShapeType="1"/>
            </p:cNvSpPr>
            <p:nvPr/>
          </p:nvSpPr>
          <p:spPr bwMode="auto">
            <a:xfrm flipH="1">
              <a:off x="1680" y="1776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  <p:grpSp>
        <p:nvGrpSpPr>
          <p:cNvPr id="1260620" name="Group 76"/>
          <p:cNvGrpSpPr>
            <a:grpSpLocks/>
          </p:cNvGrpSpPr>
          <p:nvPr/>
        </p:nvGrpSpPr>
        <p:grpSpPr bwMode="auto">
          <a:xfrm>
            <a:off x="3581400" y="3733800"/>
            <a:ext cx="4495800" cy="2895600"/>
            <a:chOff x="2256" y="2352"/>
            <a:chExt cx="2832" cy="1824"/>
          </a:xfrm>
        </p:grpSpPr>
        <p:sp>
          <p:nvSpPr>
            <p:cNvPr id="1260595" name="Oval 51"/>
            <p:cNvSpPr>
              <a:spLocks noChangeArrowheads="1"/>
            </p:cNvSpPr>
            <p:nvPr/>
          </p:nvSpPr>
          <p:spPr bwMode="auto">
            <a:xfrm>
              <a:off x="4512" y="24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6" name="Oval 52"/>
            <p:cNvSpPr>
              <a:spLocks noChangeArrowheads="1"/>
            </p:cNvSpPr>
            <p:nvPr/>
          </p:nvSpPr>
          <p:spPr bwMode="auto">
            <a:xfrm>
              <a:off x="4104" y="273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7" name="Oval 53"/>
            <p:cNvSpPr>
              <a:spLocks noChangeArrowheads="1"/>
            </p:cNvSpPr>
            <p:nvPr/>
          </p:nvSpPr>
          <p:spPr bwMode="auto">
            <a:xfrm>
              <a:off x="4112" y="305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598" name="Oval 54"/>
            <p:cNvSpPr>
              <a:spLocks noChangeArrowheads="1"/>
            </p:cNvSpPr>
            <p:nvPr/>
          </p:nvSpPr>
          <p:spPr bwMode="auto">
            <a:xfrm>
              <a:off x="4848" y="302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0" name="Oval 56"/>
            <p:cNvSpPr>
              <a:spLocks noChangeArrowheads="1"/>
            </p:cNvSpPr>
            <p:nvPr/>
          </p:nvSpPr>
          <p:spPr bwMode="auto">
            <a:xfrm>
              <a:off x="4416" y="321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1" name="Oval 57"/>
            <p:cNvSpPr>
              <a:spLocks noChangeArrowheads="1"/>
            </p:cNvSpPr>
            <p:nvPr/>
          </p:nvSpPr>
          <p:spPr bwMode="auto">
            <a:xfrm>
              <a:off x="3696" y="3744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2" name="Oval 58"/>
            <p:cNvSpPr>
              <a:spLocks noChangeArrowheads="1"/>
            </p:cNvSpPr>
            <p:nvPr/>
          </p:nvSpPr>
          <p:spPr bwMode="auto">
            <a:xfrm>
              <a:off x="4464" y="379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4" name="Oval 60"/>
            <p:cNvSpPr>
              <a:spLocks noChangeArrowheads="1"/>
            </p:cNvSpPr>
            <p:nvPr/>
          </p:nvSpPr>
          <p:spPr bwMode="auto">
            <a:xfrm>
              <a:off x="3792" y="321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5" name="Oval 61"/>
            <p:cNvSpPr>
              <a:spLocks noChangeArrowheads="1"/>
            </p:cNvSpPr>
            <p:nvPr/>
          </p:nvSpPr>
          <p:spPr bwMode="auto">
            <a:xfrm>
              <a:off x="3312" y="297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6" name="Oval 62"/>
            <p:cNvSpPr>
              <a:spLocks noChangeArrowheads="1"/>
            </p:cNvSpPr>
            <p:nvPr/>
          </p:nvSpPr>
          <p:spPr bwMode="auto">
            <a:xfrm>
              <a:off x="3600" y="240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7" name="Oval 63"/>
            <p:cNvSpPr>
              <a:spLocks noChangeArrowheads="1"/>
            </p:cNvSpPr>
            <p:nvPr/>
          </p:nvSpPr>
          <p:spPr bwMode="auto">
            <a:xfrm>
              <a:off x="3216" y="2352"/>
              <a:ext cx="115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8" name="Oval 64"/>
            <p:cNvSpPr>
              <a:spLocks noChangeArrowheads="1"/>
            </p:cNvSpPr>
            <p:nvPr/>
          </p:nvSpPr>
          <p:spPr bwMode="auto">
            <a:xfrm>
              <a:off x="3608" y="3024"/>
              <a:ext cx="1152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09" name="Oval 65"/>
            <p:cNvSpPr>
              <a:spLocks noChangeArrowheads="1"/>
            </p:cNvSpPr>
            <p:nvPr/>
          </p:nvSpPr>
          <p:spPr bwMode="auto">
            <a:xfrm>
              <a:off x="3984" y="2352"/>
              <a:ext cx="1104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60618" name="Line 74"/>
            <p:cNvSpPr>
              <a:spLocks noChangeShapeType="1"/>
            </p:cNvSpPr>
            <p:nvPr/>
          </p:nvSpPr>
          <p:spPr bwMode="auto">
            <a:xfrm flipV="1">
              <a:off x="2256" y="3264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Why two algorithms?</a:t>
            </a:r>
          </a:p>
        </p:txBody>
      </p:sp>
      <p:sp>
        <p:nvSpPr>
          <p:cNvPr id="124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cs typeface="+mn-cs"/>
              </a:rPr>
              <a:t>Hobohm-2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u="sng">
                <a:solidFill>
                  <a:srgbClr val="CC0000"/>
                </a:solidFill>
              </a:rPr>
              <a:t>Unbiased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Slow (O2)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Focuses on </a:t>
            </a:r>
            <a:r>
              <a:rPr lang="en-US" sz="2000">
                <a:solidFill>
                  <a:srgbClr val="CC0000"/>
                </a:solidFill>
              </a:rPr>
              <a:t>lonely </a:t>
            </a:r>
            <a:r>
              <a:rPr lang="en-US" sz="2000"/>
              <a:t>sequences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Example from exercise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/>
              <a:t>1000 Sequences alignment 2 hours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/>
              <a:t>Hobohm-2: 22 seconds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cs typeface="+mn-cs"/>
              </a:rPr>
              <a:t>Hobohm-1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u="sng">
                <a:solidFill>
                  <a:srgbClr val="CC0000"/>
                </a:solidFill>
              </a:rPr>
              <a:t>Biased. Prioritized list</a:t>
            </a:r>
            <a:endParaRPr lang="en-US" sz="200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Fast (0)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Focuses on populated sequence areas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Example from exercise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/>
              <a:t>1000 Sequences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/>
              <a:t>Hobohm-1: 12 seconds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>
                <a:cs typeface="+mn-cs"/>
              </a:rPr>
              <a:t>Hobohm2 in general gives more sequences than Hobohm1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Hobohm-1 versus Hobohm-2</a:t>
            </a:r>
          </a:p>
        </p:txBody>
      </p:sp>
      <p:sp>
        <p:nvSpPr>
          <p:cNvPr id="124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Prioritized lists</a:t>
            </a:r>
          </a:p>
          <a:p>
            <a:pPr lvl="1" eaLnBrk="1" hangingPunct="1">
              <a:defRPr/>
            </a:pPr>
            <a:r>
              <a:rPr lang="en-US"/>
              <a:t>PDB structures. Not all structures are equally good</a:t>
            </a:r>
          </a:p>
          <a:p>
            <a:pPr lvl="2" eaLnBrk="1" hangingPunct="1">
              <a:defRPr/>
            </a:pPr>
            <a:r>
              <a:rPr lang="en-US"/>
              <a:t>Low resolution, NMR, old?</a:t>
            </a:r>
          </a:p>
          <a:p>
            <a:pPr lvl="1" eaLnBrk="1" hangingPunct="1">
              <a:defRPr/>
            </a:pPr>
            <a:r>
              <a:rPr lang="en-US"/>
              <a:t>Peptide binding data</a:t>
            </a:r>
          </a:p>
          <a:p>
            <a:pPr lvl="2" eaLnBrk="1" hangingPunct="1">
              <a:defRPr/>
            </a:pPr>
            <a:r>
              <a:rPr lang="en-US"/>
              <a:t>Strong binding more important than weak binding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Quantitative data (yes no data)</a:t>
            </a:r>
          </a:p>
          <a:p>
            <a:pPr lvl="1" eaLnBrk="1" hangingPunct="1">
              <a:defRPr/>
            </a:pPr>
            <a:r>
              <a:rPr lang="en-US"/>
              <a:t>All data are equally important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Databases are redundant</a:t>
            </a:r>
          </a:p>
        </p:txBody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Biological reasons</a:t>
            </a:r>
          </a:p>
          <a:p>
            <a:pPr lvl="1" eaLnBrk="1" hangingPunct="1">
              <a:defRPr/>
            </a:pPr>
            <a:r>
              <a:rPr lang="en-US"/>
              <a:t>Some protein functions, or sequence motifs are more common than others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Laboratory artifacts</a:t>
            </a:r>
          </a:p>
          <a:p>
            <a:pPr lvl="1" eaLnBrk="1" hangingPunct="1">
              <a:defRPr/>
            </a:pPr>
            <a:r>
              <a:rPr lang="en-US"/>
              <a:t>Some protein families have been heavily investigated, others not</a:t>
            </a:r>
          </a:p>
          <a:p>
            <a:pPr lvl="1" eaLnBrk="1" hangingPunct="1">
              <a:defRPr/>
            </a:pPr>
            <a:r>
              <a:rPr lang="en-US"/>
              <a:t>Mutagenesis studies makes large and almost identical replica of data</a:t>
            </a:r>
          </a:p>
          <a:p>
            <a:pPr lvl="1" eaLnBrk="1" hangingPunct="1">
              <a:defRPr/>
            </a:pPr>
            <a:r>
              <a:rPr lang="en-US">
                <a:solidFill>
                  <a:srgbClr val="CC0000"/>
                </a:solidFill>
              </a:rPr>
              <a:t>This bias is non-biological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Why is it important</a:t>
            </a:r>
          </a:p>
        </p:txBody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have high redundant data</a:t>
            </a:r>
          </a:p>
          <a:p>
            <a:pPr lvl="1" eaLnBrk="1" hangingPunct="1">
              <a:defRPr/>
            </a:pPr>
            <a:r>
              <a:rPr lang="en-US" dirty="0"/>
              <a:t>and the redundancy is artificial, you will learn something non-biological</a:t>
            </a:r>
          </a:p>
          <a:p>
            <a:pPr lvl="1" eaLnBrk="1" hangingPunct="1">
              <a:defRPr/>
            </a:pPr>
            <a:r>
              <a:rPr lang="en-US" dirty="0"/>
              <a:t>A machine learning method could focus on the largest class, and might never learn the minority patterns</a:t>
            </a:r>
          </a:p>
          <a:p>
            <a:pPr lvl="1" eaLnBrk="1" hangingPunct="1">
              <a:defRPr/>
            </a:pPr>
            <a:r>
              <a:rPr lang="en-US" dirty="0"/>
              <a:t>If you have redundancy between the data used for model development and evaluation, the “trained” model could become a look-up table with limited power to generalize</a:t>
            </a:r>
          </a:p>
        </p:txBody>
      </p:sp>
    </p:spTree>
    <p:extLst>
      <p:ext uri="{BB962C8B-B14F-4D97-AF65-F5344CB8AC3E}">
        <p14:creationId xmlns:p14="http://schemas.microsoft.com/office/powerpoint/2010/main" val="228874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Date redundancy</a:t>
            </a:r>
          </a:p>
        </p:txBody>
      </p:sp>
      <p:sp>
        <p:nvSpPr>
          <p:cNvPr id="1197059" name="Text Box 3"/>
          <p:cNvSpPr txBox="1">
            <a:spLocks noChangeArrowheads="1"/>
          </p:cNvSpPr>
          <p:nvPr/>
        </p:nvSpPr>
        <p:spPr bwMode="auto">
          <a:xfrm>
            <a:off x="4991100" y="248285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en-US" sz="2000" b="0">
              <a:latin typeface="Courier New" charset="0"/>
              <a:cs typeface="+mn-cs"/>
            </a:endParaRPr>
          </a:p>
        </p:txBody>
      </p:sp>
      <p:sp>
        <p:nvSpPr>
          <p:cNvPr id="1197060" name="Text Box 4"/>
          <p:cNvSpPr txBox="1">
            <a:spLocks noChangeArrowheads="1"/>
          </p:cNvSpPr>
          <p:nvPr/>
        </p:nvSpPr>
        <p:spPr bwMode="auto">
          <a:xfrm>
            <a:off x="4419600" y="2517775"/>
            <a:ext cx="39084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0">
                <a:latin typeface="Comic Sans MS" charset="0"/>
                <a:cs typeface="+mn-cs"/>
              </a:rPr>
              <a:t>What can we learn?</a:t>
            </a:r>
          </a:p>
          <a:p>
            <a:pPr eaLnBrk="0" hangingPunct="0">
              <a:defRPr/>
            </a:pPr>
            <a:endParaRPr lang="en-US" sz="2000" b="0">
              <a:latin typeface="Comic Sans MS" charset="0"/>
              <a:cs typeface="+mn-cs"/>
            </a:endParaRPr>
          </a:p>
          <a:p>
            <a:pPr eaLnBrk="0" hangingPunct="0">
              <a:buFont typeface="Times" charset="0"/>
              <a:buAutoNum type="arabicPeriod"/>
              <a:defRPr/>
            </a:pPr>
            <a:r>
              <a:rPr lang="en-US" sz="2000" b="0">
                <a:latin typeface="Comic Sans MS" charset="0"/>
                <a:cs typeface="+mn-cs"/>
              </a:rPr>
              <a:t>A at P1 favors </a:t>
            </a:r>
          </a:p>
          <a:p>
            <a:pPr lvl="1" eaLnBrk="0" hangingPunct="0">
              <a:buFont typeface="Times" charset="0"/>
              <a:buNone/>
              <a:defRPr/>
            </a:pPr>
            <a:r>
              <a:rPr lang="en-US" sz="2000" b="0">
                <a:latin typeface="Comic Sans MS" charset="0"/>
                <a:cs typeface="+mn-cs"/>
              </a:rPr>
              <a:t>binding?</a:t>
            </a:r>
          </a:p>
          <a:p>
            <a:pPr eaLnBrk="0" hangingPunct="0">
              <a:buFont typeface="Times" charset="0"/>
              <a:buAutoNum type="arabicPeriod"/>
              <a:defRPr/>
            </a:pPr>
            <a:r>
              <a:rPr lang="en-US" sz="2000" b="0">
                <a:latin typeface="Comic Sans MS" charset="0"/>
                <a:cs typeface="+mn-cs"/>
              </a:rPr>
              <a:t>I is not allowed at P9? </a:t>
            </a:r>
          </a:p>
          <a:p>
            <a:pPr eaLnBrk="0" hangingPunct="0">
              <a:buFont typeface="Times" charset="0"/>
              <a:buAutoNum type="arabicPeriod"/>
              <a:defRPr/>
            </a:pPr>
            <a:r>
              <a:rPr lang="en-US" sz="2000" b="0">
                <a:latin typeface="Comic Sans MS" charset="0"/>
                <a:cs typeface="+mn-cs"/>
              </a:rPr>
              <a:t>K at P4 favors binding?</a:t>
            </a:r>
          </a:p>
          <a:p>
            <a:pPr eaLnBrk="0" hangingPunct="0">
              <a:buFont typeface="Times" charset="0"/>
              <a:buAutoNum type="arabicPeriod"/>
              <a:defRPr/>
            </a:pPr>
            <a:r>
              <a:rPr lang="en-US" sz="2000" b="0">
                <a:latin typeface="Comic Sans MS" charset="0"/>
                <a:cs typeface="+mn-cs"/>
              </a:rPr>
              <a:t>Which positions are important for binding?</a:t>
            </a:r>
          </a:p>
          <a:p>
            <a:pPr lvl="1" eaLnBrk="0" hangingPunct="0">
              <a:buFont typeface="Times" charset="0"/>
              <a:buNone/>
              <a:defRPr/>
            </a:pPr>
            <a:endParaRPr lang="en-US" sz="2000" b="0">
              <a:latin typeface="Courier New" charset="0"/>
              <a:cs typeface="+mn-cs"/>
            </a:endParaRPr>
          </a:p>
        </p:txBody>
      </p:sp>
      <p:sp>
        <p:nvSpPr>
          <p:cNvPr id="1197061" name="Rectangle 5"/>
          <p:cNvSpPr>
            <a:spLocks noChangeArrowheads="1"/>
          </p:cNvSpPr>
          <p:nvPr/>
        </p:nvSpPr>
        <p:spPr bwMode="auto">
          <a:xfrm>
            <a:off x="1219200" y="2667000"/>
            <a:ext cx="16002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8" tIns="45699" rIns="91398" bIns="45699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ALAKAAAAM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ALAKAAAAN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ALAKAAAAR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ALAKAAAAT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ALAKAAAAV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GMNERPILT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GILGFVFTM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TLNAWVKVV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KLNEPVLLL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0">
                <a:solidFill>
                  <a:srgbClr val="FF0000"/>
                </a:solidFill>
                <a:latin typeface="Courier" charset="0"/>
                <a:cs typeface="+mn-cs"/>
              </a:rPr>
              <a:t>AVVPFIVSV</a:t>
            </a:r>
            <a:endParaRPr lang="en-US" sz="1800" b="0">
              <a:latin typeface="Comic Sans MS" charset="0"/>
              <a:cs typeface="+mn-cs"/>
            </a:endParaRPr>
          </a:p>
        </p:txBody>
      </p:sp>
      <p:sp>
        <p:nvSpPr>
          <p:cNvPr id="1197062" name="Text Box 6"/>
          <p:cNvSpPr txBox="1">
            <a:spLocks noChangeArrowheads="1"/>
          </p:cNvSpPr>
          <p:nvPr/>
        </p:nvSpPr>
        <p:spPr bwMode="auto">
          <a:xfrm>
            <a:off x="358775" y="2154238"/>
            <a:ext cx="3503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2000" b="0">
                <a:latin typeface="Comic Sans MS" charset="0"/>
                <a:cs typeface="+mn-cs"/>
              </a:rPr>
              <a:t>10 MHC restricted peptides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6110288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Redundant data</a:t>
            </a:r>
          </a:p>
        </p:txBody>
      </p:sp>
      <p:pic>
        <p:nvPicPr>
          <p:cNvPr id="119910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301875"/>
            <a:ext cx="7620000" cy="3946525"/>
          </a:xfrm>
        </p:spPr>
      </p:pic>
      <p:sp>
        <p:nvSpPr>
          <p:cNvPr id="1199108" name="Rectangle 4"/>
          <p:cNvSpPr>
            <a:spLocks noChangeArrowheads="1"/>
          </p:cNvSpPr>
          <p:nvPr/>
        </p:nvSpPr>
        <p:spPr bwMode="auto">
          <a:xfrm>
            <a:off x="7086600" y="1143000"/>
            <a:ext cx="1295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98" tIns="45699" rIns="91398" bIns="45699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ALAKAAAAM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ALAKAAAAN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ALAKAAAAR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ALAKAAAAT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ALAKAAAAV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GMNERPILT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GILGFVFTM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TLNAWVKVV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KLNEPVLLL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900" b="0">
                <a:solidFill>
                  <a:srgbClr val="FF0000"/>
                </a:solidFill>
                <a:latin typeface="Courier" charset="0"/>
                <a:cs typeface="+mn-cs"/>
              </a:rPr>
              <a:t>AVVPFIVSV</a:t>
            </a:r>
            <a:endParaRPr lang="en-US" sz="2400" b="0">
              <a:latin typeface="Comic Sans MS" charset="0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PDB. Example</a:t>
            </a:r>
          </a:p>
        </p:txBody>
      </p:sp>
      <p:sp>
        <p:nvSpPr>
          <p:cNvPr id="12011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1055 protein sequence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Len 50-2000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142 Function annotations</a:t>
            </a:r>
          </a:p>
          <a:p>
            <a:pPr lvl="1" eaLnBrk="1" hangingPunct="1">
              <a:defRPr/>
            </a:pPr>
            <a:r>
              <a:rPr lang="en-US" sz="2400"/>
              <a:t>ACTIN-BINDING</a:t>
            </a:r>
          </a:p>
          <a:p>
            <a:pPr lvl="1" eaLnBrk="1" hangingPunct="1">
              <a:defRPr/>
            </a:pPr>
            <a:r>
              <a:rPr lang="en-US" sz="2400"/>
              <a:t>ANTIGEN</a:t>
            </a:r>
          </a:p>
          <a:p>
            <a:pPr lvl="1" eaLnBrk="1" hangingPunct="1">
              <a:defRPr/>
            </a:pPr>
            <a:r>
              <a:rPr lang="en-US" sz="2400"/>
              <a:t>COAGULATION</a:t>
            </a:r>
          </a:p>
          <a:p>
            <a:pPr lvl="1" eaLnBrk="1" hangingPunct="1">
              <a:defRPr/>
            </a:pPr>
            <a:r>
              <a:rPr lang="en-US" sz="2400"/>
              <a:t>HYDROLASE/DNA</a:t>
            </a:r>
          </a:p>
          <a:p>
            <a:pPr lvl="1" eaLnBrk="1" hangingPunct="1">
              <a:defRPr/>
            </a:pPr>
            <a:r>
              <a:rPr lang="en-US" sz="2400"/>
              <a:t>LYASE/OXIDOREDUCTASE</a:t>
            </a:r>
          </a:p>
          <a:p>
            <a:pPr lvl="1" eaLnBrk="1" hangingPunct="1">
              <a:defRPr/>
            </a:pPr>
            <a:r>
              <a:rPr lang="en-US" sz="2400"/>
              <a:t>ENDOCYTOSIS/EXOCYTOSIS</a:t>
            </a:r>
            <a:endParaRPr lang="en-US"/>
          </a:p>
          <a:p>
            <a:pPr lvl="1" eaLnBrk="1" hangingPunct="1">
              <a:defRPr/>
            </a:pPr>
            <a:r>
              <a:rPr lang="en-US"/>
              <a:t>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PDB. Example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00113" y="1125538"/>
          <a:ext cx="6858000" cy="538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Worksheet" r:id="rId4" imgW="17246600" imgH="13550900" progId="Excel.Sheet.8">
                  <p:embed/>
                </p:oleObj>
              </mc:Choice>
              <mc:Fallback>
                <p:oleObj name="Worksheet" r:id="rId4" imgW="17246600" imgH="135509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25538"/>
                        <a:ext cx="6858000" cy="538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1628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What is similarity?</a:t>
            </a:r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Sequence identity?</a:t>
            </a:r>
          </a:p>
          <a:p>
            <a:pPr lvl="1" eaLnBrk="1" hangingPunct="1">
              <a:buFontTx/>
              <a:buNone/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Blast e-values</a:t>
            </a:r>
          </a:p>
          <a:p>
            <a:pPr lvl="1" eaLnBrk="1" hangingPunct="1">
              <a:defRPr/>
            </a:pPr>
            <a:r>
              <a:rPr lang="en-US" dirty="0"/>
              <a:t>Often too conservative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Other</a:t>
            </a:r>
          </a:p>
        </p:txBody>
      </p:sp>
      <p:sp>
        <p:nvSpPr>
          <p:cNvPr id="1214469" name="Text Box 5"/>
          <p:cNvSpPr txBox="1">
            <a:spLocks noChangeArrowheads="1"/>
          </p:cNvSpPr>
          <p:nvPr/>
        </p:nvSpPr>
        <p:spPr bwMode="auto">
          <a:xfrm>
            <a:off x="228600" y="2514600"/>
            <a:ext cx="861060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400">
                <a:latin typeface="Courier New" charset="0"/>
                <a:cs typeface="+mn-cs"/>
              </a:rPr>
              <a:t>DFLKKVPDDHLEFIPYLILGEVFPEWDERELGVGEKLLIKAVA------------MATGIDAKEIEESVKDTGDL-GE</a:t>
            </a:r>
          </a:p>
          <a:p>
            <a:pPr algn="l">
              <a:defRPr/>
            </a:pPr>
            <a:r>
              <a:rPr lang="en-US" sz="1400">
                <a:latin typeface="Courier New" charset="0"/>
                <a:cs typeface="+mn-cs"/>
              </a:rPr>
              <a:t>DVLLGADDGSLAFVP---------- SEFSISPGEKIVFKNNAGFPHNIVFDEDSIPSGVDASKISMSEEDLLNAKGE</a:t>
            </a:r>
            <a:endParaRPr lang="en-US" sz="1800" b="0">
              <a:latin typeface="Courier New" charset="0"/>
              <a:cs typeface="+mn-cs"/>
            </a:endParaRPr>
          </a:p>
        </p:txBody>
      </p:sp>
      <p:sp>
        <p:nvSpPr>
          <p:cNvPr id="1214471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76200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400">
                <a:latin typeface="Courier New" charset="0"/>
                <a:cs typeface="+mn-cs"/>
              </a:rPr>
              <a:t>ACDFG</a:t>
            </a:r>
          </a:p>
          <a:p>
            <a:pPr algn="l">
              <a:defRPr/>
            </a:pPr>
            <a:r>
              <a:rPr lang="en-US" sz="1400">
                <a:latin typeface="Courier New" charset="0"/>
                <a:cs typeface="+mn-cs"/>
              </a:rPr>
              <a:t>ACEFG</a:t>
            </a:r>
            <a:endParaRPr lang="en-US" sz="1800" b="0">
              <a:latin typeface="Courier New" charset="0"/>
              <a:cs typeface="+mn-cs"/>
            </a:endParaRPr>
          </a:p>
        </p:txBody>
      </p:sp>
      <p:sp>
        <p:nvSpPr>
          <p:cNvPr id="1214472" name="Text Box 8"/>
          <p:cNvSpPr txBox="1">
            <a:spLocks noChangeArrowheads="1"/>
          </p:cNvSpPr>
          <p:nvPr/>
        </p:nvSpPr>
        <p:spPr bwMode="auto">
          <a:xfrm>
            <a:off x="1447800" y="1905000"/>
            <a:ext cx="2657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0">
                <a:latin typeface="Comic Sans MS" charset="0"/>
                <a:cs typeface="+mn-cs"/>
              </a:rPr>
              <a:t>80% ID versus 24% 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">
  <a:themeElements>
    <a:clrScheme name="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" b="1" i="0" u="none" strike="noStrike" cap="none" normalizeH="0" baseline="0">
            <a:ln>
              <a:noFill/>
            </a:ln>
            <a:solidFill>
              <a:srgbClr val="808080"/>
            </a:solidFill>
            <a:effectLst/>
            <a:latin typeface="Frutiger 45 Light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" b="1" i="0" u="none" strike="noStrike" cap="none" normalizeH="0" baseline="0">
            <a:ln>
              <a:noFill/>
            </a:ln>
            <a:solidFill>
              <a:srgbClr val="808080"/>
            </a:solidFill>
            <a:effectLst/>
            <a:latin typeface="Frutiger 45 Light" charset="0"/>
            <a:ea typeface="ＭＳ Ｐゴシック" charset="0"/>
          </a:defRPr>
        </a:defPPr>
      </a:lstStyle>
    </a:lnDef>
  </a:objectDefaults>
  <a:extraClrSchemeLst>
    <a:extraClrScheme>
      <a:clrScheme name="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</Template>
  <TotalTime>8271</TotalTime>
  <Words>1426</Words>
  <Application>Microsoft Macintosh PowerPoint</Application>
  <PresentationFormat>On-screen Show (4:3)</PresentationFormat>
  <Paragraphs>355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ＭＳ Ｐゴシック</vt:lpstr>
      <vt:lpstr>Arial</vt:lpstr>
      <vt:lpstr>Comic Sans MS</vt:lpstr>
      <vt:lpstr>Courier</vt:lpstr>
      <vt:lpstr>Courier New</vt:lpstr>
      <vt:lpstr>Frutiger 45 Light</vt:lpstr>
      <vt:lpstr>Garamond</vt:lpstr>
      <vt:lpstr>Times</vt:lpstr>
      <vt:lpstr>slide</vt:lpstr>
      <vt:lpstr>Worksheet</vt:lpstr>
      <vt:lpstr>Equation</vt:lpstr>
      <vt:lpstr>Dealing with Sequence redundancy  Morten Nielsen Department of Health Technology, DTU </vt:lpstr>
      <vt:lpstr>Outline</vt:lpstr>
      <vt:lpstr>Databases are redundant</vt:lpstr>
      <vt:lpstr>Why is it important</vt:lpstr>
      <vt:lpstr>Date redundancy</vt:lpstr>
      <vt:lpstr>Redundant data</vt:lpstr>
      <vt:lpstr>PDB. Example</vt:lpstr>
      <vt:lpstr>PDB. Example</vt:lpstr>
      <vt:lpstr>What is similarity?</vt:lpstr>
      <vt:lpstr>Ole Lund et al. (Protein engineering 1997) </vt:lpstr>
      <vt:lpstr>Ole’s formula</vt:lpstr>
      <vt:lpstr>How to deal with redundancy</vt:lpstr>
      <vt:lpstr>Hobohm 1</vt:lpstr>
      <vt:lpstr>Hobohm 1</vt:lpstr>
      <vt:lpstr>Hobohm 1</vt:lpstr>
      <vt:lpstr>Hobohm 1</vt:lpstr>
      <vt:lpstr>Hobohm-2</vt:lpstr>
      <vt:lpstr>Hobohm-2</vt:lpstr>
      <vt:lpstr>Hobohm-2</vt:lpstr>
      <vt:lpstr>Hobohm-2</vt:lpstr>
      <vt:lpstr>Hobohm-2 (repeat this)</vt:lpstr>
      <vt:lpstr>Hobohm-2 (until N=1 for all)</vt:lpstr>
      <vt:lpstr>Hobohm</vt:lpstr>
      <vt:lpstr>Hobohm-1</vt:lpstr>
      <vt:lpstr>Hobohm-2</vt:lpstr>
      <vt:lpstr>Why two algorithms?</vt:lpstr>
      <vt:lpstr>Hobohm-1 versus Hobohm-2</vt:lpstr>
    </vt:vector>
  </TitlesOfParts>
  <Company>CBS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johanne</dc:creator>
  <cp:lastModifiedBy>Morten Nielsen</cp:lastModifiedBy>
  <cp:revision>277</cp:revision>
  <cp:lastPrinted>2008-06-11T21:22:52Z</cp:lastPrinted>
  <dcterms:created xsi:type="dcterms:W3CDTF">2005-03-15T09:37:45Z</dcterms:created>
  <dcterms:modified xsi:type="dcterms:W3CDTF">2020-05-24T21:00:25Z</dcterms:modified>
</cp:coreProperties>
</file>