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357" r:id="rId2"/>
    <p:sldId id="311" r:id="rId3"/>
    <p:sldId id="455" r:id="rId4"/>
    <p:sldId id="456" r:id="rId5"/>
    <p:sldId id="452" r:id="rId6"/>
    <p:sldId id="454" r:id="rId7"/>
    <p:sldId id="384" r:id="rId8"/>
    <p:sldId id="386" r:id="rId9"/>
    <p:sldId id="387" r:id="rId10"/>
    <p:sldId id="340" r:id="rId11"/>
    <p:sldId id="450" r:id="rId12"/>
    <p:sldId id="371" r:id="rId13"/>
    <p:sldId id="342" r:id="rId14"/>
    <p:sldId id="343" r:id="rId15"/>
    <p:sldId id="344" r:id="rId16"/>
    <p:sldId id="345" r:id="rId17"/>
    <p:sldId id="391" r:id="rId18"/>
    <p:sldId id="389" r:id="rId19"/>
    <p:sldId id="390" r:id="rId20"/>
    <p:sldId id="394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38" r:id="rId31"/>
    <p:sldId id="377" r:id="rId32"/>
    <p:sldId id="428" r:id="rId33"/>
    <p:sldId id="476" r:id="rId34"/>
    <p:sldId id="440" r:id="rId35"/>
    <p:sldId id="429" r:id="rId36"/>
    <p:sldId id="439" r:id="rId37"/>
    <p:sldId id="458" r:id="rId38"/>
    <p:sldId id="402" r:id="rId39"/>
    <p:sldId id="403" r:id="rId40"/>
    <p:sldId id="404" r:id="rId41"/>
    <p:sldId id="408" r:id="rId42"/>
    <p:sldId id="444" r:id="rId43"/>
    <p:sldId id="409" r:id="rId44"/>
    <p:sldId id="410" r:id="rId45"/>
    <p:sldId id="445" r:id="rId46"/>
    <p:sldId id="412" r:id="rId47"/>
    <p:sldId id="477" r:id="rId48"/>
    <p:sldId id="430" r:id="rId49"/>
    <p:sldId id="405" r:id="rId50"/>
    <p:sldId id="427" r:id="rId51"/>
    <p:sldId id="406" r:id="rId52"/>
    <p:sldId id="447" r:id="rId53"/>
    <p:sldId id="448" r:id="rId54"/>
    <p:sldId id="449" r:id="rId55"/>
    <p:sldId id="407" r:id="rId56"/>
    <p:sldId id="459" r:id="rId57"/>
    <p:sldId id="446" r:id="rId58"/>
    <p:sldId id="431" r:id="rId59"/>
    <p:sldId id="434" r:id="rId60"/>
    <p:sldId id="435" r:id="rId61"/>
    <p:sldId id="432" r:id="rId62"/>
    <p:sldId id="462" r:id="rId63"/>
    <p:sldId id="463" r:id="rId64"/>
    <p:sldId id="464" r:id="rId65"/>
    <p:sldId id="347" r:id="rId66"/>
    <p:sldId id="348" r:id="rId67"/>
    <p:sldId id="383" r:id="rId68"/>
    <p:sldId id="350" r:id="rId69"/>
    <p:sldId id="351" r:id="rId70"/>
    <p:sldId id="414" r:id="rId71"/>
    <p:sldId id="416" r:id="rId72"/>
    <p:sldId id="415" r:id="rId73"/>
    <p:sldId id="417" r:id="rId74"/>
    <p:sldId id="426" r:id="rId75"/>
    <p:sldId id="418" r:id="rId76"/>
    <p:sldId id="419" r:id="rId77"/>
    <p:sldId id="420" r:id="rId78"/>
    <p:sldId id="421" r:id="rId79"/>
    <p:sldId id="422" r:id="rId80"/>
    <p:sldId id="423" r:id="rId81"/>
    <p:sldId id="425" r:id="rId82"/>
    <p:sldId id="355" r:id="rId83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B2B2"/>
    <a:srgbClr val="000099"/>
    <a:srgbClr val="4355FB"/>
    <a:srgbClr val="FFFF66"/>
    <a:srgbClr val="008000"/>
    <a:srgbClr val="DDDDDD"/>
    <a:srgbClr val="F8F8F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9"/>
  </p:normalViewPr>
  <p:slideViewPr>
    <p:cSldViewPr>
      <p:cViewPr varScale="1">
        <p:scale>
          <a:sx n="82" d="100"/>
          <a:sy n="82" d="100"/>
        </p:scale>
        <p:origin x="14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9AF41F-072F-9F45-B5BB-A22242CEF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C81ED-8226-AE4A-8AEB-4E1E5A402E2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3EE0E0-BE10-724E-A9D0-DAC160FFDA0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912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32E85-EE98-AC4F-B1CF-6C8CE1CE687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6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7807A-DB9B-454B-B493-863AAD8EB53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082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A4C58-7FA7-EC4E-91B5-8BA069C86AD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66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B159E-59BC-E149-A173-A9F0142D326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585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ADFB79-D58A-8846-B748-B89EB200FBE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21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8FE0F5-17A5-D149-B4E8-F56E3B7E46D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08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4E971-2C6C-4A4D-AC99-BD4C4D0E175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7856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85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793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6F56A-CDEC-EB4F-80AB-F9A65E5FF74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856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85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54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3D5A59-D891-A148-ABF3-33281749A29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7856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85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4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1AD55-CFFA-B740-815D-64645860916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70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34A48-C82A-C348-9590-ABAD75E8539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7856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85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144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DBF46-7564-9344-AFE7-3CF5F3773DE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76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6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971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95813-A689-F84E-8D9B-4F7FD6E80CA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76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A8F16-41E7-2548-BDFE-BB61399AC99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5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C22FF-851E-ED4F-AC96-B860168DD11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444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A0F96-4041-AD46-8101-36670E2C5A5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636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4E971-2C6C-4A4D-AC99-BD4C4D0E175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7856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85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56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AB20B-193F-BE4F-8D84-115A9A174E6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Make this shorter!</a:t>
            </a:r>
          </a:p>
        </p:txBody>
      </p:sp>
    </p:spTree>
    <p:extLst>
      <p:ext uri="{BB962C8B-B14F-4D97-AF65-F5344CB8AC3E}">
        <p14:creationId xmlns:p14="http://schemas.microsoft.com/office/powerpoint/2010/main" val="1264970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F8B66-624A-BA40-ACED-F35D1BF1CD1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84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F8B66-624A-BA40-ACED-F35D1BF1CD1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2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08F93-9CC5-1B43-B384-69AA2D58E7B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873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34DE4-B97C-E44B-A4F5-18608A89975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826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26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07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6FC99-16C1-E541-95C2-C785B25952E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601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32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D57ED-433B-4543-9CF0-B493F38AAB1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084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D57ED-433B-4543-9CF0-B493F38AAB13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43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8431D-3E85-954C-BB66-1C809DB9EDA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49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4D0372-15FA-314B-938C-858BEA175A8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38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8E991-2312-B54F-8ED6-DE5238EF0253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318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1AD532-8303-304C-994F-465DEE42790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86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BCF0B-DF29-6848-A103-F30810801D6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964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B01F9-0F07-D145-BE5E-A69B3A44179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38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334669-B6E7-5546-A489-45924080AE7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669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69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7122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E7244-140E-2B44-B8EF-CB4B6759147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121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E692F-40EA-3B46-BCB9-AA8F12340A1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6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17AD6-232B-3A46-B469-3E5B8A5094C9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173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17AD6-232B-3A46-B469-3E5B8A5094C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720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C5E0A-DA1A-6744-B443-F985F185D56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5454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4D4DE4-AF56-924D-9E3B-04C0CE9F052A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4200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1DE1B-D2DE-024E-A557-94ECA0F5908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455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574FD-F556-AE4E-B2AC-DDE9FFD4D33F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56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C5E0A-DA1A-6744-B443-F985F185D565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719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C5E0A-DA1A-6744-B443-F985F185D56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9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3E572-DFEC-E24D-9F4D-735A57466A4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68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8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77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D84CE-05D9-7245-908F-57FE86855704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298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842784-A269-6942-99D2-4FE8C53DC7BE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26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842784-A269-6942-99D2-4FE8C53DC7BE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452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29833-01D5-5840-8DB8-9CD10BC58EB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61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D84CE-05D9-7245-908F-57FE86855704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77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C551C8-37B2-784D-9DE0-D5FFD5DEFC98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284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7DD58-CFF7-3F44-973A-34176DBED450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003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004D8-A892-DF4C-AD6C-AD1B8B350368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08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004D8-A892-DF4C-AD6C-AD1B8B350368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0334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004D8-A892-DF4C-AD6C-AD1B8B350368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3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765FE-4901-9D43-BEC4-74A21623BBE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99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508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004D8-A892-DF4C-AD6C-AD1B8B35036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9666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325F8-2EA2-3A4D-8BC5-0278F6C11BC5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66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2FC679-8009-F14C-9509-7A915E8DB8A0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88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F760A-D7DF-4540-9294-6918B72E8153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0272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B76FE-7B7D-1B4D-8694-3959AC04C845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470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F348C-BA93-EF41-A683-0EFF3B837BA0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6095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52A37-3FA7-2342-88C1-18EF19433A2B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235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2A6C38-0E31-0945-8F09-7DC2865CC711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722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1C043-3CAC-BD48-B711-A53949D99352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421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EAF2F8-9050-314D-B0BC-99CCA8A75FB7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85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85BAE4-49EB-2B46-9E97-4C5827683BF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0248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85BAE4-49EB-2B46-9E97-4C5827683BFC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4148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5C8901-E6C9-D243-880D-C0E626358731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94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2DEEF5-0C3B-9547-BC8A-71F4A0233508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2150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B30595-1145-B145-BDBE-A63AB851F7FD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440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39AA4-AF35-A442-85EB-37C3A7E99E4C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944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5192BC-7C94-604F-B72B-73422426EB04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079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F0824-C51B-8848-B404-8E1C470FF0CC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92905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3C8D6-6C18-9644-8C42-209B08E69D9F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4220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0C29F2-C9A8-7A4B-8F2A-31096DA28BBB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65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E3E1B-876F-B54D-959D-56C0DF1EAFE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EFE51B-51F4-2E49-8EFB-E4AF493E8E2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5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7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228850" cy="5943600"/>
          </a:xfr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534150" cy="5943600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7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1430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7719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37719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20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3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40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72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38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7162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6106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28" name="Picture 7" descr="CBS_new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7" name="Text Box 93"/>
          <p:cNvSpPr txBox="1">
            <a:spLocks noChangeArrowheads="1"/>
          </p:cNvSpPr>
          <p:nvPr/>
        </p:nvSpPr>
        <p:spPr bwMode="auto">
          <a:xfrm>
            <a:off x="5181600" y="6477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da-DK" sz="1800">
              <a:latin typeface="Garamond" charset="0"/>
              <a:cs typeface="+mn-cs"/>
            </a:endParaRPr>
          </a:p>
        </p:txBody>
      </p:sp>
      <p:sp>
        <p:nvSpPr>
          <p:cNvPr id="1123" name="Line 99"/>
          <p:cNvSpPr>
            <a:spLocks noChangeShapeType="1"/>
          </p:cNvSpPr>
          <p:nvPr/>
        </p:nvSpPr>
        <p:spPr bwMode="auto">
          <a:xfrm>
            <a:off x="228600" y="990600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>
            <a:off x="152400" y="6615113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5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7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5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T0391_blast.webarchive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T0391_psiblast.webarchive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dtu.dk/biotools/EasyGibbs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da-DK">
                <a:cs typeface="+mj-cs"/>
              </a:rPr>
              <a:t>Hidden Markov Models, HMM’s</a:t>
            </a:r>
            <a:endParaRPr lang="en-US" sz="2800" b="1">
              <a:cs typeface="+mj-cs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Morten Nielsen</a:t>
            </a:r>
            <a:br>
              <a:rPr lang="en-US" dirty="0"/>
            </a:br>
            <a:r>
              <a:rPr lang="en-US" dirty="0"/>
              <a:t>Department </a:t>
            </a:r>
            <a:r>
              <a:rPr lang="en-US"/>
              <a:t>of Health Technology, </a:t>
            </a:r>
            <a:r>
              <a:rPr lang="en-US" dirty="0"/>
              <a:t>DTU</a:t>
            </a:r>
            <a:br>
              <a:rPr lang="en-US" dirty="0"/>
            </a:b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Hidden Markov Models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Weight matrices do not deal with insertions and deletions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In alignments, this is done in an ad-hoc manner by optimization of the two gap penalties for first gap and gap extension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HMM is a natural framework where insertions/deletions are dealt with explicitly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Multiple sequence alignment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Learning from evolution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QUERY  HAMDIRCYHSGG-PLHL-GEI-EDFNGQSCIVCPWHKYKITLATGE--GLYQSINPKDPS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Q8K2P6 HAMDIRCYHSGG-PLHL-GEI-EDFNGQSCIVCPWHKYKITLATGE--GLYQSINPKDPS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Q8TAC1 HAMDIRCYHSGG-PLHL-GDI-EDFDGRPCIVCPWHKYKITLATGE--GLYQSINPKDPS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Q07947 FAVQDTCTHGDW-ALSE-GYL-DGD----VVECTLHFGKFCVRTGK--VKAL------PA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P0A185 YATDNLCTHGSA-RMSD-GYL-EGRE----IECPLHQGRFDVCTGK--ALC------APV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P0A186 YATDNLCTHGSA-RMSD-GYL-EGRE----IECPLHQGRFDVCTGK--ALC------APV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Q51493 YATDNLCTHGAA-RMSD-GFL-EGRE----IECPLHQGRFDVCTGR--ALC------APV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A5W4F0 FAVQDTCTHGDW-ALSD-GYL-DGD----IVECTLHFGKFCVRTGK--VKAL------PA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P0C620 FAVQDTCTHGDW-ALSD-GYL-DGD----IVECTLHFGKFCVRTGK--VKAL------PA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P08086 FAVQDTCTHGDW-ALSD-GYL-DGD----IVECTLHFGKFCVRTGK--VKAL------PA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Q52440 FATQDQCTHGEW-SLSE-GGY-LDGD---VVECSLHMGKFCVRTGK-------------V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Q7N4V8 FAVDDRCSHGNA-SISE-GYL-ED---NATVECPLHTASFCLRTGK--ALCL------PA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P37332 FATQDRCTHGDW-SLSDGGYL-EGD----VVECSLHMGKFCVRTGK-------------V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A7ZPY3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P0ABW1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A8A346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P0ABW0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P0ABW2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Q3YZ13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Q06458 YALDNLEPGSEANVLSR-GLL-GDAGGEPIVISPLYKQRIRLRDG---------------</a:t>
            </a:r>
            <a:endParaRPr lang="en-US" sz="2800">
              <a:cs typeface="+mn-cs"/>
            </a:endParaRPr>
          </a:p>
        </p:txBody>
      </p:sp>
      <p:grpSp>
        <p:nvGrpSpPr>
          <p:cNvPr id="123907" name="Group 20"/>
          <p:cNvGrpSpPr>
            <a:grpSpLocks/>
          </p:cNvGrpSpPr>
          <p:nvPr/>
        </p:nvGrpSpPr>
        <p:grpSpPr bwMode="auto">
          <a:xfrm>
            <a:off x="1219200" y="1143000"/>
            <a:ext cx="5422900" cy="4724400"/>
            <a:chOff x="768" y="720"/>
            <a:chExt cx="3416" cy="2976"/>
          </a:xfrm>
        </p:grpSpPr>
        <p:sp>
          <p:nvSpPr>
            <p:cNvPr id="550917" name="Rectangle 5"/>
            <p:cNvSpPr>
              <a:spLocks noChangeArrowheads="1"/>
            </p:cNvSpPr>
            <p:nvPr/>
          </p:nvSpPr>
          <p:spPr bwMode="auto">
            <a:xfrm>
              <a:off x="768" y="720"/>
              <a:ext cx="816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18" name="Rectangle 6"/>
            <p:cNvSpPr>
              <a:spLocks noChangeArrowheads="1"/>
            </p:cNvSpPr>
            <p:nvPr/>
          </p:nvSpPr>
          <p:spPr bwMode="auto">
            <a:xfrm>
              <a:off x="2688" y="720"/>
              <a:ext cx="1200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19" name="Rectangle 7"/>
            <p:cNvSpPr>
              <a:spLocks noChangeArrowheads="1"/>
            </p:cNvSpPr>
            <p:nvPr/>
          </p:nvSpPr>
          <p:spPr bwMode="auto">
            <a:xfrm>
              <a:off x="1632" y="720"/>
              <a:ext cx="288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0" name="Rectangle 8"/>
            <p:cNvSpPr>
              <a:spLocks noChangeArrowheads="1"/>
            </p:cNvSpPr>
            <p:nvPr/>
          </p:nvSpPr>
          <p:spPr bwMode="auto">
            <a:xfrm>
              <a:off x="1976" y="720"/>
              <a:ext cx="192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1" name="Rectangle 9"/>
            <p:cNvSpPr>
              <a:spLocks noChangeArrowheads="1"/>
            </p:cNvSpPr>
            <p:nvPr/>
          </p:nvSpPr>
          <p:spPr bwMode="auto">
            <a:xfrm>
              <a:off x="2256" y="720"/>
              <a:ext cx="192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2" name="Rectangle 10"/>
            <p:cNvSpPr>
              <a:spLocks noChangeArrowheads="1"/>
            </p:cNvSpPr>
            <p:nvPr/>
          </p:nvSpPr>
          <p:spPr bwMode="auto">
            <a:xfrm>
              <a:off x="3992" y="720"/>
              <a:ext cx="192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550923" name="Rectangle 11"/>
          <p:cNvSpPr>
            <a:spLocks noChangeArrowheads="1"/>
          </p:cNvSpPr>
          <p:nvPr/>
        </p:nvSpPr>
        <p:spPr bwMode="auto">
          <a:xfrm>
            <a:off x="3886200" y="1143000"/>
            <a:ext cx="3810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24" name="Rectangle 12"/>
          <p:cNvSpPr>
            <a:spLocks noChangeArrowheads="1"/>
          </p:cNvSpPr>
          <p:nvPr/>
        </p:nvSpPr>
        <p:spPr bwMode="auto">
          <a:xfrm>
            <a:off x="6629400" y="1143000"/>
            <a:ext cx="7620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550929" name="Group 17"/>
          <p:cNvGrpSpPr>
            <a:grpSpLocks/>
          </p:cNvGrpSpPr>
          <p:nvPr/>
        </p:nvGrpSpPr>
        <p:grpSpPr bwMode="auto">
          <a:xfrm>
            <a:off x="2514600" y="1143000"/>
            <a:ext cx="3810000" cy="4724400"/>
            <a:chOff x="1584" y="720"/>
            <a:chExt cx="2400" cy="2976"/>
          </a:xfrm>
        </p:grpSpPr>
        <p:sp>
          <p:nvSpPr>
            <p:cNvPr id="550925" name="Rectangle 13"/>
            <p:cNvSpPr>
              <a:spLocks noChangeArrowheads="1"/>
            </p:cNvSpPr>
            <p:nvPr/>
          </p:nvSpPr>
          <p:spPr bwMode="auto">
            <a:xfrm>
              <a:off x="3888" y="720"/>
              <a:ext cx="96" cy="2976"/>
            </a:xfrm>
            <a:prstGeom prst="rect">
              <a:avLst/>
            </a:prstGeom>
            <a:solidFill>
              <a:srgbClr val="4355FB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6" name="Rectangle 14"/>
            <p:cNvSpPr>
              <a:spLocks noChangeArrowheads="1"/>
            </p:cNvSpPr>
            <p:nvPr/>
          </p:nvSpPr>
          <p:spPr bwMode="auto">
            <a:xfrm>
              <a:off x="2160" y="720"/>
              <a:ext cx="96" cy="2976"/>
            </a:xfrm>
            <a:prstGeom prst="rect">
              <a:avLst/>
            </a:prstGeom>
            <a:solidFill>
              <a:srgbClr val="4355FB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7" name="Rectangle 15"/>
            <p:cNvSpPr>
              <a:spLocks noChangeArrowheads="1"/>
            </p:cNvSpPr>
            <p:nvPr/>
          </p:nvSpPr>
          <p:spPr bwMode="auto">
            <a:xfrm>
              <a:off x="1920" y="720"/>
              <a:ext cx="48" cy="2976"/>
            </a:xfrm>
            <a:prstGeom prst="rect">
              <a:avLst/>
            </a:prstGeom>
            <a:solidFill>
              <a:srgbClr val="4355FB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8" name="Rectangle 16"/>
            <p:cNvSpPr>
              <a:spLocks noChangeArrowheads="1"/>
            </p:cNvSpPr>
            <p:nvPr/>
          </p:nvSpPr>
          <p:spPr bwMode="auto">
            <a:xfrm>
              <a:off x="1584" y="720"/>
              <a:ext cx="48" cy="2976"/>
            </a:xfrm>
            <a:prstGeom prst="rect">
              <a:avLst/>
            </a:prstGeom>
            <a:solidFill>
              <a:srgbClr val="4355FB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550933" name="Rectangle 21"/>
          <p:cNvSpPr>
            <a:spLocks noChangeArrowheads="1"/>
          </p:cNvSpPr>
          <p:nvPr/>
        </p:nvSpPr>
        <p:spPr bwMode="auto">
          <a:xfrm>
            <a:off x="1371600" y="6019800"/>
            <a:ext cx="838200" cy="228600"/>
          </a:xfrm>
          <a:prstGeom prst="rect">
            <a:avLst/>
          </a:prstGeom>
          <a:solidFill>
            <a:srgbClr val="CC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34" name="Text Box 22"/>
          <p:cNvSpPr txBox="1">
            <a:spLocks noChangeArrowheads="1"/>
          </p:cNvSpPr>
          <p:nvPr/>
        </p:nvSpPr>
        <p:spPr bwMode="auto">
          <a:xfrm>
            <a:off x="2252663" y="5969000"/>
            <a:ext cx="677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Core</a:t>
            </a:r>
            <a:endParaRPr lang="en-US" sz="1800">
              <a:cs typeface="+mn-cs"/>
            </a:endParaRPr>
          </a:p>
        </p:txBody>
      </p:sp>
      <p:sp>
        <p:nvSpPr>
          <p:cNvPr id="550935" name="Rectangle 23"/>
          <p:cNvSpPr>
            <a:spLocks noChangeArrowheads="1"/>
          </p:cNvSpPr>
          <p:nvPr/>
        </p:nvSpPr>
        <p:spPr bwMode="auto">
          <a:xfrm>
            <a:off x="2971800" y="6019800"/>
            <a:ext cx="838200" cy="228600"/>
          </a:xfrm>
          <a:prstGeom prst="rect">
            <a:avLst/>
          </a:prstGeom>
          <a:solidFill>
            <a:srgbClr val="008000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36" name="Text Box 24"/>
          <p:cNvSpPr txBox="1">
            <a:spLocks noChangeArrowheads="1"/>
          </p:cNvSpPr>
          <p:nvPr/>
        </p:nvSpPr>
        <p:spPr bwMode="auto">
          <a:xfrm>
            <a:off x="3886200" y="5943600"/>
            <a:ext cx="1252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Insertion</a:t>
            </a:r>
            <a:endParaRPr lang="en-US" sz="1800">
              <a:cs typeface="+mn-cs"/>
            </a:endParaRPr>
          </a:p>
        </p:txBody>
      </p:sp>
      <p:sp>
        <p:nvSpPr>
          <p:cNvPr id="550937" name="Rectangle 25"/>
          <p:cNvSpPr>
            <a:spLocks noChangeArrowheads="1"/>
          </p:cNvSpPr>
          <p:nvPr/>
        </p:nvSpPr>
        <p:spPr bwMode="auto">
          <a:xfrm>
            <a:off x="4267200" y="2133600"/>
            <a:ext cx="152400" cy="685800"/>
          </a:xfrm>
          <a:prstGeom prst="rect">
            <a:avLst/>
          </a:prstGeom>
          <a:solidFill>
            <a:srgbClr val="000099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38" name="Rectangle 26"/>
          <p:cNvSpPr>
            <a:spLocks noChangeArrowheads="1"/>
          </p:cNvSpPr>
          <p:nvPr/>
        </p:nvSpPr>
        <p:spPr bwMode="auto">
          <a:xfrm>
            <a:off x="2514600" y="1143000"/>
            <a:ext cx="762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39" name="Rectangle 27"/>
          <p:cNvSpPr>
            <a:spLocks noChangeArrowheads="1"/>
          </p:cNvSpPr>
          <p:nvPr/>
        </p:nvSpPr>
        <p:spPr bwMode="auto">
          <a:xfrm>
            <a:off x="3048000" y="1143000"/>
            <a:ext cx="762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40" name="Rectangle 28"/>
          <p:cNvSpPr>
            <a:spLocks noChangeArrowheads="1"/>
          </p:cNvSpPr>
          <p:nvPr/>
        </p:nvSpPr>
        <p:spPr bwMode="auto">
          <a:xfrm>
            <a:off x="3429000" y="1143000"/>
            <a:ext cx="1524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41" name="Rectangle 29"/>
          <p:cNvSpPr>
            <a:spLocks noChangeArrowheads="1"/>
          </p:cNvSpPr>
          <p:nvPr/>
        </p:nvSpPr>
        <p:spPr bwMode="auto">
          <a:xfrm>
            <a:off x="5181600" y="6045200"/>
            <a:ext cx="685800" cy="228600"/>
          </a:xfrm>
          <a:prstGeom prst="rect">
            <a:avLst/>
          </a:prstGeom>
          <a:solidFill>
            <a:srgbClr val="000099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43" name="Text Box 31"/>
          <p:cNvSpPr txBox="1">
            <a:spLocks noChangeArrowheads="1"/>
          </p:cNvSpPr>
          <p:nvPr/>
        </p:nvSpPr>
        <p:spPr bwMode="auto">
          <a:xfrm>
            <a:off x="5943600" y="5943600"/>
            <a:ext cx="1252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Deletion</a:t>
            </a:r>
            <a:endParaRPr 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6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What is hidden?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51075"/>
            <a:ext cx="3429000" cy="3505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Model generates numbers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/>
              <a:t>312453666641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Does not tell which die was used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Alignment (decoding) can give the most probable solution/path (Viterbi)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/>
              <a:t>FFFFFFLLLLLL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Or most probable set of states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/>
              <a:t>FFFFFFLLLLLL</a:t>
            </a:r>
          </a:p>
        </p:txBody>
      </p:sp>
      <p:grpSp>
        <p:nvGrpSpPr>
          <p:cNvPr id="15363" name="Group 17"/>
          <p:cNvGrpSpPr>
            <a:grpSpLocks/>
          </p:cNvGrpSpPr>
          <p:nvPr/>
        </p:nvGrpSpPr>
        <p:grpSpPr bwMode="auto">
          <a:xfrm>
            <a:off x="3962400" y="2706688"/>
            <a:ext cx="4354513" cy="2439987"/>
            <a:chOff x="2496" y="1705"/>
            <a:chExt cx="2743" cy="1537"/>
          </a:xfrm>
        </p:grpSpPr>
        <p:sp>
          <p:nvSpPr>
            <p:cNvPr id="429060" name="Text Box 4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6:1/6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29061" name="Text Box 5"/>
            <p:cNvSpPr txBox="1">
              <a:spLocks noChangeArrowheads="1"/>
            </p:cNvSpPr>
            <p:nvPr/>
          </p:nvSpPr>
          <p:spPr bwMode="auto">
            <a:xfrm>
              <a:off x="3168" y="3097"/>
              <a:ext cx="40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429062" name="Text Box 6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429063" name="Text Box 7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429064" name="AutoShape 8"/>
            <p:cNvCxnSpPr>
              <a:cxnSpLocks noChangeShapeType="1"/>
            </p:cNvCxnSpPr>
            <p:nvPr/>
          </p:nvCxnSpPr>
          <p:spPr bwMode="auto">
            <a:xfrm rot="16200000" flipH="1" flipV="1">
              <a:off x="2919" y="2002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9065" name="AutoShape 9"/>
            <p:cNvCxnSpPr>
              <a:cxnSpLocks noChangeShapeType="1"/>
              <a:stCxn id="429062" idx="0"/>
              <a:endCxn id="429062" idx="3"/>
            </p:cNvCxnSpPr>
            <p:nvPr/>
          </p:nvCxnSpPr>
          <p:spPr bwMode="auto">
            <a:xfrm rot="5400000" flipV="1">
              <a:off x="4363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9066" name="Line 10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29067" name="Line 11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29068" name="Text Box 12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29069" name="Text Box 13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29070" name="Text Box 14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29071" name="Text Box 15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sp>
        <p:nvSpPr>
          <p:cNvPr id="429072" name="Text Box 16"/>
          <p:cNvSpPr txBox="1">
            <a:spLocks noChangeArrowheads="1"/>
          </p:cNvSpPr>
          <p:nvPr/>
        </p:nvSpPr>
        <p:spPr bwMode="auto">
          <a:xfrm>
            <a:off x="593725" y="1295400"/>
            <a:ext cx="77120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 b="0" i="1">
                <a:latin typeface="Helvetica Neue" charset="0"/>
                <a:cs typeface="+mn-cs"/>
              </a:rPr>
              <a:t>The unfair casino</a:t>
            </a:r>
            <a:r>
              <a:rPr lang="en-US" sz="2000" b="0">
                <a:latin typeface="Helvetica Neue" charset="0"/>
                <a:cs typeface="+mn-cs"/>
              </a:rPr>
              <a:t>: Loaded die p(6) = 0.5; switch fair to load:0.05; switch load to fair: 0.1</a:t>
            </a:r>
            <a:endParaRPr lang="en-US" sz="2000" b="0">
              <a:latin typeface="Courier New" charset="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HMM (a simple example)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3625" y="1873250"/>
            <a:ext cx="2643188" cy="3343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b="1">
                <a:latin typeface="Courier New" charset="0"/>
                <a:cs typeface="+mn-cs"/>
              </a:rPr>
              <a:t>---</a:t>
            </a: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ATG</a:t>
            </a:r>
            <a:endParaRPr lang="en-US" b="1">
              <a:latin typeface="Courier New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TCA</a:t>
            </a:r>
            <a:r>
              <a:rPr lang="en-US" b="1">
                <a:latin typeface="Courier New" charset="0"/>
                <a:cs typeface="+mn-cs"/>
              </a:rPr>
              <a:t>ACT</a:t>
            </a: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ATC</a:t>
            </a:r>
            <a:endParaRPr lang="en-US" b="1">
              <a:latin typeface="Courier New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b="1">
                <a:latin typeface="Courier New" charset="0"/>
                <a:cs typeface="+mn-cs"/>
              </a:rPr>
              <a:t>C--</a:t>
            </a: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AGC</a:t>
            </a:r>
            <a:endParaRPr lang="en-US" b="1">
              <a:latin typeface="Courier New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AGA</a:t>
            </a:r>
            <a:r>
              <a:rPr lang="en-US" b="1">
                <a:latin typeface="Courier New" charset="0"/>
                <a:cs typeface="+mn-cs"/>
              </a:rPr>
              <a:t>---</a:t>
            </a: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ATC</a:t>
            </a:r>
            <a:endParaRPr lang="en-US" b="1">
              <a:latin typeface="Courier New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ACC</a:t>
            </a:r>
            <a:r>
              <a:rPr lang="en-US" b="1">
                <a:latin typeface="Courier New" charset="0"/>
                <a:cs typeface="+mn-cs"/>
              </a:rPr>
              <a:t>G--</a:t>
            </a:r>
            <a:r>
              <a:rPr lang="en-US" b="1">
                <a:solidFill>
                  <a:srgbClr val="FF0000"/>
                </a:solidFill>
                <a:latin typeface="Courier New" charset="0"/>
                <a:cs typeface="+mn-cs"/>
              </a:rPr>
              <a:t>ATC</a:t>
            </a:r>
            <a:endParaRPr lang="en-US">
              <a:cs typeface="+mn-cs"/>
            </a:endParaRP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70438" y="1676400"/>
            <a:ext cx="4221162" cy="3810000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en-US" sz="2400">
                <a:cs typeface="+mn-cs"/>
              </a:rPr>
              <a:t>Example from A. Krogh</a:t>
            </a:r>
          </a:p>
          <a:p>
            <a:pPr defTabSz="912813" eaLnBrk="1" hangingPunct="1">
              <a:defRPr/>
            </a:pPr>
            <a:r>
              <a:rPr lang="en-US" sz="2400">
                <a:cs typeface="+mn-cs"/>
              </a:rPr>
              <a:t>Core region defines the number of states in the HMM (</a:t>
            </a:r>
            <a:r>
              <a:rPr lang="en-US" sz="2400">
                <a:solidFill>
                  <a:srgbClr val="FF0000"/>
                </a:solidFill>
                <a:cs typeface="+mn-cs"/>
              </a:rPr>
              <a:t>red</a:t>
            </a:r>
            <a:r>
              <a:rPr lang="en-US" sz="2400">
                <a:cs typeface="+mn-cs"/>
              </a:rPr>
              <a:t>)</a:t>
            </a:r>
          </a:p>
          <a:p>
            <a:pPr defTabSz="912813" eaLnBrk="1" hangingPunct="1">
              <a:defRPr/>
            </a:pPr>
            <a:r>
              <a:rPr lang="en-US" sz="2400">
                <a:cs typeface="+mn-cs"/>
              </a:rPr>
              <a:t>Insertion and deletion statistics are derived from the non-core part of the alignment (black) </a:t>
            </a:r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 flipH="1" flipV="1">
            <a:off x="1752600" y="4495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 flipV="1">
            <a:off x="2286000" y="4495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1219200" y="5065713"/>
            <a:ext cx="198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Core of alignment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12" name="Text Box 40"/>
          <p:cNvSpPr txBox="1">
            <a:spLocks noChangeArrowheads="1"/>
          </p:cNvSpPr>
          <p:nvPr/>
        </p:nvSpPr>
        <p:spPr bwMode="auto">
          <a:xfrm>
            <a:off x="3968750" y="28241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1219200" y="36464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335875" name="Line 3"/>
          <p:cNvSpPr>
            <a:spLocks noChangeShapeType="1"/>
          </p:cNvSpPr>
          <p:nvPr/>
        </p:nvSpPr>
        <p:spPr bwMode="auto">
          <a:xfrm>
            <a:off x="823913" y="3814763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76" name="Line 4"/>
          <p:cNvSpPr>
            <a:spLocks noChangeShapeType="1"/>
          </p:cNvSpPr>
          <p:nvPr/>
        </p:nvSpPr>
        <p:spPr bwMode="auto">
          <a:xfrm>
            <a:off x="784225" y="4575175"/>
            <a:ext cx="206375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225550" y="437515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60960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74676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46482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32766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5334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19050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533400" y="3662363"/>
            <a:ext cx="438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335885" name="Rectangle 13"/>
          <p:cNvSpPr>
            <a:spLocks noChangeArrowheads="1"/>
          </p:cNvSpPr>
          <p:nvPr/>
        </p:nvSpPr>
        <p:spPr bwMode="auto">
          <a:xfrm>
            <a:off x="1925638" y="4330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335886" name="Text Box 14"/>
          <p:cNvSpPr txBox="1">
            <a:spLocks noChangeArrowheads="1"/>
          </p:cNvSpPr>
          <p:nvPr/>
        </p:nvSpPr>
        <p:spPr bwMode="auto">
          <a:xfrm>
            <a:off x="1858963" y="3662363"/>
            <a:ext cx="33677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>
            <a:off x="3230563" y="3662363"/>
            <a:ext cx="4053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4630738" y="3662363"/>
            <a:ext cx="44531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335889" name="Text Box 17"/>
          <p:cNvSpPr txBox="1">
            <a:spLocks noChangeArrowheads="1"/>
          </p:cNvSpPr>
          <p:nvPr/>
        </p:nvSpPr>
        <p:spPr bwMode="auto">
          <a:xfrm>
            <a:off x="6049963" y="3662363"/>
            <a:ext cx="39424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T</a:t>
            </a:r>
          </a:p>
        </p:txBody>
      </p:sp>
      <p:sp>
        <p:nvSpPr>
          <p:cNvPr id="335890" name="Text Box 18"/>
          <p:cNvSpPr txBox="1">
            <a:spLocks noChangeArrowheads="1"/>
          </p:cNvSpPr>
          <p:nvPr/>
        </p:nvSpPr>
        <p:spPr bwMode="auto">
          <a:xfrm>
            <a:off x="7421563" y="3662363"/>
            <a:ext cx="46280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335891" name="Text Box 19"/>
          <p:cNvSpPr txBox="1">
            <a:spLocks noChangeArrowheads="1"/>
          </p:cNvSpPr>
          <p:nvPr/>
        </p:nvSpPr>
        <p:spPr bwMode="auto">
          <a:xfrm>
            <a:off x="6743700" y="436245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335892" name="Text Box 20"/>
          <p:cNvSpPr txBox="1">
            <a:spLocks noChangeArrowheads="1"/>
          </p:cNvSpPr>
          <p:nvPr/>
        </p:nvSpPr>
        <p:spPr bwMode="auto">
          <a:xfrm>
            <a:off x="2597150" y="38893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335893" name="Text Box 21"/>
          <p:cNvSpPr txBox="1">
            <a:spLocks noChangeArrowheads="1"/>
          </p:cNvSpPr>
          <p:nvPr/>
        </p:nvSpPr>
        <p:spPr bwMode="auto">
          <a:xfrm>
            <a:off x="8159750" y="38909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 flipV="1">
            <a:off x="2162175" y="4071938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>
            <a:off x="7720013" y="4056063"/>
            <a:ext cx="4651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6316663" y="4543425"/>
            <a:ext cx="4651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>
            <a:off x="6324600" y="4316413"/>
            <a:ext cx="206375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>
            <a:off x="2162175" y="43148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899" name="Text Box 27"/>
          <p:cNvSpPr txBox="1">
            <a:spLocks noChangeArrowheads="1"/>
          </p:cNvSpPr>
          <p:nvPr/>
        </p:nvSpPr>
        <p:spPr bwMode="auto">
          <a:xfrm>
            <a:off x="3962400" y="36623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335900" name="Text Box 28"/>
          <p:cNvSpPr txBox="1">
            <a:spLocks noChangeArrowheads="1"/>
          </p:cNvSpPr>
          <p:nvPr/>
        </p:nvSpPr>
        <p:spPr bwMode="auto">
          <a:xfrm>
            <a:off x="8159750" y="41195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335901" name="Text Box 29"/>
          <p:cNvSpPr txBox="1">
            <a:spLocks noChangeArrowheads="1"/>
          </p:cNvSpPr>
          <p:nvPr/>
        </p:nvSpPr>
        <p:spPr bwMode="auto">
          <a:xfrm>
            <a:off x="6781800" y="41195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335902" name="Text Box 30"/>
          <p:cNvSpPr txBox="1">
            <a:spLocks noChangeArrowheads="1"/>
          </p:cNvSpPr>
          <p:nvPr/>
        </p:nvSpPr>
        <p:spPr bwMode="auto">
          <a:xfrm>
            <a:off x="3968750" y="38909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335903" name="Text Box 31"/>
          <p:cNvSpPr txBox="1">
            <a:spLocks noChangeArrowheads="1"/>
          </p:cNvSpPr>
          <p:nvPr/>
        </p:nvSpPr>
        <p:spPr bwMode="auto">
          <a:xfrm>
            <a:off x="2597150" y="41195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335904" name="Line 32"/>
          <p:cNvSpPr>
            <a:spLocks noChangeShapeType="1"/>
          </p:cNvSpPr>
          <p:nvPr/>
        </p:nvSpPr>
        <p:spPr bwMode="auto">
          <a:xfrm>
            <a:off x="3505200" y="3830638"/>
            <a:ext cx="465138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05" name="Line 33"/>
          <p:cNvSpPr>
            <a:spLocks noChangeShapeType="1"/>
          </p:cNvSpPr>
          <p:nvPr/>
        </p:nvSpPr>
        <p:spPr bwMode="auto">
          <a:xfrm flipV="1">
            <a:off x="3533775" y="4071938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06" name="Text Box 34"/>
          <p:cNvSpPr txBox="1">
            <a:spLocks noChangeArrowheads="1"/>
          </p:cNvSpPr>
          <p:nvPr/>
        </p:nvSpPr>
        <p:spPr bwMode="auto">
          <a:xfrm>
            <a:off x="5403850" y="36623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</a:t>
            </a:r>
          </a:p>
        </p:txBody>
      </p:sp>
      <p:sp>
        <p:nvSpPr>
          <p:cNvPr id="335907" name="Line 35"/>
          <p:cNvSpPr>
            <a:spLocks noChangeShapeType="1"/>
          </p:cNvSpPr>
          <p:nvPr/>
        </p:nvSpPr>
        <p:spPr bwMode="auto">
          <a:xfrm flipV="1">
            <a:off x="4921250" y="3830638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08" name="Rectangle 36"/>
          <p:cNvSpPr>
            <a:spLocks noChangeArrowheads="1"/>
          </p:cNvSpPr>
          <p:nvPr/>
        </p:nvSpPr>
        <p:spPr bwMode="auto">
          <a:xfrm>
            <a:off x="3276600" y="20621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09" name="Text Box 37"/>
          <p:cNvSpPr txBox="1">
            <a:spLocks noChangeArrowheads="1"/>
          </p:cNvSpPr>
          <p:nvPr/>
        </p:nvSpPr>
        <p:spPr bwMode="auto">
          <a:xfrm>
            <a:off x="3230563" y="2062163"/>
            <a:ext cx="40533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T</a:t>
            </a:r>
          </a:p>
        </p:txBody>
      </p:sp>
      <p:sp>
        <p:nvSpPr>
          <p:cNvPr id="335910" name="Line 38"/>
          <p:cNvSpPr>
            <a:spLocks noChangeShapeType="1"/>
          </p:cNvSpPr>
          <p:nvPr/>
        </p:nvSpPr>
        <p:spPr bwMode="auto">
          <a:xfrm flipV="1">
            <a:off x="3552825" y="2747963"/>
            <a:ext cx="1809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11" name="Line 39"/>
          <p:cNvSpPr>
            <a:spLocks noChangeShapeType="1"/>
          </p:cNvSpPr>
          <p:nvPr/>
        </p:nvSpPr>
        <p:spPr bwMode="auto">
          <a:xfrm>
            <a:off x="3527425" y="2976563"/>
            <a:ext cx="206375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13" name="Text Box 41"/>
          <p:cNvSpPr txBox="1">
            <a:spLocks noChangeArrowheads="1"/>
          </p:cNvSpPr>
          <p:nvPr/>
        </p:nvSpPr>
        <p:spPr bwMode="auto">
          <a:xfrm>
            <a:off x="3962400" y="2590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335914" name="Text Box 42"/>
          <p:cNvSpPr txBox="1">
            <a:spLocks noChangeArrowheads="1"/>
          </p:cNvSpPr>
          <p:nvPr/>
        </p:nvSpPr>
        <p:spPr bwMode="auto">
          <a:xfrm>
            <a:off x="3962400" y="20462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335915" name="Line 43"/>
          <p:cNvSpPr>
            <a:spLocks noChangeShapeType="1"/>
          </p:cNvSpPr>
          <p:nvPr/>
        </p:nvSpPr>
        <p:spPr bwMode="auto">
          <a:xfrm>
            <a:off x="3536950" y="2487613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16" name="Rectangle 44"/>
          <p:cNvSpPr>
            <a:spLocks noChangeArrowheads="1"/>
          </p:cNvSpPr>
          <p:nvPr/>
        </p:nvSpPr>
        <p:spPr bwMode="auto">
          <a:xfrm>
            <a:off x="4611688" y="3222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335917" name="Text Box 45"/>
          <p:cNvSpPr txBox="1">
            <a:spLocks noChangeArrowheads="1"/>
          </p:cNvSpPr>
          <p:nvPr/>
        </p:nvSpPr>
        <p:spPr bwMode="auto">
          <a:xfrm>
            <a:off x="3956050" y="23510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.4</a:t>
            </a:r>
          </a:p>
        </p:txBody>
      </p:sp>
      <p:sp>
        <p:nvSpPr>
          <p:cNvPr id="335918" name="Line 46"/>
          <p:cNvSpPr>
            <a:spLocks noChangeShapeType="1"/>
          </p:cNvSpPr>
          <p:nvPr/>
        </p:nvSpPr>
        <p:spPr bwMode="auto">
          <a:xfrm>
            <a:off x="1524000" y="419576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19" name="Line 47"/>
          <p:cNvSpPr>
            <a:spLocks noChangeShapeType="1"/>
          </p:cNvSpPr>
          <p:nvPr/>
        </p:nvSpPr>
        <p:spPr bwMode="auto">
          <a:xfrm>
            <a:off x="2895600" y="419576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20" name="Line 48"/>
          <p:cNvSpPr>
            <a:spLocks noChangeShapeType="1"/>
          </p:cNvSpPr>
          <p:nvPr/>
        </p:nvSpPr>
        <p:spPr bwMode="auto">
          <a:xfrm>
            <a:off x="4267200" y="419576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21" name="Line 49"/>
          <p:cNvSpPr>
            <a:spLocks noChangeShapeType="1"/>
          </p:cNvSpPr>
          <p:nvPr/>
        </p:nvSpPr>
        <p:spPr bwMode="auto">
          <a:xfrm>
            <a:off x="5638800" y="419576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22" name="Line 50"/>
          <p:cNvSpPr>
            <a:spLocks noChangeShapeType="1"/>
          </p:cNvSpPr>
          <p:nvPr/>
        </p:nvSpPr>
        <p:spPr bwMode="auto">
          <a:xfrm>
            <a:off x="7086600" y="419576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23" name="Line 51"/>
          <p:cNvSpPr>
            <a:spLocks noChangeShapeType="1"/>
          </p:cNvSpPr>
          <p:nvPr/>
        </p:nvSpPr>
        <p:spPr bwMode="auto">
          <a:xfrm flipV="1">
            <a:off x="3733800" y="3128963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24" name="Line 52"/>
          <p:cNvSpPr>
            <a:spLocks noChangeShapeType="1"/>
          </p:cNvSpPr>
          <p:nvPr/>
        </p:nvSpPr>
        <p:spPr bwMode="auto">
          <a:xfrm>
            <a:off x="4267200" y="3128963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25" name="Freeform 53"/>
          <p:cNvSpPr>
            <a:spLocks/>
          </p:cNvSpPr>
          <p:nvPr/>
        </p:nvSpPr>
        <p:spPr bwMode="auto">
          <a:xfrm>
            <a:off x="3263900" y="1427163"/>
            <a:ext cx="850900" cy="635000"/>
          </a:xfrm>
          <a:custGeom>
            <a:avLst/>
            <a:gdLst>
              <a:gd name="T0" fmla="*/ 152 w 536"/>
              <a:gd name="T1" fmla="*/ 400 h 400"/>
              <a:gd name="T2" fmla="*/ 8 w 536"/>
              <a:gd name="T3" fmla="*/ 256 h 400"/>
              <a:gd name="T4" fmla="*/ 200 w 536"/>
              <a:gd name="T5" fmla="*/ 16 h 400"/>
              <a:gd name="T6" fmla="*/ 488 w 536"/>
              <a:gd name="T7" fmla="*/ 160 h 400"/>
              <a:gd name="T8" fmla="*/ 488 w 536"/>
              <a:gd name="T9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400">
                <a:moveTo>
                  <a:pt x="152" y="400"/>
                </a:moveTo>
                <a:cubicBezTo>
                  <a:pt x="76" y="360"/>
                  <a:pt x="0" y="320"/>
                  <a:pt x="8" y="256"/>
                </a:cubicBezTo>
                <a:cubicBezTo>
                  <a:pt x="16" y="192"/>
                  <a:pt x="120" y="32"/>
                  <a:pt x="200" y="16"/>
                </a:cubicBezTo>
                <a:cubicBezTo>
                  <a:pt x="280" y="0"/>
                  <a:pt x="440" y="96"/>
                  <a:pt x="488" y="160"/>
                </a:cubicBezTo>
                <a:cubicBezTo>
                  <a:pt x="536" y="224"/>
                  <a:pt x="488" y="360"/>
                  <a:pt x="488" y="4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26" name="Text Box 54"/>
          <p:cNvSpPr txBox="1">
            <a:spLocks noChangeArrowheads="1"/>
          </p:cNvSpPr>
          <p:nvPr/>
        </p:nvSpPr>
        <p:spPr bwMode="auto">
          <a:xfrm>
            <a:off x="2901950" y="37830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1.</a:t>
            </a:r>
          </a:p>
        </p:txBody>
      </p:sp>
      <p:sp>
        <p:nvSpPr>
          <p:cNvPr id="335927" name="Text Box 55"/>
          <p:cNvSpPr txBox="1">
            <a:spLocks noChangeArrowheads="1"/>
          </p:cNvSpPr>
          <p:nvPr/>
        </p:nvSpPr>
        <p:spPr bwMode="auto">
          <a:xfrm>
            <a:off x="4311650" y="38147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.4</a:t>
            </a:r>
          </a:p>
        </p:txBody>
      </p:sp>
      <p:sp>
        <p:nvSpPr>
          <p:cNvPr id="335928" name="Text Box 56"/>
          <p:cNvSpPr txBox="1">
            <a:spLocks noChangeArrowheads="1"/>
          </p:cNvSpPr>
          <p:nvPr/>
        </p:nvSpPr>
        <p:spPr bwMode="auto">
          <a:xfrm>
            <a:off x="5721350" y="37988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1.</a:t>
            </a:r>
          </a:p>
        </p:txBody>
      </p:sp>
      <p:sp>
        <p:nvSpPr>
          <p:cNvPr id="335929" name="Text Box 57"/>
          <p:cNvSpPr txBox="1">
            <a:spLocks noChangeArrowheads="1"/>
          </p:cNvSpPr>
          <p:nvPr/>
        </p:nvSpPr>
        <p:spPr bwMode="auto">
          <a:xfrm>
            <a:off x="7092950" y="37703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1.</a:t>
            </a:r>
          </a:p>
        </p:txBody>
      </p:sp>
      <p:sp>
        <p:nvSpPr>
          <p:cNvPr id="335930" name="Text Box 58"/>
          <p:cNvSpPr txBox="1">
            <a:spLocks noChangeArrowheads="1"/>
          </p:cNvSpPr>
          <p:nvPr/>
        </p:nvSpPr>
        <p:spPr bwMode="auto">
          <a:xfrm>
            <a:off x="1530350" y="37988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1.</a:t>
            </a:r>
          </a:p>
        </p:txBody>
      </p:sp>
      <p:sp>
        <p:nvSpPr>
          <p:cNvPr id="335931" name="Text Box 59"/>
          <p:cNvSpPr txBox="1">
            <a:spLocks noChangeArrowheads="1"/>
          </p:cNvSpPr>
          <p:nvPr/>
        </p:nvSpPr>
        <p:spPr bwMode="auto">
          <a:xfrm>
            <a:off x="3733800" y="32813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.6</a:t>
            </a:r>
          </a:p>
        </p:txBody>
      </p:sp>
      <p:sp>
        <p:nvSpPr>
          <p:cNvPr id="335932" name="Text Box 60"/>
          <p:cNvSpPr txBox="1">
            <a:spLocks noChangeArrowheads="1"/>
          </p:cNvSpPr>
          <p:nvPr/>
        </p:nvSpPr>
        <p:spPr bwMode="auto">
          <a:xfrm>
            <a:off x="4648200" y="30527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.6</a:t>
            </a:r>
          </a:p>
        </p:txBody>
      </p:sp>
      <p:sp>
        <p:nvSpPr>
          <p:cNvPr id="335933" name="Text Box 61"/>
          <p:cNvSpPr txBox="1">
            <a:spLocks noChangeArrowheads="1"/>
          </p:cNvSpPr>
          <p:nvPr/>
        </p:nvSpPr>
        <p:spPr bwMode="auto">
          <a:xfrm>
            <a:off x="3429000" y="15287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.4</a:t>
            </a:r>
          </a:p>
        </p:txBody>
      </p:sp>
      <p:sp>
        <p:nvSpPr>
          <p:cNvPr id="335934" name="Rectangle 6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808913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HMM construction (supervised learning)</a:t>
            </a:r>
          </a:p>
        </p:txBody>
      </p:sp>
      <p:sp>
        <p:nvSpPr>
          <p:cNvPr id="335935" name="Rectangle 63"/>
          <p:cNvSpPr>
            <a:spLocks noChangeArrowheads="1"/>
          </p:cNvSpPr>
          <p:nvPr/>
        </p:nvSpPr>
        <p:spPr bwMode="auto">
          <a:xfrm>
            <a:off x="838200" y="1528763"/>
            <a:ext cx="16764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---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ATG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TCA</a:t>
            </a:r>
            <a:r>
              <a:rPr lang="en-US" sz="2000">
                <a:latin typeface="Courier New" charset="0"/>
                <a:cs typeface="+mn-cs"/>
              </a:rPr>
              <a:t>ACT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C--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AGC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AGA</a:t>
            </a:r>
            <a:r>
              <a:rPr lang="en-US" sz="2000">
                <a:latin typeface="Courier New" charset="0"/>
                <a:cs typeface="+mn-cs"/>
              </a:rPr>
              <a:t>---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ACC</a:t>
            </a:r>
            <a:r>
              <a:rPr lang="en-US" sz="2000">
                <a:latin typeface="Courier New" charset="0"/>
                <a:cs typeface="+mn-cs"/>
              </a:rPr>
              <a:t>G--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</a:t>
            </a:r>
            <a:endParaRPr lang="en-US" sz="2800" b="0">
              <a:latin typeface="Comic Sans MS" charset="0"/>
              <a:cs typeface="+mn-cs"/>
            </a:endParaRPr>
          </a:p>
        </p:txBody>
      </p:sp>
      <p:sp>
        <p:nvSpPr>
          <p:cNvPr id="335936" name="Text Box 64"/>
          <p:cNvSpPr txBox="1">
            <a:spLocks noChangeArrowheads="1"/>
          </p:cNvSpPr>
          <p:nvPr/>
        </p:nvSpPr>
        <p:spPr bwMode="auto">
          <a:xfrm>
            <a:off x="4953000" y="1300163"/>
            <a:ext cx="29448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Times" charset="0"/>
              <a:buChar char="•"/>
              <a:defRPr/>
            </a:pPr>
            <a:r>
              <a:rPr lang="en-US" sz="1800" b="0">
                <a:latin typeface="Arial" charset="0"/>
                <a:cs typeface="+mn-cs"/>
              </a:rPr>
              <a:t> 5 matches. A, 2xC, T, G</a:t>
            </a:r>
          </a:p>
          <a:p>
            <a:pPr algn="l">
              <a:buFont typeface="Times" charset="0"/>
              <a:buChar char="•"/>
              <a:defRPr/>
            </a:pPr>
            <a:r>
              <a:rPr lang="en-US" sz="1800" b="0">
                <a:latin typeface="Arial" charset="0"/>
                <a:cs typeface="+mn-cs"/>
              </a:rPr>
              <a:t> 5 transitions in gap region</a:t>
            </a:r>
          </a:p>
          <a:p>
            <a:pPr lvl="1" algn="l">
              <a:buFont typeface="Times" charset="0"/>
              <a:buChar char="•"/>
              <a:defRPr/>
            </a:pPr>
            <a:r>
              <a:rPr lang="en-US" sz="1800" b="0">
                <a:latin typeface="Arial" charset="0"/>
                <a:cs typeface="+mn-cs"/>
              </a:rPr>
              <a:t> C out, G out</a:t>
            </a:r>
          </a:p>
          <a:p>
            <a:pPr lvl="1" algn="l">
              <a:buFont typeface="Times" charset="0"/>
              <a:buChar char="•"/>
              <a:defRPr/>
            </a:pPr>
            <a:r>
              <a:rPr lang="en-US" sz="1800" b="0">
                <a:latin typeface="Arial" charset="0"/>
                <a:cs typeface="+mn-cs"/>
              </a:rPr>
              <a:t> A-C, C-T, T out</a:t>
            </a:r>
          </a:p>
          <a:p>
            <a:pPr lvl="1" algn="l">
              <a:buFont typeface="Times" charset="0"/>
              <a:buChar char="•"/>
              <a:defRPr/>
            </a:pPr>
            <a:r>
              <a:rPr lang="en-US" sz="1800" b="0">
                <a:latin typeface="Arial" charset="0"/>
                <a:cs typeface="+mn-cs"/>
              </a:rPr>
              <a:t> Out transition 3/5</a:t>
            </a:r>
          </a:p>
          <a:p>
            <a:pPr lvl="1" algn="l">
              <a:buFont typeface="Times" charset="0"/>
              <a:buChar char="•"/>
              <a:defRPr/>
            </a:pPr>
            <a:r>
              <a:rPr lang="en-US" sz="1800" b="0">
                <a:latin typeface="Arial" charset="0"/>
                <a:cs typeface="+mn-cs"/>
              </a:rPr>
              <a:t> Stay transition 2/5</a:t>
            </a:r>
          </a:p>
        </p:txBody>
      </p:sp>
      <p:sp>
        <p:nvSpPr>
          <p:cNvPr id="335937" name="Line 65"/>
          <p:cNvSpPr>
            <a:spLocks noChangeShapeType="1"/>
          </p:cNvSpPr>
          <p:nvPr/>
        </p:nvSpPr>
        <p:spPr bwMode="auto">
          <a:xfrm>
            <a:off x="3533775" y="2243138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38" name="Line 66"/>
          <p:cNvSpPr>
            <a:spLocks noChangeShapeType="1"/>
          </p:cNvSpPr>
          <p:nvPr/>
        </p:nvSpPr>
        <p:spPr bwMode="auto">
          <a:xfrm>
            <a:off x="7739063" y="43053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35939" name="Text Box 67"/>
          <p:cNvSpPr txBox="1">
            <a:spLocks noChangeArrowheads="1"/>
          </p:cNvSpPr>
          <p:nvPr/>
        </p:nvSpPr>
        <p:spPr bwMode="auto">
          <a:xfrm>
            <a:off x="1295400" y="5186363"/>
            <a:ext cx="6781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1800">
                <a:latin typeface="Courier New" charset="0"/>
                <a:cs typeface="+mn-cs"/>
              </a:rPr>
              <a:t>---</a:t>
            </a:r>
            <a:r>
              <a:rPr lang="en-US" sz="1800">
                <a:solidFill>
                  <a:srgbClr val="FF0000"/>
                </a:solidFill>
                <a:latin typeface="Courier New" charset="0"/>
                <a:cs typeface="+mn-cs"/>
              </a:rPr>
              <a:t>ATG 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0.8x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1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x0.8x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1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x0.8x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0.4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x1x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1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</a:t>
            </a:r>
            <a:r>
              <a:rPr lang="en-US" sz="1400">
                <a:solidFill>
                  <a:srgbClr val="B4200A"/>
                </a:solidFill>
                <a:latin typeface="Courier New" charset="0"/>
                <a:cs typeface="+mn-cs"/>
              </a:rPr>
              <a:t>0.8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1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x0.2</a:t>
            </a:r>
            <a:r>
              <a:rPr lang="en-US" sz="1800">
                <a:solidFill>
                  <a:srgbClr val="FF0000"/>
                </a:solidFill>
                <a:latin typeface="Courier New" charset="0"/>
                <a:cs typeface="+mn-cs"/>
              </a:rPr>
              <a:t> = 3.3x10</a:t>
            </a:r>
            <a:r>
              <a:rPr lang="en-US" sz="1800" baseline="30000">
                <a:solidFill>
                  <a:srgbClr val="FF0000"/>
                </a:solidFill>
                <a:latin typeface="Courier New" charset="0"/>
                <a:cs typeface="+mn-cs"/>
              </a:rPr>
              <a:t>-2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Scoring a sequence to an HMM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28600" y="1905000"/>
            <a:ext cx="8763000" cy="411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---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ATG </a:t>
            </a: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0.8x1x0.8x1x0.8x0.4x1x0.8x1x0.2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3.3x10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r>
              <a:rPr lang="en-US" sz="2000" baseline="30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TCA</a:t>
            </a:r>
            <a:r>
              <a:rPr lang="en-US" sz="2000">
                <a:latin typeface="Courier New" charset="0"/>
                <a:cs typeface="+mn-cs"/>
              </a:rPr>
              <a:t>ACT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1000">
                <a:solidFill>
                  <a:srgbClr val="FF0000"/>
                </a:solidFill>
                <a:latin typeface="Courier New" charset="0"/>
                <a:cs typeface="+mn-cs"/>
              </a:rPr>
              <a:t>0.2x1x0.8x1x0.8x</a:t>
            </a:r>
            <a:r>
              <a:rPr lang="en-US" sz="1000">
                <a:latin typeface="Courier New" charset="0"/>
                <a:cs typeface="+mn-cs"/>
              </a:rPr>
              <a:t>0.6x0.2x0.4x0.4x0.4x0.2x0.6</a:t>
            </a:r>
            <a:r>
              <a:rPr lang="en-US" sz="1000">
                <a:solidFill>
                  <a:srgbClr val="FF0000"/>
                </a:solidFill>
                <a:latin typeface="Courier New" charset="0"/>
                <a:cs typeface="+mn-cs"/>
              </a:rPr>
              <a:t>x1x1x0.8x1x0.8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0.0075x10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C--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AGC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1.2x10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buFontTx/>
              <a:buChar char="l"/>
              <a:defRPr/>
            </a:pPr>
            <a:endParaRPr lang="en-US" sz="2000" baseline="30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latin typeface="Courier New" charset="0"/>
                <a:cs typeface="+mn-cs"/>
              </a:rPr>
              <a:t>Consensus: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C--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4.7x10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r>
              <a:rPr lang="en-US" sz="2000">
                <a:latin typeface="Courier New" charset="0"/>
                <a:cs typeface="+mn-cs"/>
              </a:rPr>
              <a:t>,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ACA</a:t>
            </a:r>
            <a:r>
              <a:rPr lang="en-US" sz="2000">
                <a:latin typeface="Courier New" charset="0"/>
                <a:cs typeface="+mn-cs"/>
              </a:rPr>
              <a:t>---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13.1x10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</a:p>
          <a:p>
            <a:pPr algn="l">
              <a:spcBef>
                <a:spcPct val="20000"/>
              </a:spcBef>
              <a:buFontTx/>
              <a:buChar char="l"/>
              <a:defRPr/>
            </a:pPr>
            <a:endParaRPr lang="en-US" sz="2000" baseline="3000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latin typeface="Courier New" charset="0"/>
                <a:cs typeface="+mn-cs"/>
              </a:rPr>
              <a:t>Exceptional:</a:t>
            </a:r>
            <a:endParaRPr lang="en-US" sz="200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TGC</a:t>
            </a:r>
            <a:r>
              <a:rPr lang="en-US" sz="2000">
                <a:latin typeface="Courier New" charset="0"/>
                <a:cs typeface="+mn-cs"/>
              </a:rPr>
              <a:t>T--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AGG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0.0023x10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endParaRPr lang="en-US" sz="2000" baseline="30000">
              <a:solidFill>
                <a:srgbClr val="FF0000"/>
              </a:solidFill>
              <a:latin typeface="Courier New" charset="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4724400" y="1676400"/>
            <a:ext cx="39624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---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ATG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3.3x10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r>
              <a:rPr lang="en-US" sz="2000" baseline="30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TCA</a:t>
            </a:r>
            <a:r>
              <a:rPr lang="en-US" sz="2000">
                <a:latin typeface="Courier New" charset="0"/>
                <a:cs typeface="+mn-cs"/>
              </a:rPr>
              <a:t>ACT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0.0075x10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C--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AGC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1.2x10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C--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4.7x10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latin typeface="Courier New" charset="0"/>
                <a:cs typeface="+mn-cs"/>
              </a:rPr>
              <a:t>Consensus</a:t>
            </a:r>
            <a:endParaRPr lang="en-US" sz="200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---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13.1x10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latin typeface="Courier New" charset="0"/>
                <a:cs typeface="+mn-cs"/>
              </a:rPr>
              <a:t>Exception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TGC</a:t>
            </a:r>
            <a:r>
              <a:rPr lang="en-US" sz="2000">
                <a:latin typeface="Courier New" charset="0"/>
                <a:cs typeface="+mn-cs"/>
              </a:rPr>
              <a:t>T--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AGG </a:t>
            </a:r>
            <a:r>
              <a:rPr lang="en-US" sz="2000">
                <a:latin typeface="Courier New" charset="0"/>
                <a:cs typeface="+mn-cs"/>
              </a:rPr>
              <a:t>=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r>
              <a:rPr lang="en-US" sz="2000">
                <a:latin typeface="Courier New" charset="0"/>
                <a:cs typeface="+mn-cs"/>
              </a:rPr>
              <a:t>0.0023x10</a:t>
            </a:r>
            <a:r>
              <a:rPr lang="en-US" sz="2000" baseline="30000">
                <a:latin typeface="Courier New" charset="0"/>
                <a:cs typeface="+mn-cs"/>
              </a:rPr>
              <a:t>-2</a:t>
            </a:r>
            <a:endParaRPr lang="en-US" sz="2000" baseline="30000">
              <a:solidFill>
                <a:srgbClr val="FF0000"/>
              </a:solidFill>
              <a:latin typeface="Courier New" charset="0"/>
              <a:cs typeface="+mn-cs"/>
            </a:endParaRP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191000" cy="3657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600" b="1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1600" b="1">
                <a:latin typeface="Courier New" charset="0"/>
                <a:cs typeface="+mn-cs"/>
              </a:rPr>
              <a:t>---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ATG </a:t>
            </a:r>
            <a:r>
              <a:rPr lang="en-US" sz="1600" b="1">
                <a:latin typeface="Courier New" charset="0"/>
                <a:cs typeface="+mn-cs"/>
              </a:rPr>
              <a:t>= 4.9</a:t>
            </a:r>
            <a:r>
              <a:rPr lang="en-US" sz="1600" b="1" baseline="30000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  <a:endParaRPr lang="en-US" sz="1600" b="1"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TCA</a:t>
            </a:r>
            <a:r>
              <a:rPr lang="en-US" sz="1600" b="1">
                <a:latin typeface="Courier New" charset="0"/>
                <a:cs typeface="+mn-cs"/>
              </a:rPr>
              <a:t>ACT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1600" b="1">
                <a:latin typeface="Courier New" charset="0"/>
                <a:cs typeface="+mn-cs"/>
              </a:rPr>
              <a:t>= 3.0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1600" b="1">
                <a:latin typeface="Courier New" charset="0"/>
                <a:cs typeface="+mn-cs"/>
              </a:rPr>
              <a:t>C--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AGC </a:t>
            </a:r>
            <a:r>
              <a:rPr lang="en-US" sz="1600" b="1">
                <a:latin typeface="Courier New" charset="0"/>
                <a:cs typeface="+mn-cs"/>
              </a:rPr>
              <a:t>= 5.3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AGA</a:t>
            </a:r>
            <a:r>
              <a:rPr lang="en-US" sz="1600" b="1">
                <a:latin typeface="Courier New" charset="0"/>
                <a:cs typeface="+mn-cs"/>
              </a:rPr>
              <a:t>---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1600" b="1">
                <a:latin typeface="Courier New" charset="0"/>
                <a:cs typeface="+mn-cs"/>
              </a:rPr>
              <a:t>= 4.9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ACC</a:t>
            </a:r>
            <a:r>
              <a:rPr lang="en-US" sz="1600" b="1">
                <a:latin typeface="Courier New" charset="0"/>
                <a:cs typeface="+mn-cs"/>
              </a:rPr>
              <a:t>G--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1600" b="1">
                <a:latin typeface="Courier New" charset="0"/>
                <a:cs typeface="+mn-cs"/>
              </a:rPr>
              <a:t>= 4.6</a:t>
            </a:r>
            <a:endParaRPr lang="en-US" sz="1600" b="1" baseline="3000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latin typeface="Courier New" charset="0"/>
                <a:cs typeface="+mn-cs"/>
              </a:rPr>
              <a:t>Consensus: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1600" b="1">
                <a:latin typeface="Courier New" charset="0"/>
                <a:cs typeface="+mn-cs"/>
              </a:rPr>
              <a:t>C--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1600" b="1">
                <a:latin typeface="Courier New" charset="0"/>
                <a:cs typeface="+mn-cs"/>
              </a:rPr>
              <a:t>= 6.7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1600" b="1">
                <a:latin typeface="Courier New" charset="0"/>
                <a:cs typeface="+mn-cs"/>
              </a:rPr>
              <a:t>---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ATC </a:t>
            </a:r>
            <a:r>
              <a:rPr lang="en-US" sz="1600" b="1">
                <a:latin typeface="Courier New" charset="0"/>
                <a:cs typeface="+mn-cs"/>
              </a:rPr>
              <a:t>= 6.3</a:t>
            </a:r>
            <a:endParaRPr lang="en-US" sz="1600" b="1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latin typeface="Courier New" charset="0"/>
                <a:cs typeface="+mn-cs"/>
              </a:rPr>
              <a:t>Exceptional:</a:t>
            </a:r>
            <a:endParaRPr lang="en-US" sz="1600" b="1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TGC</a:t>
            </a:r>
            <a:r>
              <a:rPr lang="en-US" sz="1600" b="1">
                <a:latin typeface="Courier New" charset="0"/>
                <a:cs typeface="+mn-cs"/>
              </a:rPr>
              <a:t>T--</a:t>
            </a: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AGG </a:t>
            </a:r>
            <a:r>
              <a:rPr lang="en-US" sz="1600" b="1">
                <a:latin typeface="Courier New" charset="0"/>
                <a:cs typeface="+mn-cs"/>
              </a:rPr>
              <a:t>= -0.97</a:t>
            </a:r>
            <a:endParaRPr lang="en-US" sz="1600" b="1" baseline="30000"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>
              <a:cs typeface="+mn-cs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Align sequence to HMM - Null model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4114800" cy="41148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Score depends 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strongly</a:t>
            </a:r>
            <a:r>
              <a:rPr lang="en-US" sz="2400" dirty="0">
                <a:cs typeface="+mn-cs"/>
              </a:rPr>
              <a:t> on length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Null model is a random model. For length L the score is 0.25</a:t>
            </a:r>
            <a:r>
              <a:rPr lang="en-US" sz="2400" baseline="30000" dirty="0">
                <a:cs typeface="+mn-cs"/>
              </a:rPr>
              <a:t>L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Log-odds score for sequence S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Log( P(S)/0.25</a:t>
            </a:r>
            <a:r>
              <a:rPr lang="en-US" sz="2400" baseline="30000" dirty="0">
                <a:cs typeface="+mn-cs"/>
              </a:rPr>
              <a:t>L</a:t>
            </a:r>
            <a:r>
              <a:rPr lang="en-US" sz="2400" dirty="0">
                <a:cs typeface="+mn-cs"/>
              </a:rPr>
              <a:t>)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Positive score means more likely than Null model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This is just like we did for PSSM log(p/q)!</a:t>
            </a:r>
          </a:p>
        </p:txBody>
      </p:sp>
      <p:grpSp>
        <p:nvGrpSpPr>
          <p:cNvPr id="23557" name="Group 9"/>
          <p:cNvGrpSpPr>
            <a:grpSpLocks/>
          </p:cNvGrpSpPr>
          <p:nvPr/>
        </p:nvGrpSpPr>
        <p:grpSpPr bwMode="auto">
          <a:xfrm>
            <a:off x="7175506" y="3806825"/>
            <a:ext cx="1152526" cy="461962"/>
            <a:chOff x="4520" y="2398"/>
            <a:chExt cx="726" cy="291"/>
          </a:xfrm>
        </p:grpSpPr>
        <p:sp>
          <p:nvSpPr>
            <p:cNvPr id="337925" name="Line 5"/>
            <p:cNvSpPr>
              <a:spLocks noChangeShapeType="1"/>
            </p:cNvSpPr>
            <p:nvPr/>
          </p:nvSpPr>
          <p:spPr bwMode="auto">
            <a:xfrm flipH="1">
              <a:off x="4520" y="2523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37926" name="Text Box 6"/>
            <p:cNvSpPr txBox="1">
              <a:spLocks noChangeArrowheads="1"/>
            </p:cNvSpPr>
            <p:nvPr/>
          </p:nvSpPr>
          <p:spPr bwMode="auto">
            <a:xfrm>
              <a:off x="4680" y="2398"/>
              <a:ext cx="5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" charset="0"/>
                  <a:cs typeface="+mn-cs"/>
                </a:rPr>
                <a:t>Note</a:t>
              </a:r>
              <a:r>
                <a:rPr lang="en-US" sz="1800" b="0" dirty="0">
                  <a:latin typeface="Arial" charset="0"/>
                  <a:cs typeface="+mn-cs"/>
                </a:rPr>
                <a:t>!</a:t>
              </a:r>
            </a:p>
          </p:txBody>
        </p:sp>
      </p:grpSp>
      <p:sp>
        <p:nvSpPr>
          <p:cNvPr id="23558" name="Rounded Rectangle 1"/>
          <p:cNvSpPr>
            <a:spLocks noChangeArrowheads="1"/>
          </p:cNvSpPr>
          <p:nvPr/>
        </p:nvSpPr>
        <p:spPr bwMode="auto">
          <a:xfrm>
            <a:off x="611188" y="5229225"/>
            <a:ext cx="4608512" cy="9366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Aligning a sequence to an HMM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Find the path through the HMM states that has the highest probability</a:t>
            </a:r>
          </a:p>
          <a:p>
            <a:pPr lvl="1" eaLnBrk="1" hangingPunct="1">
              <a:defRPr/>
            </a:pPr>
            <a:r>
              <a:rPr lang="en-US" sz="2400" dirty="0"/>
              <a:t>For alignments, we found the path through the scoring matrix that had the highest sum of scores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The number of possible paths rapidly gets very large making brute force search infeasible </a:t>
            </a:r>
          </a:p>
          <a:p>
            <a:pPr lvl="1" eaLnBrk="1" hangingPunct="1">
              <a:defRPr/>
            </a:pPr>
            <a:r>
              <a:rPr lang="en-US" sz="2400" dirty="0"/>
              <a:t>Just like checking all path for alignment did not work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Use dynamic programming</a:t>
            </a:r>
          </a:p>
          <a:p>
            <a:pPr lvl="1" eaLnBrk="1" hangingPunct="1">
              <a:defRPr/>
            </a:pPr>
            <a:r>
              <a:rPr lang="en-US" sz="2400" dirty="0"/>
              <a:t>The Viterbi algorithm does the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Viterbi algorithm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84475"/>
            <a:ext cx="3429000" cy="873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Model generates numbers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/>
              <a:t>312453666641</a:t>
            </a: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3962400" y="2706688"/>
            <a:ext cx="4354513" cy="2476500"/>
            <a:chOff x="2496" y="1705"/>
            <a:chExt cx="2743" cy="1560"/>
          </a:xfrm>
        </p:grpSpPr>
        <p:sp>
          <p:nvSpPr>
            <p:cNvPr id="470021" name="Text Box 5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470022" name="Text Box 6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470023" name="Text Box 7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470024" name="Text Box 8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470025" name="AutoShape 9"/>
            <p:cNvCxnSpPr>
              <a:cxnSpLocks noChangeShapeType="1"/>
            </p:cNvCxnSpPr>
            <p:nvPr/>
          </p:nvCxnSpPr>
          <p:spPr bwMode="auto">
            <a:xfrm rot="16200000" flipH="1" flipV="1">
              <a:off x="2919" y="2002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0026" name="AutoShape 10"/>
            <p:cNvCxnSpPr>
              <a:cxnSpLocks noChangeShapeType="1"/>
              <a:stCxn id="470023" idx="0"/>
              <a:endCxn id="470023" idx="3"/>
            </p:cNvCxnSpPr>
            <p:nvPr/>
          </p:nvCxnSpPr>
          <p:spPr bwMode="auto">
            <a:xfrm rot="5400000" flipV="1">
              <a:off x="4363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70027" name="Line 11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70028" name="Line 12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70029" name="Text Box 13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70030" name="Text Box 14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70031" name="Text Box 15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70032" name="Text Box 16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sp>
        <p:nvSpPr>
          <p:cNvPr id="470033" name="Text Box 17"/>
          <p:cNvSpPr txBox="1">
            <a:spLocks noChangeArrowheads="1"/>
          </p:cNvSpPr>
          <p:nvPr/>
        </p:nvSpPr>
        <p:spPr bwMode="auto">
          <a:xfrm>
            <a:off x="593725" y="1295400"/>
            <a:ext cx="77120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 b="0" i="1">
                <a:latin typeface="Helvetica Neue" charset="0"/>
                <a:cs typeface="+mn-cs"/>
              </a:rPr>
              <a:t>The unfair casino</a:t>
            </a:r>
            <a:r>
              <a:rPr lang="en-US" sz="2000" b="0">
                <a:latin typeface="Helvetica Neue" charset="0"/>
                <a:cs typeface="+mn-cs"/>
              </a:rPr>
              <a:t>: Loaded dice p(6) = 0.5; switch fair to load:0.05; switch load to fair: 0.1</a:t>
            </a:r>
            <a:endParaRPr lang="en-US" sz="2000" b="0">
              <a:latin typeface="Courier New" charset="0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Model decoding (Viterbi)</a:t>
            </a:r>
            <a:endParaRPr lang="en-US">
              <a:cs typeface="+mj-cs"/>
            </a:endParaRPr>
          </a:p>
        </p:txBody>
      </p:sp>
      <p:sp>
        <p:nvSpPr>
          <p:cNvPr id="47206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4419600" cy="1371600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en-US" sz="2000" dirty="0">
                <a:cs typeface="+mn-cs"/>
              </a:rPr>
              <a:t>Example: 566. What was the most likely series of dice used to generate this output?</a:t>
            </a:r>
          </a:p>
          <a:p>
            <a:pPr defTabSz="912813" eaLnBrk="1" hangingPunct="1">
              <a:defRPr/>
            </a:pPr>
            <a:r>
              <a:rPr lang="en-US" sz="2000" dirty="0">
                <a:cs typeface="+mn-cs"/>
              </a:rPr>
              <a:t>Use Brute force</a:t>
            </a:r>
            <a:endParaRPr lang="en-US" sz="1600" dirty="0">
              <a:cs typeface="+mn-cs"/>
            </a:endParaRPr>
          </a:p>
        </p:txBody>
      </p:sp>
      <p:grpSp>
        <p:nvGrpSpPr>
          <p:cNvPr id="29699" name="Group 1028"/>
          <p:cNvGrpSpPr>
            <a:grpSpLocks/>
          </p:cNvGrpSpPr>
          <p:nvPr/>
        </p:nvGrpSpPr>
        <p:grpSpPr bwMode="auto">
          <a:xfrm>
            <a:off x="4724400" y="1295400"/>
            <a:ext cx="4354513" cy="2476500"/>
            <a:chOff x="2496" y="1705"/>
            <a:chExt cx="2743" cy="1560"/>
          </a:xfrm>
        </p:grpSpPr>
        <p:sp>
          <p:nvSpPr>
            <p:cNvPr id="472069" name="Text Box 1029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472070" name="Text Box 1030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472071" name="Text Box 1031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472072" name="Text Box 1032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472073" name="AutoShape 1033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2074" name="AutoShape 1034"/>
            <p:cNvCxnSpPr>
              <a:cxnSpLocks noChangeShapeType="1"/>
              <a:stCxn id="472071" idx="0"/>
              <a:endCxn id="472071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72075" name="Line 1035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72076" name="Line 1036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72077" name="Text Box 1037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72078" name="Text Box 1038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72079" name="Text Box 1039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72080" name="Text Box 1040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sp>
        <p:nvSpPr>
          <p:cNvPr id="472081" name="Text Box 1041"/>
          <p:cNvSpPr txBox="1">
            <a:spLocks noChangeArrowheads="1"/>
          </p:cNvSpPr>
          <p:nvPr/>
        </p:nvSpPr>
        <p:spPr bwMode="auto">
          <a:xfrm>
            <a:off x="762000" y="4114800"/>
            <a:ext cx="5181600" cy="220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>
                <a:latin typeface="Courier New" charset="0"/>
                <a:cs typeface="+mn-cs"/>
              </a:rPr>
              <a:t>FFF = 0.5*0.167*0.95*0.167*0.95*0.167 = 0.0021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>
                <a:latin typeface="Courier New" charset="0"/>
                <a:cs typeface="+mn-cs"/>
              </a:rPr>
              <a:t>FFL = 0.5*0.167*0.95*0.167*0.05*0.5 = 0.00333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>
                <a:latin typeface="Courier New" charset="0"/>
                <a:cs typeface="+mn-cs"/>
              </a:rPr>
              <a:t>FLF = 0.5*0.167*0.05*0.5*0.1*0.167 = 0.000035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>
                <a:latin typeface="Courier New" charset="0"/>
                <a:cs typeface="+mn-cs"/>
              </a:rPr>
              <a:t>FLL = 0.5*0.167*0.05*0.5*0.9*0.5 = 0.00094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>
                <a:latin typeface="Courier New" charset="0"/>
                <a:cs typeface="+mn-cs"/>
              </a:rPr>
              <a:t>LFF = 0.5*0.1*0.1*0.167*0.95*0.167 = 0.00013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>
                <a:latin typeface="Courier New" charset="0"/>
                <a:cs typeface="+mn-cs"/>
              </a:rPr>
              <a:t>LFL = 0.5*0.1*0.1*0.167*0.05*0.5 = 0.000021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>
                <a:latin typeface="Courier New" charset="0"/>
                <a:cs typeface="+mn-cs"/>
              </a:rPr>
              <a:t>LLF = 0.5*0.1*0.9*0.5*0.1*0.167 = 0.00038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>
                <a:latin typeface="Courier New" charset="0"/>
                <a:cs typeface="+mn-cs"/>
              </a:rPr>
              <a:t>LLL = 0.5*0.1*0.9*0.5*0.9*0.5 = 0.0101</a:t>
            </a:r>
          </a:p>
        </p:txBody>
      </p:sp>
      <p:sp>
        <p:nvSpPr>
          <p:cNvPr id="472082" name="AutoShape 1042"/>
          <p:cNvSpPr>
            <a:spLocks noChangeArrowheads="1"/>
          </p:cNvSpPr>
          <p:nvPr/>
        </p:nvSpPr>
        <p:spPr bwMode="auto">
          <a:xfrm>
            <a:off x="762000" y="6019800"/>
            <a:ext cx="5181600" cy="304800"/>
          </a:xfrm>
          <a:prstGeom prst="roundRect">
            <a:avLst>
              <a:gd name="adj" fmla="val 16667"/>
            </a:avLst>
          </a:prstGeom>
          <a:solidFill>
            <a:srgbClr val="CC0000">
              <a:alpha val="46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81" grpId="0" animBg="1"/>
      <p:bldP spid="4720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Objectives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Introduce Hidden Markov models and understand that they are just weight matrices with gaps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How to construct an HMM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How to </a:t>
            </a:r>
            <a:r>
              <a:rPr lang="ja-JP" altLang="en-US" sz="2800" dirty="0">
                <a:cs typeface="+mn-cs"/>
              </a:rPr>
              <a:t>“</a:t>
            </a:r>
            <a:r>
              <a:rPr lang="en-US" sz="2800" dirty="0">
                <a:cs typeface="+mn-cs"/>
              </a:rPr>
              <a:t>align/score</a:t>
            </a:r>
            <a:r>
              <a:rPr lang="ja-JP" altLang="en-US" sz="2800" dirty="0">
                <a:cs typeface="+mn-cs"/>
              </a:rPr>
              <a:t>”</a:t>
            </a:r>
            <a:r>
              <a:rPr lang="en-US" sz="2800" dirty="0">
                <a:cs typeface="+mn-cs"/>
              </a:rPr>
              <a:t> sequences to HMM</a:t>
            </a:r>
            <a:r>
              <a:rPr lang="ja-JP" altLang="en-US" sz="2800" dirty="0">
                <a:cs typeface="+mn-cs"/>
              </a:rPr>
              <a:t>’</a:t>
            </a:r>
            <a:r>
              <a:rPr lang="en-US" sz="2800" dirty="0">
                <a:cs typeface="+mn-cs"/>
              </a:rPr>
              <a:t>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Viterbi decoding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Forward decoding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Backward decoding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Posterior Decoding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2"/>
                </a:solidFill>
                <a:cs typeface="+mn-cs"/>
              </a:rPr>
              <a:t>Use and construct a Profile HMM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>
                <a:solidFill>
                  <a:schemeClr val="bg2"/>
                </a:solidFill>
              </a:rPr>
              <a:t>HMMer</a:t>
            </a:r>
            <a:endParaRPr 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Or in log space</a:t>
            </a:r>
            <a:endParaRPr lang="en-US">
              <a:cs typeface="+mj-cs"/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4419600" cy="1371600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en-US" sz="2000" dirty="0">
                <a:cs typeface="+mn-cs"/>
              </a:rPr>
              <a:t>Example: 566. What was the most likely series of dice used to generate this output?</a:t>
            </a:r>
            <a:endParaRPr lang="en-US" sz="1600" dirty="0">
              <a:cs typeface="+mn-cs"/>
            </a:endParaRPr>
          </a:p>
        </p:txBody>
      </p:sp>
      <p:sp>
        <p:nvSpPr>
          <p:cNvPr id="480273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8077200" cy="1141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latin typeface="Courier New" charset="0"/>
                <a:cs typeface="+mn-cs"/>
              </a:rPr>
              <a:t>Log(P(LLL|M)) = log(0.5*0.1*0.9*0.5*0.9*0.5) = log(0.0101)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ourier New" charset="0"/>
                <a:cs typeface="+mn-cs"/>
              </a:rPr>
              <a:t>or</a:t>
            </a:r>
            <a:endParaRPr lang="en-US" sz="1400" dirty="0">
              <a:latin typeface="Courier New" charset="0"/>
              <a:cs typeface="+mn-cs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latin typeface="Courier New" charset="0"/>
                <a:cs typeface="+mn-cs"/>
              </a:rPr>
              <a:t>Log(P(LLL|M)) = log(0.5)+log(0.1)+log(0.9)+log(0.5)+log(0.9)+log(0.5)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latin typeface="Courier New" charset="0"/>
                <a:cs typeface="+mn-cs"/>
              </a:rPr>
              <a:t>              = -0.3 -1 -0.046 -0.3 -0.046 -0.3 = -1.99</a:t>
            </a:r>
          </a:p>
        </p:txBody>
      </p:sp>
      <p:grpSp>
        <p:nvGrpSpPr>
          <p:cNvPr id="31748" name="Group 18"/>
          <p:cNvGrpSpPr>
            <a:grpSpLocks/>
          </p:cNvGrpSpPr>
          <p:nvPr/>
        </p:nvGrpSpPr>
        <p:grpSpPr bwMode="auto">
          <a:xfrm>
            <a:off x="4648200" y="1295400"/>
            <a:ext cx="4491038" cy="2701925"/>
            <a:chOff x="2880" y="383"/>
            <a:chExt cx="2883" cy="1565"/>
          </a:xfrm>
        </p:grpSpPr>
        <p:sp>
          <p:nvSpPr>
            <p:cNvPr id="480275" name="Text Box 19"/>
            <p:cNvSpPr txBox="1">
              <a:spLocks noChangeArrowheads="1"/>
            </p:cNvSpPr>
            <p:nvPr/>
          </p:nvSpPr>
          <p:spPr bwMode="auto">
            <a:xfrm>
              <a:off x="3408" y="613"/>
              <a:ext cx="685" cy="9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80276" name="Text Box 20"/>
            <p:cNvSpPr txBox="1">
              <a:spLocks noChangeArrowheads="1"/>
            </p:cNvSpPr>
            <p:nvPr/>
          </p:nvSpPr>
          <p:spPr bwMode="auto">
            <a:xfrm>
              <a:off x="3552" y="1833"/>
              <a:ext cx="40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480277" name="Text Box 21"/>
            <p:cNvSpPr txBox="1">
              <a:spLocks noChangeArrowheads="1"/>
            </p:cNvSpPr>
            <p:nvPr/>
          </p:nvSpPr>
          <p:spPr bwMode="auto">
            <a:xfrm>
              <a:off x="4618" y="613"/>
              <a:ext cx="606" cy="9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80278" name="Text Box 22"/>
            <p:cNvSpPr txBox="1">
              <a:spLocks noChangeArrowheads="1"/>
            </p:cNvSpPr>
            <p:nvPr/>
          </p:nvSpPr>
          <p:spPr bwMode="auto">
            <a:xfrm>
              <a:off x="4589" y="1833"/>
              <a:ext cx="64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480279" name="AutoShape 23"/>
            <p:cNvCxnSpPr>
              <a:cxnSpLocks noChangeShapeType="1"/>
            </p:cNvCxnSpPr>
            <p:nvPr/>
          </p:nvCxnSpPr>
          <p:spPr bwMode="auto">
            <a:xfrm rot="16200000" flipH="1" flipV="1">
              <a:off x="3255" y="739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0280" name="AutoShape 24"/>
            <p:cNvCxnSpPr>
              <a:cxnSpLocks noChangeShapeType="1"/>
            </p:cNvCxnSpPr>
            <p:nvPr/>
          </p:nvCxnSpPr>
          <p:spPr bwMode="auto">
            <a:xfrm rot="5400000" flipV="1">
              <a:off x="4815" y="714"/>
              <a:ext cx="623" cy="365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80281" name="Line 25"/>
            <p:cNvSpPr>
              <a:spLocks noChangeShapeType="1"/>
            </p:cNvSpPr>
            <p:nvPr/>
          </p:nvSpPr>
          <p:spPr bwMode="auto">
            <a:xfrm>
              <a:off x="4176" y="101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80282" name="Line 26"/>
            <p:cNvSpPr>
              <a:spLocks noChangeShapeType="1"/>
            </p:cNvSpPr>
            <p:nvPr/>
          </p:nvSpPr>
          <p:spPr bwMode="auto">
            <a:xfrm flipH="1">
              <a:off x="4176" y="140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80283" name="Text Box 27"/>
            <p:cNvSpPr txBox="1">
              <a:spLocks noChangeArrowheads="1"/>
            </p:cNvSpPr>
            <p:nvPr/>
          </p:nvSpPr>
          <p:spPr bwMode="auto">
            <a:xfrm>
              <a:off x="2880" y="495"/>
              <a:ext cx="38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80284" name="Text Box 28"/>
            <p:cNvSpPr txBox="1">
              <a:spLocks noChangeArrowheads="1"/>
            </p:cNvSpPr>
            <p:nvPr/>
          </p:nvSpPr>
          <p:spPr bwMode="auto">
            <a:xfrm>
              <a:off x="4245" y="1431"/>
              <a:ext cx="24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80285" name="Text Box 29"/>
            <p:cNvSpPr txBox="1">
              <a:spLocks noChangeArrowheads="1"/>
            </p:cNvSpPr>
            <p:nvPr/>
          </p:nvSpPr>
          <p:spPr bwMode="auto">
            <a:xfrm>
              <a:off x="4160" y="797"/>
              <a:ext cx="35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480286" name="Text Box 30"/>
            <p:cNvSpPr txBox="1">
              <a:spLocks noChangeArrowheads="1"/>
            </p:cNvSpPr>
            <p:nvPr/>
          </p:nvSpPr>
          <p:spPr bwMode="auto">
            <a:xfrm>
              <a:off x="5315" y="487"/>
              <a:ext cx="44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80287" name="Text Box 31"/>
            <p:cNvSpPr txBox="1">
              <a:spLocks noChangeArrowheads="1"/>
            </p:cNvSpPr>
            <p:nvPr/>
          </p:nvSpPr>
          <p:spPr bwMode="auto">
            <a:xfrm>
              <a:off x="3922" y="383"/>
              <a:ext cx="66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</a:t>
            </a:r>
            <a:r>
              <a:rPr lang="en-US" sz="2000" u="sng" dirty="0">
                <a:solidFill>
                  <a:srgbClr val="FF0000"/>
                </a:solidFill>
                <a:cs typeface="+mn-cs"/>
              </a:rPr>
              <a:t>5</a:t>
            </a:r>
            <a:r>
              <a:rPr lang="en-US" sz="2000" dirty="0">
                <a:cs typeface="+mn-cs"/>
              </a:rPr>
              <a:t>66611234. What was the most likely  series of dice used to generate this output?</a:t>
            </a:r>
          </a:p>
        </p:txBody>
      </p:sp>
      <p:graphicFrame>
        <p:nvGraphicFramePr>
          <p:cNvPr id="577540" name="Group 4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3841" name="Group 50"/>
          <p:cNvGrpSpPr>
            <a:grpSpLocks/>
          </p:cNvGrpSpPr>
          <p:nvPr/>
        </p:nvGrpSpPr>
        <p:grpSpPr bwMode="auto">
          <a:xfrm>
            <a:off x="4648200" y="1828800"/>
            <a:ext cx="4491038" cy="2332038"/>
            <a:chOff x="2976" y="1152"/>
            <a:chExt cx="2829" cy="1469"/>
          </a:xfrm>
        </p:grpSpPr>
        <p:sp>
          <p:nvSpPr>
            <p:cNvPr id="577587" name="Text Box 51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88" name="Text Box 52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577589" name="Text Box 53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90" name="Text Box 54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577591" name="AutoShape 55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7592" name="AutoShape 56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7593" name="Line 57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4" name="Line 58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5" name="Text Box 59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 dirty="0">
                  <a:latin typeface="Helvetica Neue" charset="0"/>
                  <a:cs typeface="+mn-cs"/>
                </a:rPr>
                <a:t>-0.02</a:t>
              </a:r>
              <a:endParaRPr lang="en-US" sz="1400" b="0" dirty="0">
                <a:latin typeface="Courier New" charset="0"/>
                <a:cs typeface="+mn-cs"/>
              </a:endParaRPr>
            </a:p>
          </p:txBody>
        </p:sp>
        <p:sp>
          <p:nvSpPr>
            <p:cNvPr id="577596" name="Text Box 60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77597" name="Text Box 61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577598" name="Text Box 62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7599" name="Text Box 63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sp>
        <p:nvSpPr>
          <p:cNvPr id="577601" name="Text Box 65"/>
          <p:cNvSpPr txBox="1">
            <a:spLocks noChangeArrowheads="1"/>
          </p:cNvSpPr>
          <p:nvPr/>
        </p:nvSpPr>
        <p:spPr bwMode="auto">
          <a:xfrm>
            <a:off x="360363" y="2535238"/>
            <a:ext cx="4572000" cy="111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F = 0.5*0.167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log(F) = log(0.5) + log(0.167) = -1.08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 = 0.5*0.1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log(L) = log(0.5) + log(0.1) = -1.30</a:t>
            </a:r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 flipH="1">
            <a:off x="1295400" y="3141663"/>
            <a:ext cx="2700338" cy="188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 flipH="1">
            <a:off x="1676400" y="3789363"/>
            <a:ext cx="2390775" cy="200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6527D6-FEDE-B24A-B83B-056D3002F73A}"/>
              </a:ext>
            </a:extLst>
          </p:cNvPr>
          <p:cNvSpPr/>
          <p:nvPr/>
        </p:nvSpPr>
        <p:spPr bwMode="auto">
          <a:xfrm>
            <a:off x="719808" y="2463999"/>
            <a:ext cx="611832" cy="388937"/>
          </a:xfrm>
          <a:prstGeom prst="ellipse">
            <a:avLst/>
          </a:prstGeom>
          <a:solidFill>
            <a:srgbClr val="C0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55514-2566-BA47-B475-29BE399A65C8}"/>
              </a:ext>
            </a:extLst>
          </p:cNvPr>
          <p:cNvSpPr txBox="1"/>
          <p:nvPr/>
        </p:nvSpPr>
        <p:spPr>
          <a:xfrm>
            <a:off x="238823" y="1844824"/>
            <a:ext cx="30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mic Sans MS" panose="030F0902030302020204" pitchFamily="66" charset="0"/>
              </a:rPr>
              <a:t>Pick the fair die at random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F315A5-DF4D-2048-BFE2-DDD479101739}"/>
              </a:ext>
            </a:extLst>
          </p:cNvPr>
          <p:cNvSpPr/>
          <p:nvPr/>
        </p:nvSpPr>
        <p:spPr bwMode="auto">
          <a:xfrm>
            <a:off x="1295872" y="2463999"/>
            <a:ext cx="611832" cy="388937"/>
          </a:xfrm>
          <a:prstGeom prst="ellipse">
            <a:avLst/>
          </a:prstGeom>
          <a:solidFill>
            <a:srgbClr val="C0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1547D0-D45C-C04A-906B-10946075A71D}"/>
              </a:ext>
            </a:extLst>
          </p:cNvPr>
          <p:cNvSpPr txBox="1"/>
          <p:nvPr/>
        </p:nvSpPr>
        <p:spPr>
          <a:xfrm>
            <a:off x="968223" y="2123564"/>
            <a:ext cx="30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mic Sans MS" panose="030F0902030302020204" pitchFamily="66" charset="0"/>
              </a:rPr>
              <a:t>Make a 5 with the fair die</a:t>
            </a:r>
          </a:p>
        </p:txBody>
      </p:sp>
    </p:spTree>
    <p:extLst>
      <p:ext uri="{BB962C8B-B14F-4D97-AF65-F5344CB8AC3E}">
        <p14:creationId xmlns:p14="http://schemas.microsoft.com/office/powerpoint/2010/main" val="27254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</a:t>
            </a:r>
            <a:r>
              <a:rPr lang="en-US" sz="2000" u="sng" dirty="0">
                <a:solidFill>
                  <a:srgbClr val="FF0000"/>
                </a:solidFill>
                <a:cs typeface="+mn-cs"/>
              </a:rPr>
              <a:t>56</a:t>
            </a:r>
            <a:r>
              <a:rPr lang="en-US" sz="2000" dirty="0">
                <a:cs typeface="+mn-cs"/>
              </a:rPr>
              <a:t>6611234. What was the most likely series of dice used to generate this output?</a:t>
            </a:r>
          </a:p>
        </p:txBody>
      </p:sp>
      <p:graphicFrame>
        <p:nvGraphicFramePr>
          <p:cNvPr id="577540" name="Group 4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5889" name="Group 50"/>
          <p:cNvGrpSpPr>
            <a:grpSpLocks/>
          </p:cNvGrpSpPr>
          <p:nvPr/>
        </p:nvGrpSpPr>
        <p:grpSpPr bwMode="auto">
          <a:xfrm>
            <a:off x="4648200" y="1828800"/>
            <a:ext cx="4491038" cy="2332038"/>
            <a:chOff x="2976" y="1152"/>
            <a:chExt cx="2829" cy="1469"/>
          </a:xfrm>
        </p:grpSpPr>
        <p:sp>
          <p:nvSpPr>
            <p:cNvPr id="577587" name="Text Box 51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88" name="Text Box 52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577589" name="Text Box 53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90" name="Text Box 54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577591" name="AutoShape 55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7592" name="AutoShape 56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7593" name="Line 57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4" name="Line 58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5" name="Text Box 59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7596" name="Text Box 60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77597" name="Text Box 61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577598" name="Text Box 62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7599" name="Text Box 63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sp>
        <p:nvSpPr>
          <p:cNvPr id="577601" name="Text Box 65"/>
          <p:cNvSpPr txBox="1">
            <a:spLocks noChangeArrowheads="1"/>
          </p:cNvSpPr>
          <p:nvPr/>
        </p:nvSpPr>
        <p:spPr bwMode="auto">
          <a:xfrm>
            <a:off x="34925" y="1916113"/>
            <a:ext cx="4681538" cy="223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FF = 0.5*0.167*0.95*0.167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Courier New" charset="0"/>
                <a:cs typeface="+mn-cs"/>
              </a:rPr>
              <a:t>Log(FF) = -0.30 -0.78 – 0.02 -0.78 = -1.88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LF = 0.5*0.1*0.1*0.167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Log(LF) = -0.30 -1 -1 -0.78 = -3.08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FL = 0.5*0.167*0.05*0.5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Log(FL) = -0.30 -0.78 – 1.30 -0.30 = -2.68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LL = 0.5*0.1*0.9*0.5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Courier New" charset="0"/>
                <a:cs typeface="+mn-cs"/>
              </a:rPr>
              <a:t>Log(LL) = -0.30 -1 -0.046 -0.3 = -1.65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61B652-4949-B34B-B067-630D8DA898F8}"/>
              </a:ext>
            </a:extLst>
          </p:cNvPr>
          <p:cNvCxnSpPr>
            <a:cxnSpLocks/>
          </p:cNvCxnSpPr>
          <p:nvPr/>
        </p:nvCxnSpPr>
        <p:spPr bwMode="auto">
          <a:xfrm>
            <a:off x="107504" y="2996952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36234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</a:t>
            </a:r>
            <a:r>
              <a:rPr lang="en-US" sz="2000" u="sng" dirty="0">
                <a:solidFill>
                  <a:srgbClr val="FF0000"/>
                </a:solidFill>
                <a:cs typeface="+mn-cs"/>
              </a:rPr>
              <a:t>56</a:t>
            </a:r>
            <a:r>
              <a:rPr lang="en-US" sz="2000" dirty="0">
                <a:cs typeface="+mn-cs"/>
              </a:rPr>
              <a:t>6611234. What was the most likely series of dice used to generate this output?</a:t>
            </a:r>
          </a:p>
        </p:txBody>
      </p:sp>
      <p:graphicFrame>
        <p:nvGraphicFramePr>
          <p:cNvPr id="577540" name="Group 4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7937" name="Group 50"/>
          <p:cNvGrpSpPr>
            <a:grpSpLocks/>
          </p:cNvGrpSpPr>
          <p:nvPr/>
        </p:nvGrpSpPr>
        <p:grpSpPr bwMode="auto">
          <a:xfrm>
            <a:off x="4648200" y="1828800"/>
            <a:ext cx="4491038" cy="2332038"/>
            <a:chOff x="2976" y="1152"/>
            <a:chExt cx="2829" cy="1469"/>
          </a:xfrm>
        </p:grpSpPr>
        <p:sp>
          <p:nvSpPr>
            <p:cNvPr id="577587" name="Text Box 51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88" name="Text Box 52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577589" name="Text Box 53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90" name="Text Box 54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577591" name="AutoShape 55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7592" name="AutoShape 56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7593" name="Line 57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4" name="Line 58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5" name="Text Box 59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7596" name="Text Box 60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77597" name="Text Box 61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577598" name="Text Box 62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7599" name="Text Box 63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sp>
        <p:nvSpPr>
          <p:cNvPr id="577601" name="Text Box 65"/>
          <p:cNvSpPr txBox="1">
            <a:spLocks noChangeArrowheads="1"/>
          </p:cNvSpPr>
          <p:nvPr/>
        </p:nvSpPr>
        <p:spPr bwMode="auto">
          <a:xfrm>
            <a:off x="34925" y="1916113"/>
            <a:ext cx="4681538" cy="223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FF = 0.5*0.167*0.95*0.167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Courier New" charset="0"/>
                <a:cs typeface="+mn-cs"/>
              </a:rPr>
              <a:t>Log(FF) = -0.30 -0.78 – 0.02 -0.78 = -1.88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LF = 0.5*0.1*0.1*0.167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Log(LF) = -0.30 -1 -1 -0.78 = -3.08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FL = 0.5*0.167*0.05*0.5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Log(FL) = -0.30 -0.78 – 1.30 -0.30 = -2.68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LL = 0.5*0.1*0.9*0.5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Courier New" charset="0"/>
                <a:cs typeface="+mn-cs"/>
              </a:rPr>
              <a:t>Log(LL) = -0.30 -1 -0.046 -0.3 = -1.65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203A99-9DA5-6B4B-9042-DB48D268F5C0}"/>
              </a:ext>
            </a:extLst>
          </p:cNvPr>
          <p:cNvCxnSpPr>
            <a:cxnSpLocks/>
          </p:cNvCxnSpPr>
          <p:nvPr/>
        </p:nvCxnSpPr>
        <p:spPr bwMode="auto">
          <a:xfrm>
            <a:off x="107504" y="2996952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568B6F40-46A8-CA46-8B64-95A8C8402962}"/>
              </a:ext>
            </a:extLst>
          </p:cNvPr>
          <p:cNvSpPr/>
          <p:nvPr/>
        </p:nvSpPr>
        <p:spPr bwMode="auto">
          <a:xfrm>
            <a:off x="3995936" y="2022475"/>
            <a:ext cx="720527" cy="5207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3D3065-1DAB-AE4D-9E27-42E2968DB401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 flipH="1">
            <a:off x="2411761" y="2466920"/>
            <a:ext cx="1689694" cy="26182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FF9AA60-30A3-B948-8F0F-3E36C8296B58}"/>
              </a:ext>
            </a:extLst>
          </p:cNvPr>
          <p:cNvSpPr/>
          <p:nvPr/>
        </p:nvSpPr>
        <p:spPr bwMode="auto">
          <a:xfrm>
            <a:off x="3563888" y="3645024"/>
            <a:ext cx="720527" cy="50977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737879-77C1-0141-9B86-5A857DAD5E48}"/>
              </a:ext>
            </a:extLst>
          </p:cNvPr>
          <p:cNvCxnSpPr>
            <a:cxnSpLocks/>
            <a:stCxn id="25" idx="3"/>
          </p:cNvCxnSpPr>
          <p:nvPr/>
        </p:nvCxnSpPr>
        <p:spPr bwMode="auto">
          <a:xfrm flipH="1">
            <a:off x="2411761" y="4080142"/>
            <a:ext cx="1257646" cy="1725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884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</a:t>
            </a:r>
            <a:r>
              <a:rPr lang="en-US" sz="2000" u="sng" dirty="0">
                <a:solidFill>
                  <a:srgbClr val="FF0000"/>
                </a:solidFill>
                <a:cs typeface="+mn-cs"/>
              </a:rPr>
              <a:t>566</a:t>
            </a:r>
            <a:r>
              <a:rPr lang="en-US" sz="2000" dirty="0">
                <a:cs typeface="+mn-cs"/>
              </a:rPr>
              <a:t>611234. What was the most likely series of dice used to generate this output?</a:t>
            </a:r>
          </a:p>
        </p:txBody>
      </p:sp>
      <p:graphicFrame>
        <p:nvGraphicFramePr>
          <p:cNvPr id="577540" name="Group 4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9985" name="Group 50"/>
          <p:cNvGrpSpPr>
            <a:grpSpLocks/>
          </p:cNvGrpSpPr>
          <p:nvPr/>
        </p:nvGrpSpPr>
        <p:grpSpPr bwMode="auto">
          <a:xfrm>
            <a:off x="4648200" y="1828800"/>
            <a:ext cx="4491038" cy="2332038"/>
            <a:chOff x="2976" y="1152"/>
            <a:chExt cx="2829" cy="1469"/>
          </a:xfrm>
        </p:grpSpPr>
        <p:sp>
          <p:nvSpPr>
            <p:cNvPr id="577587" name="Text Box 51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88" name="Text Box 52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577589" name="Text Box 53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90" name="Text Box 54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577591" name="AutoShape 55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7592" name="AutoShape 56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7593" name="Line 57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4" name="Line 58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5" name="Text Box 59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7596" name="Text Box 60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77597" name="Text Box 61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577598" name="Text Box 62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7599" name="Text Box 63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sp>
        <p:nvSpPr>
          <p:cNvPr id="577601" name="Text Box 65"/>
          <p:cNvSpPr txBox="1">
            <a:spLocks noChangeArrowheads="1"/>
          </p:cNvSpPr>
          <p:nvPr/>
        </p:nvSpPr>
        <p:spPr bwMode="auto">
          <a:xfrm>
            <a:off x="152400" y="2057400"/>
            <a:ext cx="4572000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>
                <a:solidFill>
                  <a:srgbClr val="CC0000"/>
                </a:solidFill>
                <a:latin typeface="Courier New" charset="0"/>
                <a:cs typeface="+mn-cs"/>
              </a:rPr>
              <a:t>FFF = 0.5*0.167*0.95*0.167*0.95*0.167 = 0.0021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>
                <a:latin typeface="Courier New" charset="0"/>
                <a:cs typeface="+mn-cs"/>
              </a:rPr>
              <a:t>FLF = 0.5*0.167*0.05*0.5*0.1*0.167 = 0.000035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>
                <a:latin typeface="Courier New" charset="0"/>
                <a:cs typeface="+mn-cs"/>
              </a:rPr>
              <a:t>LFF = 0.5*0.1*0.1*0.167*0.95*0.167 = 0.00013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>
                <a:latin typeface="Courier New" charset="0"/>
                <a:cs typeface="+mn-cs"/>
              </a:rPr>
              <a:t>LLF = 0.5*0.1*0.9*0.5*0.1*0.167 = 0.00038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>
                <a:latin typeface="Courier New" charset="0"/>
                <a:cs typeface="+mn-cs"/>
              </a:rPr>
              <a:t>FLL = 0.5*0.167*0.05*0.5*0.9*0.5 = 0.00094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>
                <a:latin typeface="Courier New" charset="0"/>
                <a:cs typeface="+mn-cs"/>
              </a:rPr>
              <a:t>FFL = 0.5*0.167*0.95*0.167*0.05*0.5 = 0.00333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>
                <a:latin typeface="Courier New" charset="0"/>
                <a:cs typeface="+mn-cs"/>
              </a:rPr>
              <a:t>LFL = 0.5*0.1*0.1*0.167*0.05*0.5 = 0.000021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>
                <a:solidFill>
                  <a:srgbClr val="CC0000"/>
                </a:solidFill>
                <a:latin typeface="Courier New" charset="0"/>
                <a:cs typeface="+mn-cs"/>
              </a:rPr>
              <a:t>LLL = 0.5*0.1*0.9*0.5*0.9*0.5 = 0.0101</a:t>
            </a:r>
          </a:p>
        </p:txBody>
      </p:sp>
    </p:spTree>
    <p:extLst>
      <p:ext uri="{BB962C8B-B14F-4D97-AF65-F5344CB8AC3E}">
        <p14:creationId xmlns:p14="http://schemas.microsoft.com/office/powerpoint/2010/main" val="23408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6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57549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566611234. What was the most likely series of dice used to generate this output?</a:t>
            </a:r>
          </a:p>
        </p:txBody>
      </p:sp>
      <p:graphicFrame>
        <p:nvGraphicFramePr>
          <p:cNvPr id="575492" name="Group 1028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2033" name="Group 1074"/>
          <p:cNvGrpSpPr>
            <a:grpSpLocks/>
          </p:cNvGrpSpPr>
          <p:nvPr/>
        </p:nvGrpSpPr>
        <p:grpSpPr bwMode="auto">
          <a:xfrm>
            <a:off x="4648200" y="1828800"/>
            <a:ext cx="4491038" cy="2332038"/>
            <a:chOff x="2976" y="1152"/>
            <a:chExt cx="2829" cy="1469"/>
          </a:xfrm>
        </p:grpSpPr>
        <p:sp>
          <p:nvSpPr>
            <p:cNvPr id="575539" name="Text Box 1075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5540" name="Text Box 1076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575541" name="Text Box 1077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5542" name="Text Box 1078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575543" name="AutoShape 1079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5544" name="AutoShape 1080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5545" name="Line 1081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5546" name="Line 1082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5547" name="Text Box 1083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5548" name="Text Box 1084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75549" name="Text Box 1085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575550" name="Text Box 1086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5551" name="Text Box 1087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sp>
        <p:nvSpPr>
          <p:cNvPr id="575552" name="Text Box 1088"/>
          <p:cNvSpPr txBox="1">
            <a:spLocks noChangeArrowheads="1"/>
          </p:cNvSpPr>
          <p:nvPr/>
        </p:nvSpPr>
        <p:spPr bwMode="auto">
          <a:xfrm>
            <a:off x="152400" y="2619375"/>
            <a:ext cx="4572000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rgbClr val="CC0000"/>
                </a:solidFill>
                <a:latin typeface="Courier New" charset="0"/>
                <a:cs typeface="+mn-cs"/>
              </a:rPr>
              <a:t>FFF = 0.5*0.167*0.95*0.167*0.95*0.167 = 0.0021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dirty="0">
                <a:latin typeface="Courier New" charset="0"/>
                <a:cs typeface="+mn-cs"/>
              </a:rPr>
              <a:t>Log(P(FFF))=-2.68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rgbClr val="CC0000"/>
                </a:solidFill>
                <a:latin typeface="Courier New" charset="0"/>
                <a:cs typeface="+mn-cs"/>
              </a:rPr>
              <a:t>LLL = 0.5*0.1*0.9*0.5*0.9*0.5 = 0.0101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dirty="0">
                <a:latin typeface="Courier New" charset="0"/>
                <a:cs typeface="+mn-cs"/>
              </a:rPr>
              <a:t>Log(P(LLL))=-1.99</a:t>
            </a:r>
            <a:endParaRPr lang="en-US" sz="1200" dirty="0">
              <a:solidFill>
                <a:srgbClr val="CC0000"/>
              </a:solidFill>
              <a:latin typeface="Courier New" charset="0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E34500-6544-E842-92EF-884E8248930D}"/>
              </a:ext>
            </a:extLst>
          </p:cNvPr>
          <p:cNvSpPr/>
          <p:nvPr/>
        </p:nvSpPr>
        <p:spPr bwMode="auto">
          <a:xfrm>
            <a:off x="1259631" y="2708920"/>
            <a:ext cx="720527" cy="5207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0C89AC-8DF5-8943-81E6-7A3FE4D9EAFE}"/>
              </a:ext>
            </a:extLst>
          </p:cNvPr>
          <p:cNvCxnSpPr>
            <a:cxnSpLocks/>
            <a:stCxn id="20" idx="5"/>
          </p:cNvCxnSpPr>
          <p:nvPr/>
        </p:nvCxnSpPr>
        <p:spPr bwMode="auto">
          <a:xfrm>
            <a:off x="1874639" y="3153365"/>
            <a:ext cx="1473225" cy="1931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8D9BA4A-49CE-7140-8B1D-B5170AE06CDC}"/>
              </a:ext>
            </a:extLst>
          </p:cNvPr>
          <p:cNvSpPr/>
          <p:nvPr/>
        </p:nvSpPr>
        <p:spPr bwMode="auto">
          <a:xfrm>
            <a:off x="1187624" y="3212976"/>
            <a:ext cx="720527" cy="5207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E8633C-2C26-5345-A140-0FE32221E547}"/>
              </a:ext>
            </a:extLst>
          </p:cNvPr>
          <p:cNvCxnSpPr>
            <a:cxnSpLocks/>
            <a:stCxn id="26" idx="5"/>
          </p:cNvCxnSpPr>
          <p:nvPr/>
        </p:nvCxnSpPr>
        <p:spPr bwMode="auto">
          <a:xfrm>
            <a:off x="1802632" y="3657421"/>
            <a:ext cx="1329208" cy="20758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268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</a:t>
            </a:r>
            <a:r>
              <a:rPr lang="en-US" sz="2000" u="sng" dirty="0">
                <a:solidFill>
                  <a:srgbClr val="FF0000"/>
                </a:solidFill>
                <a:cs typeface="+mn-cs"/>
              </a:rPr>
              <a:t>5666</a:t>
            </a:r>
            <a:r>
              <a:rPr lang="en-US" sz="2000" dirty="0">
                <a:cs typeface="+mn-cs"/>
              </a:rPr>
              <a:t>11234. What was the most likely series of dice used to generate this output?</a:t>
            </a:r>
          </a:p>
        </p:txBody>
      </p:sp>
      <p:graphicFrame>
        <p:nvGraphicFramePr>
          <p:cNvPr id="482308" name="Group 4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4081" name="Group 50"/>
          <p:cNvGrpSpPr>
            <a:grpSpLocks/>
          </p:cNvGrpSpPr>
          <p:nvPr/>
        </p:nvGrpSpPr>
        <p:grpSpPr bwMode="auto">
          <a:xfrm>
            <a:off x="4572000" y="1828800"/>
            <a:ext cx="4491038" cy="2332038"/>
            <a:chOff x="2976" y="1152"/>
            <a:chExt cx="2829" cy="1469"/>
          </a:xfrm>
        </p:grpSpPr>
        <p:sp>
          <p:nvSpPr>
            <p:cNvPr id="482355" name="Text Box 51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82356" name="Text Box 52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482357" name="Text Box 53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82358" name="Text Box 54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482359" name="AutoShape 55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2360" name="AutoShape 56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82361" name="Line 57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82362" name="Line 58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82363" name="Text Box 59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82364" name="Text Box 60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82365" name="Text Box 61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482366" name="Text Box 62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82367" name="Text Box 63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sp>
        <p:nvSpPr>
          <p:cNvPr id="482368" name="AutoShape 64"/>
          <p:cNvSpPr>
            <a:spLocks noChangeArrowheads="1"/>
          </p:cNvSpPr>
          <p:nvPr/>
        </p:nvSpPr>
        <p:spPr bwMode="auto">
          <a:xfrm>
            <a:off x="3721100" y="4978400"/>
            <a:ext cx="838200" cy="6096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7414-62F0-F348-AC03-5CA3BA1B34E0}"/>
              </a:ext>
            </a:extLst>
          </p:cNvPr>
          <p:cNvSpPr/>
          <p:nvPr/>
        </p:nvSpPr>
        <p:spPr bwMode="auto">
          <a:xfrm>
            <a:off x="1115616" y="4267200"/>
            <a:ext cx="1656184" cy="2057400"/>
          </a:xfrm>
          <a:prstGeom prst="rect">
            <a:avLst/>
          </a:prstGeom>
          <a:solidFill>
            <a:srgbClr val="C00000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</a:t>
            </a:r>
            <a:r>
              <a:rPr lang="en-US" sz="2000" u="sng" dirty="0">
                <a:solidFill>
                  <a:srgbClr val="FF0000"/>
                </a:solidFill>
                <a:cs typeface="+mn-cs"/>
              </a:rPr>
              <a:t>5666</a:t>
            </a:r>
            <a:r>
              <a:rPr lang="en-US" sz="2000" dirty="0">
                <a:cs typeface="+mn-cs"/>
              </a:rPr>
              <a:t>11234. What was the most likely series of dice used to generate this output?</a:t>
            </a:r>
          </a:p>
        </p:txBody>
      </p:sp>
      <p:graphicFrame>
        <p:nvGraphicFramePr>
          <p:cNvPr id="489476" name="Group 4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6129" name="Group 50"/>
          <p:cNvGrpSpPr>
            <a:grpSpLocks/>
          </p:cNvGrpSpPr>
          <p:nvPr/>
        </p:nvGrpSpPr>
        <p:grpSpPr bwMode="auto">
          <a:xfrm>
            <a:off x="4572000" y="1828800"/>
            <a:ext cx="4491038" cy="2332038"/>
            <a:chOff x="2976" y="1152"/>
            <a:chExt cx="2829" cy="1469"/>
          </a:xfrm>
        </p:grpSpPr>
        <p:sp>
          <p:nvSpPr>
            <p:cNvPr id="489523" name="Text Box 51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89524" name="Text Box 52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489525" name="Text Box 53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89526" name="Text Box 54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489527" name="AutoShape 55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9528" name="AutoShape 56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89529" name="Line 57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89530" name="Line 58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89531" name="Text Box 59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89532" name="Text Box 60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89533" name="Text Box 61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489534" name="Text Box 62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89535" name="Text Box 63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sp>
        <p:nvSpPr>
          <p:cNvPr id="489536" name="AutoShape 64"/>
          <p:cNvSpPr>
            <a:spLocks noChangeArrowheads="1"/>
          </p:cNvSpPr>
          <p:nvPr/>
        </p:nvSpPr>
        <p:spPr bwMode="auto">
          <a:xfrm>
            <a:off x="3721100" y="4978400"/>
            <a:ext cx="838200" cy="6096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3076575"/>
            <a:ext cx="3733800" cy="2181225"/>
            <a:chOff x="457200" y="3076575"/>
            <a:chExt cx="3733800" cy="2181225"/>
          </a:xfrm>
        </p:grpSpPr>
        <p:sp>
          <p:nvSpPr>
            <p:cNvPr id="489537" name="Line 65"/>
            <p:cNvSpPr>
              <a:spLocks noChangeShapeType="1"/>
            </p:cNvSpPr>
            <p:nvPr/>
          </p:nvSpPr>
          <p:spPr bwMode="auto">
            <a:xfrm>
              <a:off x="3657600" y="5257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aphicFrame>
          <p:nvGraphicFramePr>
            <p:cNvPr id="46136" name="Object 70"/>
            <p:cNvGraphicFramePr>
              <a:graphicFrameLocks noChangeAspect="1"/>
            </p:cNvGraphicFramePr>
            <p:nvPr/>
          </p:nvGraphicFramePr>
          <p:xfrm>
            <a:off x="457200" y="3076575"/>
            <a:ext cx="37338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293" name="Equation" r:id="rId4" imgW="1676400" imgH="127000" progId="Equation.3">
                    <p:embed/>
                  </p:oleObj>
                </mc:Choice>
                <mc:Fallback>
                  <p:oleObj name="Equation" r:id="rId4" imgW="1676400" imgH="127000" progId="Equation.3">
                    <p:embed/>
                    <p:pic>
                      <p:nvPicPr>
                        <p:cNvPr id="46136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076575"/>
                          <a:ext cx="3733800" cy="28257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1200" y="3581400"/>
            <a:ext cx="3403600" cy="2209800"/>
            <a:chOff x="711200" y="3581400"/>
            <a:chExt cx="3403600" cy="2209800"/>
          </a:xfrm>
        </p:grpSpPr>
        <p:sp>
          <p:nvSpPr>
            <p:cNvPr id="489541" name="Line 69"/>
            <p:cNvSpPr>
              <a:spLocks noChangeShapeType="1"/>
            </p:cNvSpPr>
            <p:nvPr/>
          </p:nvSpPr>
          <p:spPr bwMode="auto">
            <a:xfrm flipV="1">
              <a:off x="3581400" y="533400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aphicFrame>
          <p:nvGraphicFramePr>
            <p:cNvPr id="46134" name="Object 71"/>
            <p:cNvGraphicFramePr>
              <a:graphicFrameLocks noChangeAspect="1"/>
            </p:cNvGraphicFramePr>
            <p:nvPr/>
          </p:nvGraphicFramePr>
          <p:xfrm>
            <a:off x="711200" y="3581400"/>
            <a:ext cx="32258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294" name="Equation" r:id="rId6" imgW="1447800" imgH="127000" progId="Equation.3">
                    <p:embed/>
                  </p:oleObj>
                </mc:Choice>
                <mc:Fallback>
                  <p:oleObj name="Equation" r:id="rId6" imgW="1447800" imgH="127000" progId="Equation.3">
                    <p:embed/>
                    <p:pic>
                      <p:nvPicPr>
                        <p:cNvPr id="46134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3581400"/>
                          <a:ext cx="3225800" cy="28257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067A619-D1E3-3E49-A8D7-BF6B46A966F2}"/>
              </a:ext>
            </a:extLst>
          </p:cNvPr>
          <p:cNvSpPr/>
          <p:nvPr/>
        </p:nvSpPr>
        <p:spPr bwMode="auto">
          <a:xfrm>
            <a:off x="1115616" y="4267200"/>
            <a:ext cx="1656184" cy="2057400"/>
          </a:xfrm>
          <a:prstGeom prst="rect">
            <a:avLst/>
          </a:prstGeom>
          <a:solidFill>
            <a:srgbClr val="C00000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</a:t>
            </a:r>
            <a:r>
              <a:rPr lang="en-US" sz="2000" u="sng" dirty="0">
                <a:solidFill>
                  <a:srgbClr val="FF0000"/>
                </a:solidFill>
                <a:cs typeface="+mn-cs"/>
              </a:rPr>
              <a:t>5666</a:t>
            </a:r>
            <a:r>
              <a:rPr lang="en-US" sz="2000" dirty="0">
                <a:cs typeface="+mn-cs"/>
              </a:rPr>
              <a:t>11234. What was the most likely series of dice used to generate this output?</a:t>
            </a:r>
          </a:p>
        </p:txBody>
      </p:sp>
      <p:graphicFrame>
        <p:nvGraphicFramePr>
          <p:cNvPr id="491524" name="Group 4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-3.48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8177" name="Group 50"/>
          <p:cNvGrpSpPr>
            <a:grpSpLocks/>
          </p:cNvGrpSpPr>
          <p:nvPr/>
        </p:nvGrpSpPr>
        <p:grpSpPr bwMode="auto">
          <a:xfrm>
            <a:off x="4572000" y="1828800"/>
            <a:ext cx="4491038" cy="2332038"/>
            <a:chOff x="2976" y="1152"/>
            <a:chExt cx="2829" cy="1469"/>
          </a:xfrm>
        </p:grpSpPr>
        <p:sp>
          <p:nvSpPr>
            <p:cNvPr id="491571" name="Text Box 51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91572" name="Text Box 52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491573" name="Text Box 53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91574" name="Text Box 54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491575" name="AutoShape 55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1576" name="AutoShape 56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1577" name="Line 57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1578" name="Line 58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1579" name="Text Box 59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91580" name="Text Box 60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91581" name="Text Box 61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491582" name="Text Box 62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91583" name="Text Box 63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48178" name="Object 66"/>
          <p:cNvGraphicFramePr>
            <a:graphicFrameLocks noChangeAspect="1"/>
          </p:cNvGraphicFramePr>
          <p:nvPr/>
        </p:nvGraphicFramePr>
        <p:xfrm>
          <a:off x="381000" y="3076575"/>
          <a:ext cx="37338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Equation" r:id="rId4" imgW="1676400" imgH="127000" progId="Equation.3">
                  <p:embed/>
                </p:oleObj>
              </mc:Choice>
              <mc:Fallback>
                <p:oleObj name="Equation" r:id="rId4" imgW="1676400" imgH="127000" progId="Equation.3">
                  <p:embed/>
                  <p:pic>
                    <p:nvPicPr>
                      <p:cNvPr id="48178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76575"/>
                        <a:ext cx="3733800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9" name="Object 67"/>
          <p:cNvGraphicFramePr>
            <a:graphicFrameLocks noChangeAspect="1"/>
          </p:cNvGraphicFramePr>
          <p:nvPr/>
        </p:nvGraphicFramePr>
        <p:xfrm>
          <a:off x="635000" y="3581400"/>
          <a:ext cx="32258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name="Equation" r:id="rId6" imgW="1447800" imgH="127000" progId="Equation.3">
                  <p:embed/>
                </p:oleObj>
              </mc:Choice>
              <mc:Fallback>
                <p:oleObj name="Equation" r:id="rId6" imgW="1447800" imgH="127000" progId="Equation.3">
                  <p:embed/>
                  <p:pic>
                    <p:nvPicPr>
                      <p:cNvPr id="48179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581400"/>
                        <a:ext cx="3225800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8" name="Line 68"/>
          <p:cNvSpPr>
            <a:spLocks noChangeShapeType="1"/>
          </p:cNvSpPr>
          <p:nvPr/>
        </p:nvSpPr>
        <p:spPr bwMode="auto">
          <a:xfrm flipV="1">
            <a:off x="34290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506166-B220-5C4C-9F81-52ED9AD3B1C8}"/>
              </a:ext>
            </a:extLst>
          </p:cNvPr>
          <p:cNvSpPr/>
          <p:nvPr/>
        </p:nvSpPr>
        <p:spPr bwMode="auto">
          <a:xfrm>
            <a:off x="1115616" y="4267200"/>
            <a:ext cx="1656184" cy="2057400"/>
          </a:xfrm>
          <a:prstGeom prst="rect">
            <a:avLst/>
          </a:prstGeom>
          <a:solidFill>
            <a:srgbClr val="C00000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04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Now we can formalize the algorithm!</a:t>
            </a:r>
            <a:endParaRPr lang="en-US" sz="1800">
              <a:cs typeface="+mn-cs"/>
            </a:endParaRPr>
          </a:p>
        </p:txBody>
      </p:sp>
      <p:pic>
        <p:nvPicPr>
          <p:cNvPr id="476164" name="Picture 4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30725"/>
            <a:ext cx="7010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0" name="Group 17"/>
          <p:cNvGrpSpPr>
            <a:grpSpLocks/>
          </p:cNvGrpSpPr>
          <p:nvPr/>
        </p:nvGrpSpPr>
        <p:grpSpPr bwMode="auto">
          <a:xfrm>
            <a:off x="4267200" y="1828800"/>
            <a:ext cx="4491038" cy="2332038"/>
            <a:chOff x="2976" y="1152"/>
            <a:chExt cx="2829" cy="1469"/>
          </a:xfrm>
        </p:grpSpPr>
        <p:sp>
          <p:nvSpPr>
            <p:cNvPr id="476178" name="Text Box 18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76179" name="Text Box 19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476180" name="Text Box 20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76181" name="Text Box 21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476182" name="AutoShape 22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6183" name="AutoShape 23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76184" name="Line 24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76185" name="Line 25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76186" name="Text Box 26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76187" name="Text Box 27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76188" name="Text Box 28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476189" name="Text Box 29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76190" name="Text Box 30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grpSp>
        <p:nvGrpSpPr>
          <p:cNvPr id="476198" name="Group 38"/>
          <p:cNvGrpSpPr>
            <a:grpSpLocks/>
          </p:cNvGrpSpPr>
          <p:nvPr/>
        </p:nvGrpSpPr>
        <p:grpSpPr bwMode="auto">
          <a:xfrm>
            <a:off x="2212975" y="5562600"/>
            <a:ext cx="1368425" cy="609600"/>
            <a:chOff x="1394" y="3504"/>
            <a:chExt cx="862" cy="384"/>
          </a:xfrm>
        </p:grpSpPr>
        <p:sp>
          <p:nvSpPr>
            <p:cNvPr id="476191" name="Text Box 31"/>
            <p:cNvSpPr txBox="1">
              <a:spLocks noChangeArrowheads="1"/>
            </p:cNvSpPr>
            <p:nvPr/>
          </p:nvSpPr>
          <p:spPr bwMode="auto">
            <a:xfrm>
              <a:off x="1394" y="3657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0">
                  <a:latin typeface="Comic Sans MS" charset="0"/>
                  <a:cs typeface="+mn-cs"/>
                </a:rPr>
                <a:t>New match</a:t>
              </a:r>
            </a:p>
          </p:txBody>
        </p:sp>
        <p:sp>
          <p:nvSpPr>
            <p:cNvPr id="476194" name="Line 34"/>
            <p:cNvSpPr>
              <a:spLocks noChangeShapeType="1"/>
            </p:cNvSpPr>
            <p:nvPr/>
          </p:nvSpPr>
          <p:spPr bwMode="auto">
            <a:xfrm flipV="1">
              <a:off x="1920" y="350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476199" name="Group 39"/>
          <p:cNvGrpSpPr>
            <a:grpSpLocks/>
          </p:cNvGrpSpPr>
          <p:nvPr/>
        </p:nvGrpSpPr>
        <p:grpSpPr bwMode="auto">
          <a:xfrm>
            <a:off x="3903660" y="5486402"/>
            <a:ext cx="2263772" cy="1169988"/>
            <a:chOff x="2459" y="3456"/>
            <a:chExt cx="1426" cy="737"/>
          </a:xfrm>
        </p:grpSpPr>
        <p:sp>
          <p:nvSpPr>
            <p:cNvPr id="476192" name="Text Box 32"/>
            <p:cNvSpPr txBox="1">
              <a:spLocks noChangeArrowheads="1"/>
            </p:cNvSpPr>
            <p:nvPr/>
          </p:nvSpPr>
          <p:spPr bwMode="auto">
            <a:xfrm>
              <a:off x="2459" y="3611"/>
              <a:ext cx="142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0" dirty="0">
                  <a:latin typeface="Comic Sans MS" charset="0"/>
                  <a:cs typeface="+mn-cs"/>
                </a:rPr>
                <a:t>Old max score </a:t>
              </a:r>
            </a:p>
            <a:p>
              <a:pPr>
                <a:defRPr/>
              </a:pPr>
              <a:r>
                <a:rPr lang="en-US" sz="1800" b="0" dirty="0">
                  <a:latin typeface="Comic Sans MS" charset="0"/>
                  <a:cs typeface="+mn-cs"/>
                </a:rPr>
                <a:t>for being in state k</a:t>
              </a:r>
            </a:p>
            <a:p>
              <a:pPr>
                <a:defRPr/>
              </a:pPr>
              <a:r>
                <a:rPr lang="en-US" sz="1800" b="0" dirty="0">
                  <a:latin typeface="Comic Sans MS" charset="0"/>
                  <a:cs typeface="+mn-cs"/>
                </a:rPr>
                <a:t>after having made </a:t>
              </a:r>
              <a:r>
                <a:rPr lang="en-US" sz="1800" b="0" dirty="0" err="1">
                  <a:latin typeface="Comic Sans MS" charset="0"/>
                  <a:cs typeface="+mn-cs"/>
                </a:rPr>
                <a:t>i</a:t>
              </a:r>
              <a:endParaRPr lang="en-US" sz="1800" b="0" dirty="0">
                <a:latin typeface="Comic Sans MS" charset="0"/>
                <a:cs typeface="+mn-cs"/>
              </a:endParaRPr>
            </a:p>
          </p:txBody>
        </p:sp>
        <p:sp>
          <p:nvSpPr>
            <p:cNvPr id="476196" name="Line 36"/>
            <p:cNvSpPr>
              <a:spLocks noChangeShapeType="1"/>
            </p:cNvSpPr>
            <p:nvPr/>
          </p:nvSpPr>
          <p:spPr bwMode="auto">
            <a:xfrm flipV="1">
              <a:off x="3264" y="345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476200" name="Group 40"/>
          <p:cNvGrpSpPr>
            <a:grpSpLocks/>
          </p:cNvGrpSpPr>
          <p:nvPr/>
        </p:nvGrpSpPr>
        <p:grpSpPr bwMode="auto">
          <a:xfrm>
            <a:off x="6554791" y="5562599"/>
            <a:ext cx="1338263" cy="874713"/>
            <a:chOff x="4129" y="3504"/>
            <a:chExt cx="843" cy="551"/>
          </a:xfrm>
        </p:grpSpPr>
        <p:sp>
          <p:nvSpPr>
            <p:cNvPr id="476193" name="Text Box 33"/>
            <p:cNvSpPr txBox="1">
              <a:spLocks noChangeArrowheads="1"/>
            </p:cNvSpPr>
            <p:nvPr/>
          </p:nvSpPr>
          <p:spPr bwMode="auto">
            <a:xfrm>
              <a:off x="4129" y="3648"/>
              <a:ext cx="8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0" dirty="0">
                  <a:latin typeface="Comic Sans MS" charset="0"/>
                  <a:cs typeface="+mn-cs"/>
                </a:rPr>
                <a:t>Transition</a:t>
              </a:r>
            </a:p>
            <a:p>
              <a:pPr>
                <a:defRPr/>
              </a:pPr>
              <a:r>
                <a:rPr lang="en-US" sz="1800" b="0" dirty="0">
                  <a:latin typeface="Comic Sans MS" charset="0"/>
                  <a:cs typeface="+mn-cs"/>
                </a:rPr>
                <a:t>from k to l</a:t>
              </a:r>
            </a:p>
          </p:txBody>
        </p:sp>
        <p:sp>
          <p:nvSpPr>
            <p:cNvPr id="476197" name="Line 37"/>
            <p:cNvSpPr>
              <a:spLocks noChangeShapeType="1"/>
            </p:cNvSpPr>
            <p:nvPr/>
          </p:nvSpPr>
          <p:spPr bwMode="auto">
            <a:xfrm flipH="1" flipV="1">
              <a:off x="4368" y="350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348DCA-4042-4843-B06E-88AE1261B24E}"/>
              </a:ext>
            </a:extLst>
          </p:cNvPr>
          <p:cNvSpPr/>
          <p:nvPr/>
        </p:nvSpPr>
        <p:spPr bwMode="auto">
          <a:xfrm>
            <a:off x="609600" y="4530725"/>
            <a:ext cx="7010400" cy="482451"/>
          </a:xfrm>
          <a:prstGeom prst="rect">
            <a:avLst/>
          </a:prstGeom>
          <a:solidFill>
            <a:schemeClr val="bg2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772400" cy="603920"/>
          </a:xfrm>
        </p:spPr>
        <p:txBody>
          <a:bodyPr/>
          <a:lstStyle/>
          <a:p>
            <a:r>
              <a:rPr lang="en-US" sz="3600" dirty="0"/>
              <a:t>Markov Chains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9208"/>
            <a:ext cx="35814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79512" y="2895600"/>
            <a:ext cx="931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Sunny</a:t>
            </a:r>
            <a:endParaRPr lang="en-US" sz="2000" dirty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339280" y="1295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Rain</a:t>
            </a:r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558480" y="2895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Cloudy</a:t>
            </a: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80" y="1411288"/>
            <a:ext cx="4343400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80" y="4532313"/>
            <a:ext cx="32766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701480" y="3429000"/>
            <a:ext cx="525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993300"/>
                </a:solidFill>
              </a:rPr>
              <a:t>State transition matrix</a:t>
            </a:r>
            <a:r>
              <a:rPr lang="en-US" sz="2000" dirty="0"/>
              <a:t> : The probability of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the weather given the previous day's weather.</a:t>
            </a:r>
            <a:r>
              <a:rPr lang="en-US" sz="2800" dirty="0"/>
              <a:t> </a:t>
            </a:r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415480" y="5867400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b="1">
                <a:solidFill>
                  <a:srgbClr val="993300"/>
                </a:solidFill>
              </a:rPr>
              <a:t>Initial Distribution</a:t>
            </a:r>
            <a:r>
              <a:rPr lang="en-US" sz="2000"/>
              <a:t> : Defining the probability of the system being in each of the states at time 0.</a:t>
            </a:r>
            <a:r>
              <a:rPr lang="en-US" sz="1800"/>
              <a:t> 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120080" y="36576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3300"/>
                </a:solidFill>
              </a:rPr>
              <a:t>States</a:t>
            </a:r>
            <a:r>
              <a:rPr lang="en-US" sz="2000"/>
              <a:t> : Three states - sunny, cloudy, rainy.</a:t>
            </a:r>
          </a:p>
        </p:txBody>
      </p:sp>
    </p:spTree>
    <p:extLst>
      <p:ext uri="{BB962C8B-B14F-4D97-AF65-F5344CB8AC3E}">
        <p14:creationId xmlns:p14="http://schemas.microsoft.com/office/powerpoint/2010/main" val="2453484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858000" cy="4572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566611234. What was the most likely  series of dice used to generate this output?</a:t>
            </a:r>
          </a:p>
        </p:txBody>
      </p:sp>
      <p:graphicFrame>
        <p:nvGraphicFramePr>
          <p:cNvPr id="577540" name="Group 4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3841" name="Group 50"/>
          <p:cNvGrpSpPr>
            <a:grpSpLocks/>
          </p:cNvGrpSpPr>
          <p:nvPr/>
        </p:nvGrpSpPr>
        <p:grpSpPr bwMode="auto">
          <a:xfrm>
            <a:off x="4648200" y="1828800"/>
            <a:ext cx="4491038" cy="2332038"/>
            <a:chOff x="2976" y="1152"/>
            <a:chExt cx="2829" cy="1469"/>
          </a:xfrm>
        </p:grpSpPr>
        <p:sp>
          <p:nvSpPr>
            <p:cNvPr id="577587" name="Text Box 51"/>
            <p:cNvSpPr txBox="1">
              <a:spLocks noChangeArrowheads="1"/>
            </p:cNvSpPr>
            <p:nvPr/>
          </p:nvSpPr>
          <p:spPr bwMode="auto">
            <a:xfrm>
              <a:off x="3494" y="1402"/>
              <a:ext cx="672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88" name="Text Box 52"/>
            <p:cNvSpPr txBox="1">
              <a:spLocks noChangeArrowheads="1"/>
            </p:cNvSpPr>
            <p:nvPr/>
          </p:nvSpPr>
          <p:spPr bwMode="auto">
            <a:xfrm>
              <a:off x="3635" y="2496"/>
              <a:ext cx="39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577589" name="Text Box 53"/>
            <p:cNvSpPr txBox="1">
              <a:spLocks noChangeArrowheads="1"/>
            </p:cNvSpPr>
            <p:nvPr/>
          </p:nvSpPr>
          <p:spPr bwMode="auto">
            <a:xfrm>
              <a:off x="4681" y="1402"/>
              <a:ext cx="595" cy="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77590" name="Text Box 54"/>
            <p:cNvSpPr txBox="1">
              <a:spLocks noChangeArrowheads="1"/>
            </p:cNvSpPr>
            <p:nvPr/>
          </p:nvSpPr>
          <p:spPr bwMode="auto">
            <a:xfrm>
              <a:off x="4653" y="2496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577591" name="AutoShape 55"/>
            <p:cNvCxnSpPr>
              <a:cxnSpLocks noChangeShapeType="1"/>
            </p:cNvCxnSpPr>
            <p:nvPr/>
          </p:nvCxnSpPr>
          <p:spPr bwMode="auto">
            <a:xfrm rot="16200000" flipH="1" flipV="1">
              <a:off x="3311" y="1555"/>
              <a:ext cx="677" cy="310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7592" name="AutoShape 56"/>
            <p:cNvCxnSpPr>
              <a:cxnSpLocks noChangeShapeType="1"/>
            </p:cNvCxnSpPr>
            <p:nvPr/>
          </p:nvCxnSpPr>
          <p:spPr bwMode="auto">
            <a:xfrm rot="5400000" flipV="1">
              <a:off x="4841" y="1532"/>
              <a:ext cx="677" cy="357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7593" name="Line 57"/>
            <p:cNvSpPr>
              <a:spLocks noChangeShapeType="1"/>
            </p:cNvSpPr>
            <p:nvPr/>
          </p:nvSpPr>
          <p:spPr bwMode="auto">
            <a:xfrm>
              <a:off x="4248" y="1842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4" name="Line 58"/>
            <p:cNvSpPr>
              <a:spLocks noChangeShapeType="1"/>
            </p:cNvSpPr>
            <p:nvPr/>
          </p:nvSpPr>
          <p:spPr bwMode="auto">
            <a:xfrm flipH="1">
              <a:off x="4248" y="2259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77595" name="Text Box 59"/>
            <p:cNvSpPr txBox="1">
              <a:spLocks noChangeArrowheads="1"/>
            </p:cNvSpPr>
            <p:nvPr/>
          </p:nvSpPr>
          <p:spPr bwMode="auto">
            <a:xfrm>
              <a:off x="2976" y="1274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7596" name="Text Box 60"/>
            <p:cNvSpPr txBox="1">
              <a:spLocks noChangeArrowheads="1"/>
            </p:cNvSpPr>
            <p:nvPr/>
          </p:nvSpPr>
          <p:spPr bwMode="auto">
            <a:xfrm>
              <a:off x="4315" y="229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77597" name="Text Box 61"/>
            <p:cNvSpPr txBox="1">
              <a:spLocks noChangeArrowheads="1"/>
            </p:cNvSpPr>
            <p:nvPr/>
          </p:nvSpPr>
          <p:spPr bwMode="auto">
            <a:xfrm>
              <a:off x="4232" y="1602"/>
              <a:ext cx="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577598" name="Text Box 62"/>
            <p:cNvSpPr txBox="1">
              <a:spLocks noChangeArrowheads="1"/>
            </p:cNvSpPr>
            <p:nvPr/>
          </p:nvSpPr>
          <p:spPr bwMode="auto">
            <a:xfrm>
              <a:off x="5365" y="1265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77599" name="Text Box 63"/>
            <p:cNvSpPr txBox="1">
              <a:spLocks noChangeArrowheads="1"/>
            </p:cNvSpPr>
            <p:nvPr/>
          </p:nvSpPr>
          <p:spPr bwMode="auto">
            <a:xfrm>
              <a:off x="3998" y="1152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sp>
        <p:nvSpPr>
          <p:cNvPr id="577601" name="Text Box 65"/>
          <p:cNvSpPr txBox="1">
            <a:spLocks noChangeArrowheads="1"/>
          </p:cNvSpPr>
          <p:nvPr/>
        </p:nvSpPr>
        <p:spPr bwMode="auto">
          <a:xfrm>
            <a:off x="360363" y="2535238"/>
            <a:ext cx="4572000" cy="111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F = 0.5*0.167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log(F) = log(0.5) + log(0.167) = -1.08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 = 0.5*0.1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cs typeface="+mn-cs"/>
              </a:rPr>
              <a:t>log(L) = log(0.5) + log(0.1) = -1.30</a:t>
            </a:r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 flipH="1">
            <a:off x="1295400" y="3141663"/>
            <a:ext cx="2700338" cy="188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 flipH="1">
            <a:off x="1676400" y="3789363"/>
            <a:ext cx="2390775" cy="200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1BC4B-BCA4-0D43-AA0E-F73C7B1A7151}"/>
              </a:ext>
            </a:extLst>
          </p:cNvPr>
          <p:cNvSpPr txBox="1"/>
          <p:nvPr/>
        </p:nvSpPr>
        <p:spPr>
          <a:xfrm>
            <a:off x="446030" y="1988840"/>
            <a:ext cx="203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u="sng" dirty="0">
                <a:latin typeface="Comic Sans MS" panose="030F0902030302020204" pitchFamily="66" charset="0"/>
              </a:rPr>
              <a:t>Initialization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(Viterbi). Can you do it?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5486400" cy="18288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Example: 566611234. What was the mots likely series of dice used to generate this output?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Fill out the table using the Viterbi recursive algorithm</a:t>
            </a:r>
          </a:p>
          <a:p>
            <a:pPr lvl="1" defTabSz="912813" eaLnBrk="1" hangingPunct="1">
              <a:lnSpc>
                <a:spcPct val="90000"/>
              </a:lnSpc>
              <a:defRPr/>
            </a:pPr>
            <a:r>
              <a:rPr lang="en-US" sz="1600" dirty="0"/>
              <a:t>Add the arrows for backtracking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Find the optimal path</a:t>
            </a: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5292725" y="1770063"/>
            <a:ext cx="3775075" cy="2116137"/>
            <a:chOff x="2880" y="383"/>
            <a:chExt cx="2989" cy="1600"/>
          </a:xfrm>
        </p:grpSpPr>
        <p:sp>
          <p:nvSpPr>
            <p:cNvPr id="443397" name="Text Box 5"/>
            <p:cNvSpPr txBox="1">
              <a:spLocks noChangeArrowheads="1"/>
            </p:cNvSpPr>
            <p:nvPr/>
          </p:nvSpPr>
          <p:spPr bwMode="auto">
            <a:xfrm>
              <a:off x="3408" y="612"/>
              <a:ext cx="845" cy="1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6:-0-78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43398" name="Text Box 6"/>
            <p:cNvSpPr txBox="1">
              <a:spLocks noChangeArrowheads="1"/>
            </p:cNvSpPr>
            <p:nvPr/>
          </p:nvSpPr>
          <p:spPr bwMode="auto">
            <a:xfrm>
              <a:off x="3552" y="1833"/>
              <a:ext cx="40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443399" name="Text Box 7"/>
            <p:cNvSpPr txBox="1">
              <a:spLocks noChangeArrowheads="1"/>
            </p:cNvSpPr>
            <p:nvPr/>
          </p:nvSpPr>
          <p:spPr bwMode="auto">
            <a:xfrm>
              <a:off x="4618" y="612"/>
              <a:ext cx="748" cy="1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443400" name="Text Box 8"/>
            <p:cNvSpPr txBox="1">
              <a:spLocks noChangeArrowheads="1"/>
            </p:cNvSpPr>
            <p:nvPr/>
          </p:nvSpPr>
          <p:spPr bwMode="auto">
            <a:xfrm>
              <a:off x="4589" y="1833"/>
              <a:ext cx="64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443401" name="AutoShape 9"/>
            <p:cNvCxnSpPr>
              <a:cxnSpLocks noChangeShapeType="1"/>
            </p:cNvCxnSpPr>
            <p:nvPr/>
          </p:nvCxnSpPr>
          <p:spPr bwMode="auto">
            <a:xfrm rot="16200000" flipH="1" flipV="1">
              <a:off x="3254" y="738"/>
              <a:ext cx="623" cy="315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3402" name="AutoShape 10"/>
            <p:cNvCxnSpPr>
              <a:cxnSpLocks noChangeShapeType="1"/>
            </p:cNvCxnSpPr>
            <p:nvPr/>
          </p:nvCxnSpPr>
          <p:spPr bwMode="auto">
            <a:xfrm rot="5400000" flipV="1">
              <a:off x="4815" y="714"/>
              <a:ext cx="623" cy="365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3403" name="Line 11"/>
            <p:cNvSpPr>
              <a:spLocks noChangeShapeType="1"/>
            </p:cNvSpPr>
            <p:nvPr/>
          </p:nvSpPr>
          <p:spPr bwMode="auto">
            <a:xfrm>
              <a:off x="4176" y="101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43404" name="Line 12"/>
            <p:cNvSpPr>
              <a:spLocks noChangeShapeType="1"/>
            </p:cNvSpPr>
            <p:nvPr/>
          </p:nvSpPr>
          <p:spPr bwMode="auto">
            <a:xfrm flipH="1">
              <a:off x="4176" y="140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43405" name="Text Box 13"/>
            <p:cNvSpPr txBox="1">
              <a:spLocks noChangeArrowheads="1"/>
            </p:cNvSpPr>
            <p:nvPr/>
          </p:nvSpPr>
          <p:spPr bwMode="auto">
            <a:xfrm>
              <a:off x="2880" y="495"/>
              <a:ext cx="47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43406" name="Text Box 14"/>
            <p:cNvSpPr txBox="1">
              <a:spLocks noChangeArrowheads="1"/>
            </p:cNvSpPr>
            <p:nvPr/>
          </p:nvSpPr>
          <p:spPr bwMode="auto">
            <a:xfrm>
              <a:off x="4245" y="1431"/>
              <a:ext cx="29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43407" name="Text Box 15"/>
            <p:cNvSpPr txBox="1">
              <a:spLocks noChangeArrowheads="1"/>
            </p:cNvSpPr>
            <p:nvPr/>
          </p:nvSpPr>
          <p:spPr bwMode="auto">
            <a:xfrm>
              <a:off x="4160" y="797"/>
              <a:ext cx="43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443408" name="Text Box 16"/>
            <p:cNvSpPr txBox="1">
              <a:spLocks noChangeArrowheads="1"/>
            </p:cNvSpPr>
            <p:nvPr/>
          </p:nvSpPr>
          <p:spPr bwMode="auto">
            <a:xfrm>
              <a:off x="5316" y="487"/>
              <a:ext cx="55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443409" name="Text Box 17"/>
            <p:cNvSpPr txBox="1">
              <a:spLocks noChangeArrowheads="1"/>
            </p:cNvSpPr>
            <p:nvPr/>
          </p:nvSpPr>
          <p:spPr bwMode="auto">
            <a:xfrm>
              <a:off x="3922" y="383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pic>
        <p:nvPicPr>
          <p:cNvPr id="52228" name="Picture 58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365500"/>
            <a:ext cx="5219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3452" name="Group 60"/>
          <p:cNvGraphicFramePr>
            <a:graphicFrameLocks noGrp="1"/>
          </p:cNvGraphicFramePr>
          <p:nvPr/>
        </p:nvGraphicFramePr>
        <p:xfrm>
          <a:off x="133350" y="44196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-3.48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3499" name="Line 107"/>
          <p:cNvSpPr>
            <a:spLocks noChangeShapeType="1"/>
          </p:cNvSpPr>
          <p:nvPr/>
        </p:nvSpPr>
        <p:spPr bwMode="auto">
          <a:xfrm flipH="1">
            <a:off x="35052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(Viterbi). Can you do it?</a:t>
            </a:r>
          </a:p>
        </p:txBody>
      </p:sp>
      <p:sp>
        <p:nvSpPr>
          <p:cNvPr id="55705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5486400" cy="18288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1800" dirty="0">
                <a:cs typeface="+mn-cs"/>
              </a:rPr>
              <a:t>Example: 566611234. What was the most likely series of dice used to generate this output?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1800" dirty="0">
                <a:cs typeface="+mn-cs"/>
              </a:rPr>
              <a:t>Fill out the table using the Viterbi recursive algorithm</a:t>
            </a:r>
          </a:p>
          <a:p>
            <a:pPr lvl="1" defTabSz="912813" eaLnBrk="1" hangingPunct="1">
              <a:lnSpc>
                <a:spcPct val="90000"/>
              </a:lnSpc>
              <a:defRPr/>
            </a:pPr>
            <a:r>
              <a:rPr lang="en-US" sz="1400" dirty="0"/>
              <a:t>Add the arrows for backtracking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1800" dirty="0">
                <a:cs typeface="+mn-cs"/>
              </a:rPr>
              <a:t>Find the optimal path</a:t>
            </a:r>
          </a:p>
        </p:txBody>
      </p:sp>
      <p:grpSp>
        <p:nvGrpSpPr>
          <p:cNvPr id="54275" name="Group 1028"/>
          <p:cNvGrpSpPr>
            <a:grpSpLocks/>
          </p:cNvGrpSpPr>
          <p:nvPr/>
        </p:nvGrpSpPr>
        <p:grpSpPr bwMode="auto">
          <a:xfrm>
            <a:off x="5292725" y="1770063"/>
            <a:ext cx="3775075" cy="2116137"/>
            <a:chOff x="2880" y="383"/>
            <a:chExt cx="2989" cy="1600"/>
          </a:xfrm>
        </p:grpSpPr>
        <p:sp>
          <p:nvSpPr>
            <p:cNvPr id="557061" name="Text Box 1029"/>
            <p:cNvSpPr txBox="1">
              <a:spLocks noChangeArrowheads="1"/>
            </p:cNvSpPr>
            <p:nvPr/>
          </p:nvSpPr>
          <p:spPr bwMode="auto">
            <a:xfrm>
              <a:off x="3408" y="612"/>
              <a:ext cx="845" cy="1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6:-0-78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57062" name="Text Box 1030"/>
            <p:cNvSpPr txBox="1">
              <a:spLocks noChangeArrowheads="1"/>
            </p:cNvSpPr>
            <p:nvPr/>
          </p:nvSpPr>
          <p:spPr bwMode="auto">
            <a:xfrm>
              <a:off x="3552" y="1833"/>
              <a:ext cx="40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557063" name="Text Box 1031"/>
            <p:cNvSpPr txBox="1">
              <a:spLocks noChangeArrowheads="1"/>
            </p:cNvSpPr>
            <p:nvPr/>
          </p:nvSpPr>
          <p:spPr bwMode="auto">
            <a:xfrm>
              <a:off x="4618" y="612"/>
              <a:ext cx="748" cy="1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57064" name="Text Box 1032"/>
            <p:cNvSpPr txBox="1">
              <a:spLocks noChangeArrowheads="1"/>
            </p:cNvSpPr>
            <p:nvPr/>
          </p:nvSpPr>
          <p:spPr bwMode="auto">
            <a:xfrm>
              <a:off x="4589" y="1833"/>
              <a:ext cx="64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557065" name="AutoShape 1033"/>
            <p:cNvCxnSpPr>
              <a:cxnSpLocks noChangeShapeType="1"/>
            </p:cNvCxnSpPr>
            <p:nvPr/>
          </p:nvCxnSpPr>
          <p:spPr bwMode="auto">
            <a:xfrm rot="16200000" flipH="1" flipV="1">
              <a:off x="3254" y="738"/>
              <a:ext cx="623" cy="315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7066" name="AutoShape 1034"/>
            <p:cNvCxnSpPr>
              <a:cxnSpLocks noChangeShapeType="1"/>
            </p:cNvCxnSpPr>
            <p:nvPr/>
          </p:nvCxnSpPr>
          <p:spPr bwMode="auto">
            <a:xfrm rot="5400000" flipV="1">
              <a:off x="4815" y="714"/>
              <a:ext cx="623" cy="365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7067" name="Line 1035"/>
            <p:cNvSpPr>
              <a:spLocks noChangeShapeType="1"/>
            </p:cNvSpPr>
            <p:nvPr/>
          </p:nvSpPr>
          <p:spPr bwMode="auto">
            <a:xfrm>
              <a:off x="4176" y="101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7068" name="Line 1036"/>
            <p:cNvSpPr>
              <a:spLocks noChangeShapeType="1"/>
            </p:cNvSpPr>
            <p:nvPr/>
          </p:nvSpPr>
          <p:spPr bwMode="auto">
            <a:xfrm flipH="1">
              <a:off x="4176" y="140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7069" name="Text Box 1037"/>
            <p:cNvSpPr txBox="1">
              <a:spLocks noChangeArrowheads="1"/>
            </p:cNvSpPr>
            <p:nvPr/>
          </p:nvSpPr>
          <p:spPr bwMode="auto">
            <a:xfrm>
              <a:off x="2880" y="495"/>
              <a:ext cx="47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57070" name="Text Box 1038"/>
            <p:cNvSpPr txBox="1">
              <a:spLocks noChangeArrowheads="1"/>
            </p:cNvSpPr>
            <p:nvPr/>
          </p:nvSpPr>
          <p:spPr bwMode="auto">
            <a:xfrm>
              <a:off x="4245" y="1431"/>
              <a:ext cx="29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57071" name="Text Box 1039"/>
            <p:cNvSpPr txBox="1">
              <a:spLocks noChangeArrowheads="1"/>
            </p:cNvSpPr>
            <p:nvPr/>
          </p:nvSpPr>
          <p:spPr bwMode="auto">
            <a:xfrm>
              <a:off x="4160" y="797"/>
              <a:ext cx="43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557072" name="Text Box 1040"/>
            <p:cNvSpPr txBox="1">
              <a:spLocks noChangeArrowheads="1"/>
            </p:cNvSpPr>
            <p:nvPr/>
          </p:nvSpPr>
          <p:spPr bwMode="auto">
            <a:xfrm>
              <a:off x="5316" y="487"/>
              <a:ext cx="55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57073" name="Text Box 1041"/>
            <p:cNvSpPr txBox="1">
              <a:spLocks noChangeArrowheads="1"/>
            </p:cNvSpPr>
            <p:nvPr/>
          </p:nvSpPr>
          <p:spPr bwMode="auto">
            <a:xfrm>
              <a:off x="3922" y="383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pic>
        <p:nvPicPr>
          <p:cNvPr id="54276" name="Picture 1042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365500"/>
            <a:ext cx="5219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7075" name="Group 10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20600"/>
              </p:ext>
            </p:extLst>
          </p:nvPr>
        </p:nvGraphicFramePr>
        <p:xfrm>
          <a:off x="133350" y="44196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-3.48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-4.92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-6.52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-3.39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-6.53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7121" name="Line 1089"/>
          <p:cNvSpPr>
            <a:spLocks noChangeShapeType="1"/>
          </p:cNvSpPr>
          <p:nvPr/>
        </p:nvSpPr>
        <p:spPr bwMode="auto">
          <a:xfrm flipH="1">
            <a:off x="17526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7122" name="Line 1090"/>
          <p:cNvSpPr>
            <a:spLocks noChangeShapeType="1"/>
          </p:cNvSpPr>
          <p:nvPr/>
        </p:nvSpPr>
        <p:spPr bwMode="auto">
          <a:xfrm flipH="1">
            <a:off x="25908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7123" name="Line 1091"/>
          <p:cNvSpPr>
            <a:spLocks noChangeShapeType="1"/>
          </p:cNvSpPr>
          <p:nvPr/>
        </p:nvSpPr>
        <p:spPr bwMode="auto">
          <a:xfrm flipH="1">
            <a:off x="34671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7124" name="Line 1092"/>
          <p:cNvSpPr>
            <a:spLocks noChangeShapeType="1"/>
          </p:cNvSpPr>
          <p:nvPr/>
        </p:nvSpPr>
        <p:spPr bwMode="auto">
          <a:xfrm flipH="1">
            <a:off x="17526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7125" name="Line 1093"/>
          <p:cNvSpPr>
            <a:spLocks noChangeShapeType="1"/>
          </p:cNvSpPr>
          <p:nvPr/>
        </p:nvSpPr>
        <p:spPr bwMode="auto">
          <a:xfrm flipH="1">
            <a:off x="25908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7129" name="Line 1097"/>
          <p:cNvSpPr>
            <a:spLocks noChangeShapeType="1"/>
          </p:cNvSpPr>
          <p:nvPr/>
        </p:nvSpPr>
        <p:spPr bwMode="auto">
          <a:xfrm flipH="1">
            <a:off x="52578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7135" name="Line 1103"/>
          <p:cNvSpPr>
            <a:spLocks noChangeShapeType="1"/>
          </p:cNvSpPr>
          <p:nvPr/>
        </p:nvSpPr>
        <p:spPr bwMode="auto">
          <a:xfrm flipH="1">
            <a:off x="70104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7138" name="Line 1106"/>
          <p:cNvSpPr>
            <a:spLocks noChangeShapeType="1"/>
          </p:cNvSpPr>
          <p:nvPr/>
        </p:nvSpPr>
        <p:spPr bwMode="auto">
          <a:xfrm flipH="1">
            <a:off x="70104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7139" name="Line 1107"/>
          <p:cNvSpPr>
            <a:spLocks noChangeShapeType="1"/>
          </p:cNvSpPr>
          <p:nvPr/>
        </p:nvSpPr>
        <p:spPr bwMode="auto">
          <a:xfrm flipH="1">
            <a:off x="43434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(Viterbi). Can you do 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22E9B-D3C1-1845-8631-B39364565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7" y="2914650"/>
            <a:ext cx="5300423" cy="1522462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1D082E83-3F98-1545-8BC8-E670DB34FE98}"/>
              </a:ext>
            </a:extLst>
          </p:cNvPr>
          <p:cNvSpPr/>
          <p:nvPr/>
        </p:nvSpPr>
        <p:spPr bwMode="auto">
          <a:xfrm rot="14161464">
            <a:off x="3684538" y="2607660"/>
            <a:ext cx="504056" cy="1080120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14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(Viterbi). Can you do it?</a:t>
            </a:r>
          </a:p>
        </p:txBody>
      </p:sp>
      <p:sp>
        <p:nvSpPr>
          <p:cNvPr id="58163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5486400" cy="18288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1800" dirty="0">
                <a:cs typeface="+mn-cs"/>
              </a:rPr>
              <a:t>Example: 566611234. What was the most </a:t>
            </a:r>
            <a:r>
              <a:rPr lang="en-US" sz="1800" dirty="0" err="1">
                <a:cs typeface="+mn-cs"/>
              </a:rPr>
              <a:t>lilely</a:t>
            </a:r>
            <a:r>
              <a:rPr lang="en-US" sz="1800" dirty="0">
                <a:cs typeface="+mn-cs"/>
              </a:rPr>
              <a:t> series of dice used to generate this output?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1800" dirty="0">
                <a:cs typeface="+mn-cs"/>
              </a:rPr>
              <a:t>Fill out the table using the Viterbi recursive algorithm</a:t>
            </a:r>
          </a:p>
          <a:p>
            <a:pPr lvl="1" defTabSz="912813" eaLnBrk="1" hangingPunct="1">
              <a:lnSpc>
                <a:spcPct val="90000"/>
              </a:lnSpc>
              <a:defRPr/>
            </a:pPr>
            <a:r>
              <a:rPr lang="en-US" sz="1400" dirty="0"/>
              <a:t>Add the arrows for backtracking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1800" dirty="0">
                <a:cs typeface="+mn-cs"/>
              </a:rPr>
              <a:t>Find the optimal path</a:t>
            </a:r>
          </a:p>
        </p:txBody>
      </p:sp>
      <p:grpSp>
        <p:nvGrpSpPr>
          <p:cNvPr id="56323" name="Group 1028"/>
          <p:cNvGrpSpPr>
            <a:grpSpLocks/>
          </p:cNvGrpSpPr>
          <p:nvPr/>
        </p:nvGrpSpPr>
        <p:grpSpPr bwMode="auto">
          <a:xfrm>
            <a:off x="5292725" y="1770063"/>
            <a:ext cx="3775075" cy="2116137"/>
            <a:chOff x="2880" y="383"/>
            <a:chExt cx="2989" cy="1600"/>
          </a:xfrm>
        </p:grpSpPr>
        <p:sp>
          <p:nvSpPr>
            <p:cNvPr id="581637" name="Text Box 1029"/>
            <p:cNvSpPr txBox="1">
              <a:spLocks noChangeArrowheads="1"/>
            </p:cNvSpPr>
            <p:nvPr/>
          </p:nvSpPr>
          <p:spPr bwMode="auto">
            <a:xfrm>
              <a:off x="3408" y="612"/>
              <a:ext cx="845" cy="1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6:-0-78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81638" name="Text Box 1030"/>
            <p:cNvSpPr txBox="1">
              <a:spLocks noChangeArrowheads="1"/>
            </p:cNvSpPr>
            <p:nvPr/>
          </p:nvSpPr>
          <p:spPr bwMode="auto">
            <a:xfrm>
              <a:off x="3552" y="1833"/>
              <a:ext cx="40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581639" name="Text Box 1031"/>
            <p:cNvSpPr txBox="1">
              <a:spLocks noChangeArrowheads="1"/>
            </p:cNvSpPr>
            <p:nvPr/>
          </p:nvSpPr>
          <p:spPr bwMode="auto">
            <a:xfrm>
              <a:off x="4618" y="612"/>
              <a:ext cx="748" cy="1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81640" name="Text Box 1032"/>
            <p:cNvSpPr txBox="1">
              <a:spLocks noChangeArrowheads="1"/>
            </p:cNvSpPr>
            <p:nvPr/>
          </p:nvSpPr>
          <p:spPr bwMode="auto">
            <a:xfrm>
              <a:off x="4589" y="1833"/>
              <a:ext cx="64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581641" name="AutoShape 1033"/>
            <p:cNvCxnSpPr>
              <a:cxnSpLocks noChangeShapeType="1"/>
            </p:cNvCxnSpPr>
            <p:nvPr/>
          </p:nvCxnSpPr>
          <p:spPr bwMode="auto">
            <a:xfrm rot="16200000" flipH="1" flipV="1">
              <a:off x="3254" y="738"/>
              <a:ext cx="623" cy="315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1642" name="AutoShape 1034"/>
            <p:cNvCxnSpPr>
              <a:cxnSpLocks noChangeShapeType="1"/>
            </p:cNvCxnSpPr>
            <p:nvPr/>
          </p:nvCxnSpPr>
          <p:spPr bwMode="auto">
            <a:xfrm rot="5400000" flipV="1">
              <a:off x="4815" y="714"/>
              <a:ext cx="623" cy="365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1643" name="Line 1035"/>
            <p:cNvSpPr>
              <a:spLocks noChangeShapeType="1"/>
            </p:cNvSpPr>
            <p:nvPr/>
          </p:nvSpPr>
          <p:spPr bwMode="auto">
            <a:xfrm>
              <a:off x="4176" y="101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81644" name="Line 1036"/>
            <p:cNvSpPr>
              <a:spLocks noChangeShapeType="1"/>
            </p:cNvSpPr>
            <p:nvPr/>
          </p:nvSpPr>
          <p:spPr bwMode="auto">
            <a:xfrm flipH="1">
              <a:off x="4176" y="140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81645" name="Text Box 1037"/>
            <p:cNvSpPr txBox="1">
              <a:spLocks noChangeArrowheads="1"/>
            </p:cNvSpPr>
            <p:nvPr/>
          </p:nvSpPr>
          <p:spPr bwMode="auto">
            <a:xfrm>
              <a:off x="2880" y="495"/>
              <a:ext cx="47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81646" name="Text Box 1038"/>
            <p:cNvSpPr txBox="1">
              <a:spLocks noChangeArrowheads="1"/>
            </p:cNvSpPr>
            <p:nvPr/>
          </p:nvSpPr>
          <p:spPr bwMode="auto">
            <a:xfrm>
              <a:off x="4245" y="1431"/>
              <a:ext cx="29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81647" name="Text Box 1039"/>
            <p:cNvSpPr txBox="1">
              <a:spLocks noChangeArrowheads="1"/>
            </p:cNvSpPr>
            <p:nvPr/>
          </p:nvSpPr>
          <p:spPr bwMode="auto">
            <a:xfrm>
              <a:off x="4160" y="797"/>
              <a:ext cx="43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581648" name="Text Box 1040"/>
            <p:cNvSpPr txBox="1">
              <a:spLocks noChangeArrowheads="1"/>
            </p:cNvSpPr>
            <p:nvPr/>
          </p:nvSpPr>
          <p:spPr bwMode="auto">
            <a:xfrm>
              <a:off x="5316" y="487"/>
              <a:ext cx="55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81649" name="Text Box 1041"/>
            <p:cNvSpPr txBox="1">
              <a:spLocks noChangeArrowheads="1"/>
            </p:cNvSpPr>
            <p:nvPr/>
          </p:nvSpPr>
          <p:spPr bwMode="auto">
            <a:xfrm>
              <a:off x="3922" y="383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pic>
        <p:nvPicPr>
          <p:cNvPr id="56324" name="Picture 1042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365500"/>
            <a:ext cx="5219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1651" name="Group 10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17797"/>
              </p:ext>
            </p:extLst>
          </p:nvPr>
        </p:nvGraphicFramePr>
        <p:xfrm>
          <a:off x="133350" y="44196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-3.48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-4.12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-4.92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-5.72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-6.52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-7.33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-3.39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-4.44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-5.49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-6.53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-7.57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1697" name="Line 1089"/>
          <p:cNvSpPr>
            <a:spLocks noChangeShapeType="1"/>
          </p:cNvSpPr>
          <p:nvPr/>
        </p:nvSpPr>
        <p:spPr bwMode="auto">
          <a:xfrm flipH="1">
            <a:off x="17526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698" name="Line 1090"/>
          <p:cNvSpPr>
            <a:spLocks noChangeShapeType="1"/>
          </p:cNvSpPr>
          <p:nvPr/>
        </p:nvSpPr>
        <p:spPr bwMode="auto">
          <a:xfrm flipH="1">
            <a:off x="25908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699" name="Line 1091"/>
          <p:cNvSpPr>
            <a:spLocks noChangeShapeType="1"/>
          </p:cNvSpPr>
          <p:nvPr/>
        </p:nvSpPr>
        <p:spPr bwMode="auto">
          <a:xfrm flipH="1">
            <a:off x="34671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0" name="Line 1092"/>
          <p:cNvSpPr>
            <a:spLocks noChangeShapeType="1"/>
          </p:cNvSpPr>
          <p:nvPr/>
        </p:nvSpPr>
        <p:spPr bwMode="auto">
          <a:xfrm flipH="1">
            <a:off x="17526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1" name="Line 1093"/>
          <p:cNvSpPr>
            <a:spLocks noChangeShapeType="1"/>
          </p:cNvSpPr>
          <p:nvPr/>
        </p:nvSpPr>
        <p:spPr bwMode="auto">
          <a:xfrm flipH="1">
            <a:off x="25908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2" name="Line 1094"/>
          <p:cNvSpPr>
            <a:spLocks noChangeShapeType="1"/>
          </p:cNvSpPr>
          <p:nvPr/>
        </p:nvSpPr>
        <p:spPr bwMode="auto">
          <a:xfrm flipH="1">
            <a:off x="34544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3" name="Line 1095"/>
          <p:cNvSpPr>
            <a:spLocks noChangeShapeType="1"/>
          </p:cNvSpPr>
          <p:nvPr/>
        </p:nvSpPr>
        <p:spPr bwMode="auto">
          <a:xfrm flipH="1">
            <a:off x="43434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4" name="Line 1096"/>
          <p:cNvSpPr>
            <a:spLocks noChangeShapeType="1"/>
          </p:cNvSpPr>
          <p:nvPr/>
        </p:nvSpPr>
        <p:spPr bwMode="auto">
          <a:xfrm flipH="1">
            <a:off x="4343400" y="5334000"/>
            <a:ext cx="3048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5" name="Line 1097"/>
          <p:cNvSpPr>
            <a:spLocks noChangeShapeType="1"/>
          </p:cNvSpPr>
          <p:nvPr/>
        </p:nvSpPr>
        <p:spPr bwMode="auto">
          <a:xfrm flipH="1">
            <a:off x="52578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6" name="Line 1098"/>
          <p:cNvSpPr>
            <a:spLocks noChangeShapeType="1"/>
          </p:cNvSpPr>
          <p:nvPr/>
        </p:nvSpPr>
        <p:spPr bwMode="auto">
          <a:xfrm flipH="1">
            <a:off x="61722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7" name="Line 1099"/>
          <p:cNvSpPr>
            <a:spLocks noChangeShapeType="1"/>
          </p:cNvSpPr>
          <p:nvPr/>
        </p:nvSpPr>
        <p:spPr bwMode="auto">
          <a:xfrm flipH="1">
            <a:off x="70104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8" name="Line 1100"/>
          <p:cNvSpPr>
            <a:spLocks noChangeShapeType="1"/>
          </p:cNvSpPr>
          <p:nvPr/>
        </p:nvSpPr>
        <p:spPr bwMode="auto">
          <a:xfrm flipH="1">
            <a:off x="79248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09" name="Line 1101"/>
          <p:cNvSpPr>
            <a:spLocks noChangeShapeType="1"/>
          </p:cNvSpPr>
          <p:nvPr/>
        </p:nvSpPr>
        <p:spPr bwMode="auto">
          <a:xfrm flipH="1">
            <a:off x="52578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10" name="Line 1102"/>
          <p:cNvSpPr>
            <a:spLocks noChangeShapeType="1"/>
          </p:cNvSpPr>
          <p:nvPr/>
        </p:nvSpPr>
        <p:spPr bwMode="auto">
          <a:xfrm flipH="1">
            <a:off x="61722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11" name="Line 1103"/>
          <p:cNvSpPr>
            <a:spLocks noChangeShapeType="1"/>
          </p:cNvSpPr>
          <p:nvPr/>
        </p:nvSpPr>
        <p:spPr bwMode="auto">
          <a:xfrm flipH="1">
            <a:off x="70104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12" name="Line 1104"/>
          <p:cNvSpPr>
            <a:spLocks noChangeShapeType="1"/>
          </p:cNvSpPr>
          <p:nvPr/>
        </p:nvSpPr>
        <p:spPr bwMode="auto">
          <a:xfrm flipH="1">
            <a:off x="79248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1713" name="AutoShape 1105"/>
          <p:cNvSpPr>
            <a:spLocks noChangeArrowheads="1"/>
          </p:cNvSpPr>
          <p:nvPr/>
        </p:nvSpPr>
        <p:spPr bwMode="auto">
          <a:xfrm>
            <a:off x="8153400" y="5181600"/>
            <a:ext cx="7620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(Viterbi). Can you do it?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4953000" cy="18288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1800" dirty="0">
                <a:cs typeface="+mn-cs"/>
              </a:rPr>
              <a:t>Example: 566611234. What was the most likely series of dice used to generate this output?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1800" dirty="0">
                <a:cs typeface="+mn-cs"/>
              </a:rPr>
              <a:t>The most likely path is</a:t>
            </a:r>
          </a:p>
          <a:p>
            <a:pPr lvl="1" defTabSz="912813" eaLnBrk="1" hangingPunct="1">
              <a:lnSpc>
                <a:spcPct val="90000"/>
              </a:lnSpc>
              <a:defRPr/>
            </a:pPr>
            <a:r>
              <a:rPr lang="en-US" sz="1800" dirty="0"/>
              <a:t>LLLLFFFFF</a:t>
            </a:r>
          </a:p>
        </p:txBody>
      </p:sp>
      <p:grpSp>
        <p:nvGrpSpPr>
          <p:cNvPr id="58371" name="Group 4"/>
          <p:cNvGrpSpPr>
            <a:grpSpLocks/>
          </p:cNvGrpSpPr>
          <p:nvPr/>
        </p:nvGrpSpPr>
        <p:grpSpPr bwMode="auto">
          <a:xfrm>
            <a:off x="5292725" y="1770063"/>
            <a:ext cx="3775075" cy="2116137"/>
            <a:chOff x="2880" y="383"/>
            <a:chExt cx="2989" cy="1600"/>
          </a:xfrm>
        </p:grpSpPr>
        <p:sp>
          <p:nvSpPr>
            <p:cNvPr id="559109" name="Text Box 5"/>
            <p:cNvSpPr txBox="1">
              <a:spLocks noChangeArrowheads="1"/>
            </p:cNvSpPr>
            <p:nvPr/>
          </p:nvSpPr>
          <p:spPr bwMode="auto">
            <a:xfrm>
              <a:off x="3408" y="612"/>
              <a:ext cx="845" cy="1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5:-0.78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6:-0-78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59110" name="Text Box 6"/>
            <p:cNvSpPr txBox="1">
              <a:spLocks noChangeArrowheads="1"/>
            </p:cNvSpPr>
            <p:nvPr/>
          </p:nvSpPr>
          <p:spPr bwMode="auto">
            <a:xfrm>
              <a:off x="3552" y="1833"/>
              <a:ext cx="40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Fair</a:t>
              </a:r>
              <a:endParaRPr lang="en-US" sz="1600" b="0">
                <a:latin typeface="Helvetica Neue" charset="0"/>
                <a:cs typeface="+mn-cs"/>
              </a:endParaRPr>
            </a:p>
          </p:txBody>
        </p:sp>
        <p:sp>
          <p:nvSpPr>
            <p:cNvPr id="559111" name="Text Box 7"/>
            <p:cNvSpPr txBox="1">
              <a:spLocks noChangeArrowheads="1"/>
            </p:cNvSpPr>
            <p:nvPr/>
          </p:nvSpPr>
          <p:spPr bwMode="auto">
            <a:xfrm>
              <a:off x="4618" y="612"/>
              <a:ext cx="748" cy="1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1:-1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2:-1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3:-1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4:-1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5:-1</a:t>
              </a:r>
            </a:p>
            <a:p>
              <a:pPr algn="l" eaLnBrk="0" hangingPunct="0">
                <a:defRPr/>
              </a:pPr>
              <a:r>
                <a:rPr lang="en-US" sz="1600">
                  <a:latin typeface="Courier New" charset="0"/>
                  <a:cs typeface="+mn-cs"/>
                </a:rPr>
                <a:t>6:-0.3</a:t>
              </a:r>
              <a:endParaRPr lang="en-US" sz="2000">
                <a:latin typeface="Courier New" charset="0"/>
                <a:cs typeface="+mn-cs"/>
              </a:endParaRPr>
            </a:p>
          </p:txBody>
        </p:sp>
        <p:sp>
          <p:nvSpPr>
            <p:cNvPr id="559112" name="Text Box 8"/>
            <p:cNvSpPr txBox="1">
              <a:spLocks noChangeArrowheads="1"/>
            </p:cNvSpPr>
            <p:nvPr/>
          </p:nvSpPr>
          <p:spPr bwMode="auto">
            <a:xfrm>
              <a:off x="4589" y="1833"/>
              <a:ext cx="64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Loaded</a:t>
              </a:r>
            </a:p>
          </p:txBody>
        </p:sp>
        <p:cxnSp>
          <p:nvCxnSpPr>
            <p:cNvPr id="559113" name="AutoShape 9"/>
            <p:cNvCxnSpPr>
              <a:cxnSpLocks noChangeShapeType="1"/>
            </p:cNvCxnSpPr>
            <p:nvPr/>
          </p:nvCxnSpPr>
          <p:spPr bwMode="auto">
            <a:xfrm rot="16200000" flipH="1" flipV="1">
              <a:off x="3254" y="738"/>
              <a:ext cx="623" cy="315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9114" name="AutoShape 10"/>
            <p:cNvCxnSpPr>
              <a:cxnSpLocks noChangeShapeType="1"/>
            </p:cNvCxnSpPr>
            <p:nvPr/>
          </p:nvCxnSpPr>
          <p:spPr bwMode="auto">
            <a:xfrm rot="5400000" flipV="1">
              <a:off x="4815" y="714"/>
              <a:ext cx="623" cy="365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9115" name="Line 11"/>
            <p:cNvSpPr>
              <a:spLocks noChangeShapeType="1"/>
            </p:cNvSpPr>
            <p:nvPr/>
          </p:nvSpPr>
          <p:spPr bwMode="auto">
            <a:xfrm>
              <a:off x="4176" y="101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9116" name="Line 12"/>
            <p:cNvSpPr>
              <a:spLocks noChangeShapeType="1"/>
            </p:cNvSpPr>
            <p:nvPr/>
          </p:nvSpPr>
          <p:spPr bwMode="auto">
            <a:xfrm flipH="1">
              <a:off x="4176" y="140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9117" name="Text Box 13"/>
            <p:cNvSpPr txBox="1">
              <a:spLocks noChangeArrowheads="1"/>
            </p:cNvSpPr>
            <p:nvPr/>
          </p:nvSpPr>
          <p:spPr bwMode="auto">
            <a:xfrm>
              <a:off x="2880" y="495"/>
              <a:ext cx="47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-0.02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59118" name="Text Box 14"/>
            <p:cNvSpPr txBox="1">
              <a:spLocks noChangeArrowheads="1"/>
            </p:cNvSpPr>
            <p:nvPr/>
          </p:nvSpPr>
          <p:spPr bwMode="auto">
            <a:xfrm>
              <a:off x="4245" y="1431"/>
              <a:ext cx="29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59119" name="Text Box 15"/>
            <p:cNvSpPr txBox="1">
              <a:spLocks noChangeArrowheads="1"/>
            </p:cNvSpPr>
            <p:nvPr/>
          </p:nvSpPr>
          <p:spPr bwMode="auto">
            <a:xfrm>
              <a:off x="4160" y="797"/>
              <a:ext cx="43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Helvetica Neue" charset="0"/>
                  <a:cs typeface="+mn-cs"/>
                </a:rPr>
                <a:t>-1.3</a:t>
              </a:r>
              <a:endParaRPr lang="en-US" sz="1600" b="0">
                <a:latin typeface="Courier New" charset="0"/>
                <a:cs typeface="+mn-cs"/>
              </a:endParaRPr>
            </a:p>
          </p:txBody>
        </p:sp>
        <p:sp>
          <p:nvSpPr>
            <p:cNvPr id="559120" name="Text Box 16"/>
            <p:cNvSpPr txBox="1">
              <a:spLocks noChangeArrowheads="1"/>
            </p:cNvSpPr>
            <p:nvPr/>
          </p:nvSpPr>
          <p:spPr bwMode="auto">
            <a:xfrm>
              <a:off x="5316" y="487"/>
              <a:ext cx="55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-0.046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  <p:sp>
          <p:nvSpPr>
            <p:cNvPr id="559121" name="Text Box 17"/>
            <p:cNvSpPr txBox="1">
              <a:spLocks noChangeArrowheads="1"/>
            </p:cNvSpPr>
            <p:nvPr/>
          </p:nvSpPr>
          <p:spPr bwMode="auto">
            <a:xfrm>
              <a:off x="3922" y="383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400" b="0">
                  <a:latin typeface="Helvetica Neue" charset="0"/>
                  <a:cs typeface="+mn-cs"/>
                </a:rPr>
                <a:t>Log model</a:t>
              </a:r>
              <a:endParaRPr lang="en-US" sz="14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55912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89055"/>
              </p:ext>
            </p:extLst>
          </p:nvPr>
        </p:nvGraphicFramePr>
        <p:xfrm>
          <a:off x="133350" y="44196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-3.48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-4.12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-4.92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-5.72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-6.52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-7.33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-2.34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-3.39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-4.44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-5.49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-6.53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-7.57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9168" name="Line 64"/>
          <p:cNvSpPr>
            <a:spLocks noChangeShapeType="1"/>
          </p:cNvSpPr>
          <p:nvPr/>
        </p:nvSpPr>
        <p:spPr bwMode="auto">
          <a:xfrm flipH="1">
            <a:off x="17526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69" name="Line 65"/>
          <p:cNvSpPr>
            <a:spLocks noChangeShapeType="1"/>
          </p:cNvSpPr>
          <p:nvPr/>
        </p:nvSpPr>
        <p:spPr bwMode="auto">
          <a:xfrm flipH="1">
            <a:off x="25908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0" name="Line 66"/>
          <p:cNvSpPr>
            <a:spLocks noChangeShapeType="1"/>
          </p:cNvSpPr>
          <p:nvPr/>
        </p:nvSpPr>
        <p:spPr bwMode="auto">
          <a:xfrm flipH="1">
            <a:off x="34671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1" name="Line 67"/>
          <p:cNvSpPr>
            <a:spLocks noChangeShapeType="1"/>
          </p:cNvSpPr>
          <p:nvPr/>
        </p:nvSpPr>
        <p:spPr bwMode="auto">
          <a:xfrm flipH="1">
            <a:off x="17526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2" name="Line 68"/>
          <p:cNvSpPr>
            <a:spLocks noChangeShapeType="1"/>
          </p:cNvSpPr>
          <p:nvPr/>
        </p:nvSpPr>
        <p:spPr bwMode="auto">
          <a:xfrm flipH="1">
            <a:off x="25908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3" name="Line 69"/>
          <p:cNvSpPr>
            <a:spLocks noChangeShapeType="1"/>
          </p:cNvSpPr>
          <p:nvPr/>
        </p:nvSpPr>
        <p:spPr bwMode="auto">
          <a:xfrm flipH="1">
            <a:off x="34544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4" name="Line 70"/>
          <p:cNvSpPr>
            <a:spLocks noChangeShapeType="1"/>
          </p:cNvSpPr>
          <p:nvPr/>
        </p:nvSpPr>
        <p:spPr bwMode="auto">
          <a:xfrm flipH="1">
            <a:off x="43434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5" name="Line 71"/>
          <p:cNvSpPr>
            <a:spLocks noChangeShapeType="1"/>
          </p:cNvSpPr>
          <p:nvPr/>
        </p:nvSpPr>
        <p:spPr bwMode="auto">
          <a:xfrm flipH="1">
            <a:off x="4343400" y="5334000"/>
            <a:ext cx="3048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6" name="Line 72"/>
          <p:cNvSpPr>
            <a:spLocks noChangeShapeType="1"/>
          </p:cNvSpPr>
          <p:nvPr/>
        </p:nvSpPr>
        <p:spPr bwMode="auto">
          <a:xfrm flipH="1">
            <a:off x="52578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7" name="Line 73"/>
          <p:cNvSpPr>
            <a:spLocks noChangeShapeType="1"/>
          </p:cNvSpPr>
          <p:nvPr/>
        </p:nvSpPr>
        <p:spPr bwMode="auto">
          <a:xfrm flipH="1">
            <a:off x="61722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8" name="Line 74"/>
          <p:cNvSpPr>
            <a:spLocks noChangeShapeType="1"/>
          </p:cNvSpPr>
          <p:nvPr/>
        </p:nvSpPr>
        <p:spPr bwMode="auto">
          <a:xfrm flipH="1">
            <a:off x="70104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79" name="Line 75"/>
          <p:cNvSpPr>
            <a:spLocks noChangeShapeType="1"/>
          </p:cNvSpPr>
          <p:nvPr/>
        </p:nvSpPr>
        <p:spPr bwMode="auto">
          <a:xfrm flipH="1">
            <a:off x="7924800" y="52578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80" name="Line 76"/>
          <p:cNvSpPr>
            <a:spLocks noChangeShapeType="1"/>
          </p:cNvSpPr>
          <p:nvPr/>
        </p:nvSpPr>
        <p:spPr bwMode="auto">
          <a:xfrm flipH="1">
            <a:off x="52578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81" name="Line 77"/>
          <p:cNvSpPr>
            <a:spLocks noChangeShapeType="1"/>
          </p:cNvSpPr>
          <p:nvPr/>
        </p:nvSpPr>
        <p:spPr bwMode="auto">
          <a:xfrm flipH="1">
            <a:off x="61722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82" name="Line 78"/>
          <p:cNvSpPr>
            <a:spLocks noChangeShapeType="1"/>
          </p:cNvSpPr>
          <p:nvPr/>
        </p:nvSpPr>
        <p:spPr bwMode="auto">
          <a:xfrm flipH="1">
            <a:off x="70104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83" name="Line 79"/>
          <p:cNvSpPr>
            <a:spLocks noChangeShapeType="1"/>
          </p:cNvSpPr>
          <p:nvPr/>
        </p:nvSpPr>
        <p:spPr bwMode="auto">
          <a:xfrm flipH="1">
            <a:off x="7924800" y="59436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9184" name="AutoShape 80"/>
          <p:cNvSpPr>
            <a:spLocks noChangeArrowheads="1"/>
          </p:cNvSpPr>
          <p:nvPr/>
        </p:nvSpPr>
        <p:spPr bwMode="auto">
          <a:xfrm>
            <a:off x="8153400" y="5181600"/>
            <a:ext cx="7620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Model decoding (Viterbi). 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5715000" cy="18288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What happens if you have three dice?</a:t>
            </a:r>
          </a:p>
        </p:txBody>
      </p:sp>
      <p:graphicFrame>
        <p:nvGraphicFramePr>
          <p:cNvPr id="579686" name="Group 102"/>
          <p:cNvGraphicFramePr>
            <a:graphicFrameLocks noGrp="1"/>
          </p:cNvGraphicFramePr>
          <p:nvPr/>
        </p:nvGraphicFramePr>
        <p:xfrm>
          <a:off x="133350" y="2133600"/>
          <a:ext cx="8858250" cy="27940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9687" name="AutoShape 103"/>
          <p:cNvSpPr>
            <a:spLocks noChangeArrowheads="1"/>
          </p:cNvSpPr>
          <p:nvPr/>
        </p:nvSpPr>
        <p:spPr bwMode="auto">
          <a:xfrm>
            <a:off x="1905000" y="3581400"/>
            <a:ext cx="838200" cy="6096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579688" name="Picture 104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334000"/>
            <a:ext cx="5219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And if you have a trans-membrane model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7723584" cy="84164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What is the most likely path (alignment) of a protein sequence to the model</a:t>
            </a:r>
          </a:p>
        </p:txBody>
      </p:sp>
      <p:graphicFrame>
        <p:nvGraphicFramePr>
          <p:cNvPr id="57968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65387"/>
              </p:ext>
            </p:extLst>
          </p:nvPr>
        </p:nvGraphicFramePr>
        <p:xfrm>
          <a:off x="133350" y="2133600"/>
          <a:ext cx="8858250" cy="27940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iC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xC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9687" name="AutoShape 103"/>
          <p:cNvSpPr>
            <a:spLocks noChangeArrowheads="1"/>
          </p:cNvSpPr>
          <p:nvPr/>
        </p:nvSpPr>
        <p:spPr bwMode="auto">
          <a:xfrm>
            <a:off x="1905000" y="3581400"/>
            <a:ext cx="838200" cy="6096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579688" name="Picture 104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334000"/>
            <a:ext cx="5219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Forward algorithm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The Viterbi algorithm finds </a:t>
            </a:r>
            <a:r>
              <a:rPr lang="en-US" u="sng" dirty="0">
                <a:cs typeface="+mn-cs"/>
              </a:rPr>
              <a:t>the most probable path </a:t>
            </a:r>
            <a:r>
              <a:rPr lang="en-US" dirty="0">
                <a:cs typeface="+mn-cs"/>
              </a:rPr>
              <a:t>giving rise to a given sequence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One other interesting question would be</a:t>
            </a:r>
          </a:p>
          <a:p>
            <a:pPr lvl="1" eaLnBrk="1" hangingPunct="1">
              <a:defRPr/>
            </a:pPr>
            <a:r>
              <a:rPr lang="en-US" dirty="0"/>
              <a:t>What is the probability that a given sequence can be generated by the hidden Markov model</a:t>
            </a:r>
          </a:p>
          <a:p>
            <a:pPr lvl="2" eaLnBrk="1" hangingPunct="1">
              <a:defRPr/>
            </a:pPr>
            <a:r>
              <a:rPr lang="en-US" dirty="0"/>
              <a:t>Calculated by summing over all path giving rise to a given sequence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Forward algorithm</a:t>
            </a:r>
          </a:p>
        </p:txBody>
      </p:sp>
      <p:sp>
        <p:nvSpPr>
          <p:cNvPr id="499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Calculate </a:t>
            </a:r>
            <a:r>
              <a:rPr lang="en-US" u="sng" dirty="0">
                <a:cs typeface="+mn-cs"/>
              </a:rPr>
              <a:t>summed </a:t>
            </a:r>
            <a:r>
              <a:rPr lang="en-US" dirty="0">
                <a:cs typeface="+mn-cs"/>
              </a:rPr>
              <a:t>probability over all path giving rise to a given sequence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number of possible paths is very large making (once more) brute force calculations infeasible</a:t>
            </a:r>
          </a:p>
          <a:p>
            <a:pPr lvl="1" eaLnBrk="1" hangingPunct="1">
              <a:defRPr/>
            </a:pPr>
            <a:r>
              <a:rPr lang="en-US" dirty="0"/>
              <a:t>Use dynamic (recursive) programming</a:t>
            </a:r>
          </a:p>
        </p:txBody>
      </p:sp>
      <p:graphicFrame>
        <p:nvGraphicFramePr>
          <p:cNvPr id="64515" name="Object 1030"/>
          <p:cNvGraphicFramePr>
            <a:graphicFrameLocks noChangeAspect="1"/>
          </p:cNvGraphicFramePr>
          <p:nvPr/>
        </p:nvGraphicFramePr>
        <p:xfrm>
          <a:off x="1524000" y="2447925"/>
          <a:ext cx="2368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0" name="Equation" r:id="rId4" imgW="1079500" imgH="342900" progId="Equation.3">
                  <p:embed/>
                </p:oleObj>
              </mc:Choice>
              <mc:Fallback>
                <p:oleObj name="Equation" r:id="rId4" imgW="1079500" imgH="3429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47925"/>
                        <a:ext cx="2368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CE4ACE0-7F84-7B43-8AAD-03A017E36B5B}" type="slidenum">
              <a:rPr lang="en-US"/>
              <a:pPr/>
              <a:t>4</a:t>
            </a:fld>
            <a:endParaRPr lang="en-US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4325"/>
            <a:ext cx="50292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7772400" cy="432048"/>
          </a:xfrm>
        </p:spPr>
        <p:txBody>
          <a:bodyPr/>
          <a:lstStyle/>
          <a:p>
            <a:r>
              <a:rPr lang="en-US" sz="3600" dirty="0"/>
              <a:t>Hidden Markov Models</a:t>
            </a:r>
            <a:endParaRPr lang="en-US" dirty="0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676400" y="4572000"/>
            <a:ext cx="609600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b="1">
                <a:solidFill>
                  <a:srgbClr val="993300"/>
                </a:solidFill>
              </a:rPr>
              <a:t>Hidden states</a:t>
            </a:r>
            <a:r>
              <a:rPr lang="en-US" sz="2000"/>
              <a:t> : the (TRUE) states of a system that may be described by a Markov process (e.g., the weather).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b="1">
                <a:solidFill>
                  <a:srgbClr val="993300"/>
                </a:solidFill>
              </a:rPr>
              <a:t>Observable states</a:t>
            </a:r>
            <a:r>
              <a:rPr lang="en-US" sz="2000"/>
              <a:t> : the states of the process that are `visible' (e.g., seaweed dampness). </a:t>
            </a:r>
          </a:p>
          <a:p>
            <a:pPr algn="ctr">
              <a:spcBef>
                <a:spcPct val="50000"/>
              </a:spcBef>
            </a:pPr>
            <a:endParaRPr lang="en-US" sz="140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491880" y="2204864"/>
            <a:ext cx="72008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3275856" y="2276872"/>
            <a:ext cx="14401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179512" y="1988840"/>
            <a:ext cx="3024336" cy="830997"/>
            <a:chOff x="179512" y="1988840"/>
            <a:chExt cx="302433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79512" y="1988840"/>
              <a:ext cx="2328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n-lt"/>
                </a:rPr>
                <a:t>Emission probabilities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267744" y="2276872"/>
              <a:ext cx="936104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226959" y="2886035"/>
            <a:ext cx="3192913" cy="903005"/>
            <a:chOff x="226959" y="2886035"/>
            <a:chExt cx="3192913" cy="903005"/>
          </a:xfrm>
        </p:grpSpPr>
        <p:sp>
          <p:nvSpPr>
            <p:cNvPr id="7" name="TextBox 6"/>
            <p:cNvSpPr txBox="1"/>
            <p:nvPr/>
          </p:nvSpPr>
          <p:spPr>
            <a:xfrm>
              <a:off x="226959" y="2886035"/>
              <a:ext cx="2328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n-lt"/>
                </a:rPr>
                <a:t>Transition probabilities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411760" y="3429000"/>
              <a:ext cx="1008112" cy="3600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019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162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Forward algorithm</a:t>
            </a:r>
          </a:p>
        </p:txBody>
      </p:sp>
      <p:sp>
        <p:nvSpPr>
          <p:cNvPr id="500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05400"/>
          </a:xfrm>
        </p:spPr>
        <p:txBody>
          <a:bodyPr/>
          <a:lstStyle/>
          <a:p>
            <a:pPr eaLnBrk="1" hangingPunct="1">
              <a:defRPr/>
            </a:pPr>
            <a:endParaRPr lang="en-US" sz="2000">
              <a:cs typeface="+mn-cs"/>
            </a:endParaRPr>
          </a:p>
          <a:p>
            <a:pPr eaLnBrk="1" hangingPunct="1">
              <a:defRPr/>
            </a:pPr>
            <a:r>
              <a:rPr lang="en-US" sz="2000">
                <a:cs typeface="+mn-cs"/>
              </a:rPr>
              <a:t>Say we know the probability of generating the sequence up to and including x</a:t>
            </a:r>
            <a:r>
              <a:rPr lang="en-US" sz="2000" baseline="-25000">
                <a:cs typeface="+mn-cs"/>
              </a:rPr>
              <a:t>i</a:t>
            </a:r>
            <a:r>
              <a:rPr lang="en-US" sz="2000">
                <a:cs typeface="+mn-cs"/>
              </a:rPr>
              <a:t> ending in state k</a:t>
            </a:r>
          </a:p>
          <a:p>
            <a:pPr eaLnBrk="1" hangingPunct="1">
              <a:defRPr/>
            </a:pPr>
            <a:endParaRPr lang="en-US" sz="2000">
              <a:cs typeface="+mn-cs"/>
            </a:endParaRPr>
          </a:p>
          <a:p>
            <a:pPr eaLnBrk="1" hangingPunct="1">
              <a:defRPr/>
            </a:pPr>
            <a:endParaRPr lang="en-US" sz="2000">
              <a:cs typeface="+mn-cs"/>
            </a:endParaRPr>
          </a:p>
          <a:p>
            <a:pPr eaLnBrk="1" hangingPunct="1">
              <a:defRPr/>
            </a:pPr>
            <a:r>
              <a:rPr lang="en-US" sz="2000">
                <a:cs typeface="+mn-cs"/>
              </a:rPr>
              <a:t>Then the probability of observing the element i+1 of x ending in state l is</a:t>
            </a:r>
          </a:p>
          <a:p>
            <a:pPr eaLnBrk="1" hangingPunct="1">
              <a:defRPr/>
            </a:pPr>
            <a:endParaRPr lang="en-US" sz="2000">
              <a:cs typeface="+mn-cs"/>
            </a:endParaRPr>
          </a:p>
          <a:p>
            <a:pPr eaLnBrk="1" hangingPunct="1">
              <a:defRPr/>
            </a:pPr>
            <a:endParaRPr lang="en-US" sz="2000">
              <a:cs typeface="+mn-cs"/>
            </a:endParaRPr>
          </a:p>
          <a:p>
            <a:pPr eaLnBrk="1" hangingPunct="1">
              <a:defRPr/>
            </a:pPr>
            <a:r>
              <a:rPr lang="en-US" sz="2000">
                <a:cs typeface="+mn-cs"/>
              </a:rPr>
              <a:t>where p</a:t>
            </a:r>
            <a:r>
              <a:rPr lang="en-US" sz="2000" baseline="-25000">
                <a:cs typeface="+mn-cs"/>
              </a:rPr>
              <a:t>l</a:t>
            </a:r>
            <a:r>
              <a:rPr lang="en-US" sz="2000">
                <a:cs typeface="+mn-cs"/>
              </a:rPr>
              <a:t>(x</a:t>
            </a:r>
            <a:r>
              <a:rPr lang="en-US" sz="2000" baseline="-25000">
                <a:cs typeface="+mn-cs"/>
              </a:rPr>
              <a:t>i+1</a:t>
            </a:r>
            <a:r>
              <a:rPr lang="en-US" sz="2000">
                <a:cs typeface="+mn-cs"/>
              </a:rPr>
              <a:t>) is the probability of observing x</a:t>
            </a:r>
            <a:r>
              <a:rPr lang="en-US" sz="2000" baseline="-25000">
                <a:cs typeface="+mn-cs"/>
              </a:rPr>
              <a:t>i+1</a:t>
            </a:r>
            <a:r>
              <a:rPr lang="en-US" sz="2000">
                <a:cs typeface="+mn-cs"/>
              </a:rPr>
              <a:t> is state l, and a</a:t>
            </a:r>
            <a:r>
              <a:rPr lang="en-US" sz="2000" baseline="-25000">
                <a:cs typeface="+mn-cs"/>
              </a:rPr>
              <a:t>kl</a:t>
            </a:r>
            <a:r>
              <a:rPr lang="en-US" sz="2000">
                <a:cs typeface="+mn-cs"/>
              </a:rPr>
              <a:t> is the transition probability from state k to state l</a:t>
            </a:r>
          </a:p>
          <a:p>
            <a:pPr eaLnBrk="1" hangingPunct="1">
              <a:defRPr/>
            </a:pPr>
            <a:r>
              <a:rPr lang="en-US" sz="2000">
                <a:cs typeface="+mn-cs"/>
              </a:rPr>
              <a:t>Then</a:t>
            </a:r>
            <a:endParaRPr lang="en-US" sz="2400">
              <a:cs typeface="+mn-cs"/>
            </a:endParaRPr>
          </a:p>
          <a:p>
            <a:pPr eaLnBrk="1" hangingPunct="1">
              <a:defRPr/>
            </a:pPr>
            <a:endParaRPr lang="en-US" sz="2400">
              <a:cs typeface="+mn-cs"/>
            </a:endParaRPr>
          </a:p>
        </p:txBody>
      </p:sp>
      <p:graphicFrame>
        <p:nvGraphicFramePr>
          <p:cNvPr id="500740" name="Object 1028"/>
          <p:cNvGraphicFramePr>
            <a:graphicFrameLocks noChangeAspect="1"/>
          </p:cNvGraphicFramePr>
          <p:nvPr/>
        </p:nvGraphicFramePr>
        <p:xfrm>
          <a:off x="1746250" y="1076325"/>
          <a:ext cx="2368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8" name="Equation" r:id="rId4" imgW="1079500" imgH="342900" progId="Equation.3">
                  <p:embed/>
                </p:oleObj>
              </mc:Choice>
              <mc:Fallback>
                <p:oleObj name="Equation" r:id="rId4" imgW="1079500" imgH="3429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076325"/>
                        <a:ext cx="2368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41" name="Object 1029"/>
          <p:cNvGraphicFramePr>
            <a:graphicFrameLocks noChangeAspect="1"/>
          </p:cNvGraphicFramePr>
          <p:nvPr/>
        </p:nvGraphicFramePr>
        <p:xfrm>
          <a:off x="1476375" y="2540000"/>
          <a:ext cx="416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9" name="Equation" r:id="rId6" imgW="1714500" imgH="177800" progId="Equation.3">
                  <p:embed/>
                </p:oleObj>
              </mc:Choice>
              <mc:Fallback>
                <p:oleObj name="Equation" r:id="rId6" imgW="1714500" imgH="1778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540000"/>
                        <a:ext cx="416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42" name="Object 1030"/>
          <p:cNvGraphicFramePr>
            <a:graphicFrameLocks noChangeAspect="1"/>
          </p:cNvGraphicFramePr>
          <p:nvPr/>
        </p:nvGraphicFramePr>
        <p:xfrm>
          <a:off x="1447800" y="3806825"/>
          <a:ext cx="4191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0" name="Equation" r:id="rId8" imgW="1879600" imgH="342900" progId="Equation.3">
                  <p:embed/>
                </p:oleObj>
              </mc:Choice>
              <mc:Fallback>
                <p:oleObj name="Equation" r:id="rId8" imgW="1879600" imgH="3429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06825"/>
                        <a:ext cx="4191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43" name="Object 1031"/>
          <p:cNvGraphicFramePr>
            <a:graphicFrameLocks noChangeAspect="1"/>
          </p:cNvGraphicFramePr>
          <p:nvPr/>
        </p:nvGraphicFramePr>
        <p:xfrm>
          <a:off x="1817688" y="5419725"/>
          <a:ext cx="21447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1" name="Equation" r:id="rId10" imgW="977900" imgH="342900" progId="Equation.3">
                  <p:embed/>
                </p:oleObj>
              </mc:Choice>
              <mc:Fallback>
                <p:oleObj name="Equation" r:id="rId10" imgW="977900" imgH="3429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5419725"/>
                        <a:ext cx="2144712" cy="752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Forward algorithm</a:t>
            </a:r>
          </a:p>
        </p:txBody>
      </p:sp>
      <p:grpSp>
        <p:nvGrpSpPr>
          <p:cNvPr id="68610" name="Group 1028"/>
          <p:cNvGrpSpPr>
            <a:grpSpLocks/>
          </p:cNvGrpSpPr>
          <p:nvPr/>
        </p:nvGrpSpPr>
        <p:grpSpPr bwMode="auto">
          <a:xfrm>
            <a:off x="4484688" y="1295400"/>
            <a:ext cx="4354512" cy="2476500"/>
            <a:chOff x="2496" y="1705"/>
            <a:chExt cx="2743" cy="1560"/>
          </a:xfrm>
        </p:grpSpPr>
        <p:sp>
          <p:nvSpPr>
            <p:cNvPr id="510981" name="Text Box 1029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510982" name="Text Box 1030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510983" name="Text Box 1031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510984" name="Text Box 1032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510985" name="AutoShape 1033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0986" name="AutoShape 1034"/>
            <p:cNvCxnSpPr>
              <a:cxnSpLocks noChangeShapeType="1"/>
              <a:stCxn id="510983" idx="0"/>
              <a:endCxn id="510983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0987" name="Line 1035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0988" name="Line 1036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0989" name="Text Box 1037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0990" name="Text Box 1038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0991" name="Text Box 1039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0992" name="Text Box 1040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510993" name="Group 1041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8657" name="Object 1087"/>
          <p:cNvGraphicFramePr>
            <a:graphicFrameLocks noChangeAspect="1"/>
          </p:cNvGraphicFramePr>
          <p:nvPr/>
        </p:nvGraphicFramePr>
        <p:xfrm>
          <a:off x="242888" y="1066800"/>
          <a:ext cx="4162425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2" name="Equation" r:id="rId4" imgW="1866900" imgH="800100" progId="Equation.3">
                  <p:embed/>
                </p:oleObj>
              </mc:Choice>
              <mc:Fallback>
                <p:oleObj name="Equation" r:id="rId4" imgW="1866900" imgH="800100" progId="Equation.3">
                  <p:embed/>
                  <p:pic>
                    <p:nvPicPr>
                      <p:cNvPr id="0" name="Object 10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066800"/>
                        <a:ext cx="4162425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1040" name="Object 10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900106"/>
              </p:ext>
            </p:extLst>
          </p:nvPr>
        </p:nvGraphicFramePr>
        <p:xfrm>
          <a:off x="251520" y="3284984"/>
          <a:ext cx="34813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3" name="Equation" r:id="rId6" imgW="1612900" imgH="406400" progId="Equation.3">
                  <p:embed/>
                </p:oleObj>
              </mc:Choice>
              <mc:Fallback>
                <p:oleObj name="Equation" r:id="rId6" imgW="1612900" imgH="406400" progId="Equation.3">
                  <p:embed/>
                  <p:pic>
                    <p:nvPicPr>
                      <p:cNvPr id="0" name="Object 10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84984"/>
                        <a:ext cx="348138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3ADB1FF-D183-604D-A96F-FEEED1320FC2}"/>
              </a:ext>
            </a:extLst>
          </p:cNvPr>
          <p:cNvSpPr txBox="1"/>
          <p:nvPr/>
        </p:nvSpPr>
        <p:spPr>
          <a:xfrm>
            <a:off x="662054" y="2852936"/>
            <a:ext cx="203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u="sng" dirty="0">
                <a:latin typeface="Comic Sans MS" panose="030F0902030302020204" pitchFamily="66" charset="0"/>
              </a:rPr>
              <a:t>Initialization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Forward algorithm</a:t>
            </a:r>
          </a:p>
        </p:txBody>
      </p:sp>
      <p:grpSp>
        <p:nvGrpSpPr>
          <p:cNvPr id="70658" name="Group 1028"/>
          <p:cNvGrpSpPr>
            <a:grpSpLocks/>
          </p:cNvGrpSpPr>
          <p:nvPr/>
        </p:nvGrpSpPr>
        <p:grpSpPr bwMode="auto">
          <a:xfrm>
            <a:off x="4484688" y="1295400"/>
            <a:ext cx="4354512" cy="2476500"/>
            <a:chOff x="2496" y="1705"/>
            <a:chExt cx="2743" cy="1560"/>
          </a:xfrm>
        </p:grpSpPr>
        <p:sp>
          <p:nvSpPr>
            <p:cNvPr id="510981" name="Text Box 1029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510982" name="Text Box 1030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510983" name="Text Box 1031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510984" name="Text Box 1032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510985" name="AutoShape 1033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0986" name="AutoShape 1034"/>
            <p:cNvCxnSpPr>
              <a:cxnSpLocks noChangeShapeType="1"/>
              <a:stCxn id="510983" idx="0"/>
              <a:endCxn id="510983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0987" name="Line 1035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0988" name="Line 1036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0989" name="Text Box 1037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0990" name="Text Box 1038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0991" name="Text Box 1039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0992" name="Text Box 1040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510993" name="Group 1041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8.3e-2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5e-2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705" name="Object 1087"/>
          <p:cNvGraphicFramePr>
            <a:graphicFrameLocks noChangeAspect="1"/>
          </p:cNvGraphicFramePr>
          <p:nvPr/>
        </p:nvGraphicFramePr>
        <p:xfrm>
          <a:off x="242888" y="1066800"/>
          <a:ext cx="4162425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8" name="Equation" r:id="rId4" imgW="1866900" imgH="800100" progId="Equation.3">
                  <p:embed/>
                </p:oleObj>
              </mc:Choice>
              <mc:Fallback>
                <p:oleObj name="Equation" r:id="rId4" imgW="1866900" imgH="800100" progId="Equation.3">
                  <p:embed/>
                  <p:pic>
                    <p:nvPicPr>
                      <p:cNvPr id="0" name="Object 10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066800"/>
                        <a:ext cx="4162425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06" name="Object 1088"/>
          <p:cNvGraphicFramePr>
            <a:graphicFrameLocks noChangeAspect="1"/>
          </p:cNvGraphicFramePr>
          <p:nvPr/>
        </p:nvGraphicFramePr>
        <p:xfrm>
          <a:off x="404813" y="3160713"/>
          <a:ext cx="34813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9" name="Equation" r:id="rId6" imgW="1612900" imgH="406400" progId="Equation.3">
                  <p:embed/>
                </p:oleObj>
              </mc:Choice>
              <mc:Fallback>
                <p:oleObj name="Equation" r:id="rId6" imgW="1612900" imgH="406400" progId="Equation.3">
                  <p:embed/>
                  <p:pic>
                    <p:nvPicPr>
                      <p:cNvPr id="0" name="Object 10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160713"/>
                        <a:ext cx="348138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Forward algorithm</a:t>
            </a:r>
          </a:p>
        </p:txBody>
      </p:sp>
      <p:grpSp>
        <p:nvGrpSpPr>
          <p:cNvPr id="72706" name="Group 1027"/>
          <p:cNvGrpSpPr>
            <a:grpSpLocks/>
          </p:cNvGrpSpPr>
          <p:nvPr/>
        </p:nvGrpSpPr>
        <p:grpSpPr bwMode="auto">
          <a:xfrm>
            <a:off x="4484688" y="1295400"/>
            <a:ext cx="4354512" cy="2476500"/>
            <a:chOff x="2496" y="1705"/>
            <a:chExt cx="2743" cy="1560"/>
          </a:xfrm>
        </p:grpSpPr>
        <p:sp>
          <p:nvSpPr>
            <p:cNvPr id="513028" name="Text Box 1028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513029" name="Text Box 1029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513030" name="Text Box 1030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513031" name="Text Box 1031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513032" name="AutoShape 1032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3033" name="AutoShape 1033"/>
            <p:cNvCxnSpPr>
              <a:cxnSpLocks noChangeShapeType="1"/>
              <a:stCxn id="513030" idx="0"/>
              <a:endCxn id="513030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3034" name="Line 1034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3035" name="Line 1035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3036" name="Text Box 1036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3037" name="Text Box 1037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3038" name="Text Box 1038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3039" name="Text Box 1039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513040" name="Group 1040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8.3e-2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5e-2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753" name="Object 1086"/>
          <p:cNvGraphicFramePr>
            <a:graphicFrameLocks noChangeAspect="1"/>
          </p:cNvGraphicFramePr>
          <p:nvPr/>
        </p:nvGraphicFramePr>
        <p:xfrm>
          <a:off x="228600" y="1825625"/>
          <a:ext cx="4191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0" name="Equation" r:id="rId4" imgW="1879600" imgH="342900" progId="Equation.3">
                  <p:embed/>
                </p:oleObj>
              </mc:Choice>
              <mc:Fallback>
                <p:oleObj name="Equation" r:id="rId4" imgW="1879600" imgH="342900" progId="Equation.3">
                  <p:embed/>
                  <p:pic>
                    <p:nvPicPr>
                      <p:cNvPr id="0" name="Object 10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5625"/>
                        <a:ext cx="4191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88" name="AutoShape 1088"/>
          <p:cNvSpPr>
            <a:spLocks noChangeArrowheads="1"/>
          </p:cNvSpPr>
          <p:nvPr/>
        </p:nvSpPr>
        <p:spPr bwMode="auto">
          <a:xfrm>
            <a:off x="1981200" y="5029200"/>
            <a:ext cx="762000" cy="533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Forward algorithm</a:t>
            </a:r>
          </a:p>
        </p:txBody>
      </p:sp>
      <p:grpSp>
        <p:nvGrpSpPr>
          <p:cNvPr id="74754" name="Group 3"/>
          <p:cNvGrpSpPr>
            <a:grpSpLocks/>
          </p:cNvGrpSpPr>
          <p:nvPr/>
        </p:nvGrpSpPr>
        <p:grpSpPr bwMode="auto">
          <a:xfrm>
            <a:off x="4484688" y="1295400"/>
            <a:ext cx="4354512" cy="2476500"/>
            <a:chOff x="2496" y="1705"/>
            <a:chExt cx="2743" cy="1560"/>
          </a:xfrm>
        </p:grpSpPr>
        <p:sp>
          <p:nvSpPr>
            <p:cNvPr id="514052" name="Text Box 4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514053" name="Text Box 5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514054" name="Text Box 6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514055" name="Text Box 7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514056" name="AutoShape 8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57" name="AutoShape 9"/>
            <p:cNvCxnSpPr>
              <a:cxnSpLocks noChangeShapeType="1"/>
              <a:stCxn id="514054" idx="0"/>
              <a:endCxn id="514054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4058" name="Line 10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4059" name="Line 11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4060" name="Text Box 12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4061" name="Text Box 13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4062" name="Text Box 14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4063" name="Text Box 15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514064" name="Group 16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0.083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0.05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801" name="Object 62"/>
          <p:cNvGraphicFramePr>
            <a:graphicFrameLocks noChangeAspect="1"/>
          </p:cNvGraphicFramePr>
          <p:nvPr/>
        </p:nvGraphicFramePr>
        <p:xfrm>
          <a:off x="228600" y="1825625"/>
          <a:ext cx="4191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4" name="Equation" r:id="rId4" imgW="1879600" imgH="342900" progId="Equation.3">
                  <p:embed/>
                </p:oleObj>
              </mc:Choice>
              <mc:Fallback>
                <p:oleObj name="Equation" r:id="rId4" imgW="1879600" imgH="3429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5625"/>
                        <a:ext cx="4191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02" name="Object 64"/>
          <p:cNvGraphicFramePr>
            <a:graphicFrameLocks noChangeAspect="1"/>
          </p:cNvGraphicFramePr>
          <p:nvPr/>
        </p:nvGraphicFramePr>
        <p:xfrm>
          <a:off x="211138" y="3171825"/>
          <a:ext cx="50323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5" name="Equation" r:id="rId6" imgW="2374900" imgH="203200" progId="Equation.3">
                  <p:embed/>
                </p:oleObj>
              </mc:Choice>
              <mc:Fallback>
                <p:oleObj name="Equation" r:id="rId6" imgW="2374900" imgH="2032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3171825"/>
                        <a:ext cx="50323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Forward algorithm</a:t>
            </a:r>
          </a:p>
        </p:txBody>
      </p:sp>
      <p:grpSp>
        <p:nvGrpSpPr>
          <p:cNvPr id="76802" name="Group 3"/>
          <p:cNvGrpSpPr>
            <a:grpSpLocks/>
          </p:cNvGrpSpPr>
          <p:nvPr/>
        </p:nvGrpSpPr>
        <p:grpSpPr bwMode="auto">
          <a:xfrm>
            <a:off x="4484688" y="1295400"/>
            <a:ext cx="4354512" cy="2476500"/>
            <a:chOff x="2496" y="1705"/>
            <a:chExt cx="2743" cy="1560"/>
          </a:xfrm>
        </p:grpSpPr>
        <p:sp>
          <p:nvSpPr>
            <p:cNvPr id="514052" name="Text Box 4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514053" name="Text Box 5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514054" name="Text Box 6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514055" name="Text Box 7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514056" name="AutoShape 8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57" name="AutoShape 9"/>
            <p:cNvCxnSpPr>
              <a:cxnSpLocks noChangeShapeType="1"/>
              <a:stCxn id="514054" idx="0"/>
              <a:endCxn id="514054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4058" name="Line 10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4059" name="Line 11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4060" name="Text Box 12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4061" name="Text Box 13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4062" name="Text Box 14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4063" name="Text Box 15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514064" name="Group 16"/>
          <p:cNvGraphicFramePr>
            <a:graphicFrameLocks noGrp="1"/>
          </p:cNvGraphicFramePr>
          <p:nvPr/>
        </p:nvGraphicFramePr>
        <p:xfrm>
          <a:off x="152400" y="42672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0.083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0.05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849" name="Object 62"/>
          <p:cNvGraphicFramePr>
            <a:graphicFrameLocks noChangeAspect="1"/>
          </p:cNvGraphicFramePr>
          <p:nvPr/>
        </p:nvGraphicFramePr>
        <p:xfrm>
          <a:off x="228600" y="1825625"/>
          <a:ext cx="4191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2" name="Equation" r:id="rId4" imgW="1879600" imgH="342900" progId="Equation.3">
                  <p:embed/>
                </p:oleObj>
              </mc:Choice>
              <mc:Fallback>
                <p:oleObj name="Equation" r:id="rId4" imgW="1879600" imgH="3429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5625"/>
                        <a:ext cx="4191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5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64827"/>
              </p:ext>
            </p:extLst>
          </p:nvPr>
        </p:nvGraphicFramePr>
        <p:xfrm>
          <a:off x="211138" y="3212976"/>
          <a:ext cx="50323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3" name="Equation" r:id="rId6" imgW="2374900" imgH="203200" progId="Equation.3">
                  <p:embed/>
                </p:oleObj>
              </mc:Choice>
              <mc:Fallback>
                <p:oleObj name="Equation" r:id="rId6" imgW="2374900" imgH="2032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3212976"/>
                        <a:ext cx="50323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Forward algorithm.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Can you do it yourself?</a:t>
            </a:r>
          </a:p>
        </p:txBody>
      </p:sp>
      <p:grpSp>
        <p:nvGrpSpPr>
          <p:cNvPr id="78850" name="Group 3"/>
          <p:cNvGrpSpPr>
            <a:grpSpLocks/>
          </p:cNvGrpSpPr>
          <p:nvPr/>
        </p:nvGrpSpPr>
        <p:grpSpPr bwMode="auto">
          <a:xfrm>
            <a:off x="4484688" y="1295400"/>
            <a:ext cx="4354512" cy="2476500"/>
            <a:chOff x="2496" y="1705"/>
            <a:chExt cx="2743" cy="1560"/>
          </a:xfrm>
        </p:grpSpPr>
        <p:sp>
          <p:nvSpPr>
            <p:cNvPr id="516100" name="Text Box 4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516101" name="Text Box 5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516102" name="Text Box 6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516103" name="Text Box 7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516104" name="AutoShape 8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6105" name="AutoShape 9"/>
            <p:cNvCxnSpPr>
              <a:cxnSpLocks noChangeShapeType="1"/>
              <a:stCxn id="516102" idx="0"/>
              <a:endCxn id="516102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6106" name="Line 10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6107" name="Line 11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16108" name="Text Box 12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6109" name="Text Box 13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6110" name="Text Box 14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16111" name="Text Box 15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516112" name="Group 16"/>
          <p:cNvGraphicFramePr>
            <a:graphicFrameLocks noGrp="1"/>
          </p:cNvGraphicFramePr>
          <p:nvPr/>
        </p:nvGraphicFramePr>
        <p:xfrm>
          <a:off x="152400" y="40386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8.30e-2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2.63e-3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6.08e-4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1.82e-4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3.66e-5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1.09e-6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1.79e-7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5.00e-2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2.46e-2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1.14e-2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4.71e-4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4.33e-5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4.00e-7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4.14e-8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897" name="Object 62"/>
          <p:cNvGraphicFramePr>
            <a:graphicFrameLocks noChangeAspect="1"/>
          </p:cNvGraphicFramePr>
          <p:nvPr/>
        </p:nvGraphicFramePr>
        <p:xfrm>
          <a:off x="228600" y="1219200"/>
          <a:ext cx="4191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4" name="Equation" r:id="rId4" imgW="1879600" imgH="342900" progId="Equation.3">
                  <p:embed/>
                </p:oleObj>
              </mc:Choice>
              <mc:Fallback>
                <p:oleObj name="Equation" r:id="rId4" imgW="1879600" imgH="3429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191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159" name="Text Box 63"/>
          <p:cNvSpPr txBox="1">
            <a:spLocks noChangeArrowheads="1"/>
          </p:cNvSpPr>
          <p:nvPr/>
        </p:nvSpPr>
        <p:spPr bwMode="auto">
          <a:xfrm>
            <a:off x="228600" y="2209800"/>
            <a:ext cx="44577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0">
                <a:latin typeface="Comic Sans MS" charset="0"/>
                <a:cs typeface="+mn-cs"/>
              </a:rPr>
              <a:t>Fill out the empty cells in the </a:t>
            </a:r>
          </a:p>
          <a:p>
            <a:pPr algn="l">
              <a:defRPr/>
            </a:pPr>
            <a:r>
              <a:rPr lang="en-US" b="0">
                <a:latin typeface="Comic Sans MS" charset="0"/>
                <a:cs typeface="+mn-cs"/>
              </a:rPr>
              <a:t>table!</a:t>
            </a:r>
          </a:p>
          <a:p>
            <a:pPr algn="l">
              <a:defRPr/>
            </a:pPr>
            <a:r>
              <a:rPr lang="en-US" b="0">
                <a:latin typeface="Comic Sans MS" charset="0"/>
                <a:cs typeface="+mn-cs"/>
              </a:rPr>
              <a:t>What is P(x)?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Forward algorithm.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Can you do it yourself?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E77FB9-3D00-D449-B252-EB5A6D80C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7" y="2914650"/>
            <a:ext cx="5300423" cy="1522462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:a16="http://schemas.microsoft.com/office/drawing/2014/main" id="{88D7F8ED-167B-6545-81C9-6A51685DE423}"/>
              </a:ext>
            </a:extLst>
          </p:cNvPr>
          <p:cNvSpPr/>
          <p:nvPr/>
        </p:nvSpPr>
        <p:spPr bwMode="auto">
          <a:xfrm rot="14161464">
            <a:off x="3900562" y="2895692"/>
            <a:ext cx="504056" cy="1080120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41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Forward algorithm</a:t>
            </a:r>
          </a:p>
        </p:txBody>
      </p:sp>
      <p:grpSp>
        <p:nvGrpSpPr>
          <p:cNvPr id="80898" name="Group 1027"/>
          <p:cNvGrpSpPr>
            <a:grpSpLocks/>
          </p:cNvGrpSpPr>
          <p:nvPr/>
        </p:nvGrpSpPr>
        <p:grpSpPr bwMode="auto">
          <a:xfrm>
            <a:off x="4648200" y="1295400"/>
            <a:ext cx="4354513" cy="2476500"/>
            <a:chOff x="2496" y="1705"/>
            <a:chExt cx="2743" cy="1560"/>
          </a:xfrm>
        </p:grpSpPr>
        <p:sp>
          <p:nvSpPr>
            <p:cNvPr id="561156" name="Text Box 1028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561157" name="Text Box 1029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561158" name="Text Box 1030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561159" name="Text Box 1031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561160" name="AutoShape 1032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1161" name="AutoShape 1033"/>
            <p:cNvCxnSpPr>
              <a:cxnSpLocks noChangeShapeType="1"/>
              <a:stCxn id="561158" idx="0"/>
              <a:endCxn id="561158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61162" name="Line 1034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61163" name="Line 1035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61164" name="Text Box 1036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61165" name="Text Box 1037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61166" name="Text Box 1038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61167" name="Text Box 1039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561168" name="Group 1040"/>
          <p:cNvGraphicFramePr>
            <a:graphicFrameLocks noGrp="1"/>
          </p:cNvGraphicFramePr>
          <p:nvPr/>
        </p:nvGraphicFramePr>
        <p:xfrm>
          <a:off x="152400" y="40386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8.30e-2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1.40e-2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2.63e-3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6.08e-4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1.82e-4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3.66e-5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6.48e-6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1.09e-6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1.79e-7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5.00e-2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2.46e-2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1.14e-2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5.20e-3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4.71e-4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4.33e-5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4.08e-6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4.00e-7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4.14e-8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945" name="Object 1086"/>
          <p:cNvGraphicFramePr>
            <a:graphicFrameLocks noChangeAspect="1"/>
          </p:cNvGraphicFramePr>
          <p:nvPr/>
        </p:nvGraphicFramePr>
        <p:xfrm>
          <a:off x="228600" y="1600200"/>
          <a:ext cx="4191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8" name="Equation" r:id="rId4" imgW="1879600" imgH="342900" progId="Equation.3">
                  <p:embed/>
                </p:oleObj>
              </mc:Choice>
              <mc:Fallback>
                <p:oleObj name="Equation" r:id="rId4" imgW="1879600" imgH="342900" progId="Equation.3">
                  <p:embed/>
                  <p:pic>
                    <p:nvPicPr>
                      <p:cNvPr id="0" name="Object 10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4191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6" name="Object 1087"/>
          <p:cNvGraphicFramePr>
            <a:graphicFrameLocks noChangeAspect="1"/>
          </p:cNvGraphicFramePr>
          <p:nvPr/>
        </p:nvGraphicFramePr>
        <p:xfrm>
          <a:off x="133350" y="2362200"/>
          <a:ext cx="512445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9" name="Equation" r:id="rId6" imgW="2298700" imgH="584200" progId="Equation.3">
                  <p:embed/>
                </p:oleObj>
              </mc:Choice>
              <mc:Fallback>
                <p:oleObj name="Equation" r:id="rId6" imgW="2298700" imgH="584200" progId="Equation.3">
                  <p:embed/>
                  <p:pic>
                    <p:nvPicPr>
                      <p:cNvPr id="0" name="Object 10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2362200"/>
                        <a:ext cx="512445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Posterior decoding 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(Backward algorithm)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One other interesting question would be</a:t>
            </a:r>
          </a:p>
          <a:p>
            <a:pPr lvl="1" eaLnBrk="1" hangingPunct="1">
              <a:defRPr/>
            </a:pPr>
            <a:r>
              <a:rPr lang="en-US"/>
              <a:t>What is the probability that an observation x</a:t>
            </a:r>
            <a:r>
              <a:rPr lang="en-US" baseline="-25000"/>
              <a:t>i</a:t>
            </a:r>
            <a:r>
              <a:rPr lang="en-US"/>
              <a:t> came from a state k given the observed sequence x</a:t>
            </a:r>
          </a:p>
          <a:p>
            <a:pPr lvl="1" eaLnBrk="1" hangingPunct="1">
              <a:defRPr/>
            </a:pPr>
            <a:endParaRPr lang="en-US"/>
          </a:p>
        </p:txBody>
      </p:sp>
      <p:graphicFrame>
        <p:nvGraphicFramePr>
          <p:cNvPr id="82947" name="Object 4"/>
          <p:cNvGraphicFramePr>
            <a:graphicFrameLocks noChangeAspect="1"/>
          </p:cNvGraphicFramePr>
          <p:nvPr/>
        </p:nvGraphicFramePr>
        <p:xfrm>
          <a:off x="2819400" y="3340100"/>
          <a:ext cx="2139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1" name="Equation" r:id="rId4" imgW="774700" imgH="177800" progId="Equation.3">
                  <p:embed/>
                </p:oleObj>
              </mc:Choice>
              <mc:Fallback>
                <p:oleObj name="Equation" r:id="rId4" imgW="7747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40100"/>
                        <a:ext cx="21399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TMHMM (trans-membrane HMM)</a:t>
            </a:r>
            <a:br>
              <a:rPr lang="en-US"/>
            </a:br>
            <a:r>
              <a:rPr lang="en-US" sz="2800"/>
              <a:t>(Sonnhammer, von Heijne, and Krogh)</a:t>
            </a:r>
            <a:r>
              <a:rPr lang="en-US"/>
              <a:t> 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1295400" y="5638800"/>
            <a:ext cx="55626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mhm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20" y="1229320"/>
            <a:ext cx="41148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065" y="1815207"/>
            <a:ext cx="2472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+mn-lt"/>
              </a:rPr>
              <a:t>Extra cellular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173" y="3501008"/>
            <a:ext cx="296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+mn-lt"/>
              </a:rPr>
              <a:t>Trans membrane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589" y="5354052"/>
            <a:ext cx="242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+mn-lt"/>
              </a:rPr>
              <a:t>Intra cellular</a:t>
            </a:r>
          </a:p>
        </p:txBody>
      </p:sp>
    </p:spTree>
    <p:extLst>
      <p:ext uri="{BB962C8B-B14F-4D97-AF65-F5344CB8AC3E}">
        <p14:creationId xmlns:p14="http://schemas.microsoft.com/office/powerpoint/2010/main" val="3202849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Backward algorithm</a:t>
            </a:r>
          </a:p>
        </p:txBody>
      </p:sp>
      <p:graphicFrame>
        <p:nvGraphicFramePr>
          <p:cNvPr id="555027" name="Group 1043"/>
          <p:cNvGraphicFramePr>
            <a:graphicFrameLocks noGrp="1"/>
          </p:cNvGraphicFramePr>
          <p:nvPr/>
        </p:nvGraphicFramePr>
        <p:xfrm>
          <a:off x="133350" y="44196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040" name="Object 1090"/>
          <p:cNvGraphicFramePr>
            <a:graphicFrameLocks noChangeAspect="1"/>
          </p:cNvGraphicFramePr>
          <p:nvPr/>
        </p:nvGraphicFramePr>
        <p:xfrm>
          <a:off x="788988" y="1438275"/>
          <a:ext cx="75231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7" name="Equation" r:id="rId4" imgW="3429000" imgH="177800" progId="Equation.3">
                  <p:embed/>
                </p:oleObj>
              </mc:Choice>
              <mc:Fallback>
                <p:oleObj name="Equation" r:id="rId4" imgW="3429000" imgH="177800" progId="Equation.3">
                  <p:embed/>
                  <p:pic>
                    <p:nvPicPr>
                      <p:cNvPr id="0" name="Object 10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438275"/>
                        <a:ext cx="752316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5097" name="Group 1113"/>
          <p:cNvGrpSpPr>
            <a:grpSpLocks/>
          </p:cNvGrpSpPr>
          <p:nvPr/>
        </p:nvGrpSpPr>
        <p:grpSpPr bwMode="auto">
          <a:xfrm>
            <a:off x="1295400" y="5334000"/>
            <a:ext cx="2743200" cy="685800"/>
            <a:chOff x="816" y="3408"/>
            <a:chExt cx="1728" cy="432"/>
          </a:xfrm>
        </p:grpSpPr>
        <p:sp>
          <p:nvSpPr>
            <p:cNvPr id="555076" name="Line 1092"/>
            <p:cNvSpPr>
              <a:spLocks noChangeShapeType="1"/>
            </p:cNvSpPr>
            <p:nvPr/>
          </p:nvSpPr>
          <p:spPr bwMode="auto">
            <a:xfrm>
              <a:off x="816" y="3408"/>
              <a:ext cx="1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85062" name="Group 1096"/>
            <p:cNvGrpSpPr>
              <a:grpSpLocks/>
            </p:cNvGrpSpPr>
            <p:nvPr/>
          </p:nvGrpSpPr>
          <p:grpSpPr bwMode="auto">
            <a:xfrm>
              <a:off x="864" y="3552"/>
              <a:ext cx="1680" cy="288"/>
              <a:chOff x="864" y="3504"/>
              <a:chExt cx="1680" cy="288"/>
            </a:xfrm>
          </p:grpSpPr>
          <p:sp>
            <p:nvSpPr>
              <p:cNvPr id="555077" name="Line 1093"/>
              <p:cNvSpPr>
                <a:spLocks noChangeShapeType="1"/>
              </p:cNvSpPr>
              <p:nvPr/>
            </p:nvSpPr>
            <p:spPr bwMode="auto">
              <a:xfrm>
                <a:off x="864" y="3792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079" name="Line 1095"/>
              <p:cNvSpPr>
                <a:spLocks noChangeShapeType="1"/>
              </p:cNvSpPr>
              <p:nvPr/>
            </p:nvSpPr>
            <p:spPr bwMode="auto">
              <a:xfrm flipV="1">
                <a:off x="2064" y="3504"/>
                <a:ext cx="48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grpSp>
          <p:nvGrpSpPr>
            <p:cNvPr id="85063" name="Group 1100"/>
            <p:cNvGrpSpPr>
              <a:grpSpLocks/>
            </p:cNvGrpSpPr>
            <p:nvPr/>
          </p:nvGrpSpPr>
          <p:grpSpPr bwMode="auto">
            <a:xfrm>
              <a:off x="816" y="3504"/>
              <a:ext cx="1672" cy="288"/>
              <a:chOff x="864" y="3504"/>
              <a:chExt cx="1672" cy="288"/>
            </a:xfrm>
          </p:grpSpPr>
          <p:sp>
            <p:nvSpPr>
              <p:cNvPr id="555081" name="Line 1097"/>
              <p:cNvSpPr>
                <a:spLocks noChangeShapeType="1"/>
              </p:cNvSpPr>
              <p:nvPr/>
            </p:nvSpPr>
            <p:spPr bwMode="auto">
              <a:xfrm>
                <a:off x="864" y="3792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082" name="Line 1098"/>
              <p:cNvSpPr>
                <a:spLocks noChangeShapeType="1"/>
              </p:cNvSpPr>
              <p:nvPr/>
            </p:nvSpPr>
            <p:spPr bwMode="auto">
              <a:xfrm flipV="1">
                <a:off x="1488" y="3504"/>
                <a:ext cx="528" cy="2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083" name="Line 1099"/>
              <p:cNvSpPr>
                <a:spLocks noChangeShapeType="1"/>
              </p:cNvSpPr>
              <p:nvPr/>
            </p:nvSpPr>
            <p:spPr bwMode="auto">
              <a:xfrm flipV="1">
                <a:off x="2008" y="3504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grpSp>
          <p:nvGrpSpPr>
            <p:cNvPr id="85064" name="Group 1106"/>
            <p:cNvGrpSpPr>
              <a:grpSpLocks/>
            </p:cNvGrpSpPr>
            <p:nvPr/>
          </p:nvGrpSpPr>
          <p:grpSpPr bwMode="auto">
            <a:xfrm>
              <a:off x="816" y="3456"/>
              <a:ext cx="1672" cy="288"/>
              <a:chOff x="816" y="3456"/>
              <a:chExt cx="1672" cy="288"/>
            </a:xfrm>
          </p:grpSpPr>
          <p:sp>
            <p:nvSpPr>
              <p:cNvPr id="555086" name="Line 1102"/>
              <p:cNvSpPr>
                <a:spLocks noChangeShapeType="1"/>
              </p:cNvSpPr>
              <p:nvPr/>
            </p:nvSpPr>
            <p:spPr bwMode="auto">
              <a:xfrm flipV="1">
                <a:off x="816" y="3456"/>
                <a:ext cx="672" cy="28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087" name="Line 1103"/>
              <p:cNvSpPr>
                <a:spLocks noChangeShapeType="1"/>
              </p:cNvSpPr>
              <p:nvPr/>
            </p:nvSpPr>
            <p:spPr bwMode="auto">
              <a:xfrm flipV="1">
                <a:off x="1488" y="3456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088" name="Line 1104"/>
              <p:cNvSpPr>
                <a:spLocks noChangeShapeType="1"/>
              </p:cNvSpPr>
              <p:nvPr/>
            </p:nvSpPr>
            <p:spPr bwMode="auto">
              <a:xfrm flipV="1">
                <a:off x="1960" y="3456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</p:grpSp>
      <p:grpSp>
        <p:nvGrpSpPr>
          <p:cNvPr id="555095" name="Group 1111"/>
          <p:cNvGrpSpPr>
            <a:grpSpLocks/>
          </p:cNvGrpSpPr>
          <p:nvPr/>
        </p:nvGrpSpPr>
        <p:grpSpPr bwMode="auto">
          <a:xfrm>
            <a:off x="152400" y="1828800"/>
            <a:ext cx="4191000" cy="1708150"/>
            <a:chOff x="96" y="1152"/>
            <a:chExt cx="2640" cy="1076"/>
          </a:xfrm>
        </p:grpSpPr>
        <p:sp>
          <p:nvSpPr>
            <p:cNvPr id="555091" name="Rectangle 1107"/>
            <p:cNvSpPr>
              <a:spLocks noChangeArrowheads="1"/>
            </p:cNvSpPr>
            <p:nvPr/>
          </p:nvSpPr>
          <p:spPr bwMode="auto">
            <a:xfrm>
              <a:off x="96" y="1440"/>
              <a:ext cx="2640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b="0">
                  <a:latin typeface="Comic Sans MS" charset="0"/>
                  <a:cs typeface="+mn-cs"/>
                </a:rPr>
                <a:t>The probability of generation the sequence up to and including x</a:t>
              </a:r>
              <a:r>
                <a:rPr lang="en-US" sz="2000" b="0" baseline="-25000">
                  <a:latin typeface="Comic Sans MS" charset="0"/>
                  <a:cs typeface="+mn-cs"/>
                </a:rPr>
                <a:t>i</a:t>
              </a:r>
              <a:r>
                <a:rPr lang="en-US" sz="2000" b="0">
                  <a:latin typeface="Comic Sans MS" charset="0"/>
                  <a:cs typeface="+mn-cs"/>
                </a:rPr>
                <a:t> ending in state k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b="0">
                  <a:latin typeface="Comic Sans MS" charset="0"/>
                  <a:cs typeface="+mn-cs"/>
                </a:rPr>
                <a:t>Forward algorithm!</a:t>
              </a:r>
            </a:p>
          </p:txBody>
        </p:sp>
        <p:sp>
          <p:nvSpPr>
            <p:cNvPr id="555093" name="Line 1109"/>
            <p:cNvSpPr>
              <a:spLocks noChangeShapeType="1"/>
            </p:cNvSpPr>
            <p:nvPr/>
          </p:nvSpPr>
          <p:spPr bwMode="auto">
            <a:xfrm flipH="1">
              <a:off x="1680" y="115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555096" name="Group 1112"/>
          <p:cNvGrpSpPr>
            <a:grpSpLocks/>
          </p:cNvGrpSpPr>
          <p:nvPr/>
        </p:nvGrpSpPr>
        <p:grpSpPr bwMode="auto">
          <a:xfrm>
            <a:off x="4572000" y="1905000"/>
            <a:ext cx="4572000" cy="1631950"/>
            <a:chOff x="2880" y="1200"/>
            <a:chExt cx="2880" cy="1028"/>
          </a:xfrm>
        </p:grpSpPr>
        <p:sp>
          <p:nvSpPr>
            <p:cNvPr id="555092" name="Rectangle 1108"/>
            <p:cNvSpPr>
              <a:spLocks noChangeArrowheads="1"/>
            </p:cNvSpPr>
            <p:nvPr/>
          </p:nvSpPr>
          <p:spPr bwMode="auto">
            <a:xfrm>
              <a:off x="2880" y="1440"/>
              <a:ext cx="2880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b="0">
                  <a:latin typeface="Comic Sans MS" charset="0"/>
                  <a:cs typeface="+mn-cs"/>
                </a:rPr>
                <a:t>The probability of generation the rest of the sequence starting from state k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b="0">
                  <a:latin typeface="Comic Sans MS" charset="0"/>
                  <a:cs typeface="+mn-cs"/>
                </a:rPr>
                <a:t>Backward algorithm!</a:t>
              </a:r>
            </a:p>
          </p:txBody>
        </p:sp>
        <p:sp>
          <p:nvSpPr>
            <p:cNvPr id="555094" name="Line 1110"/>
            <p:cNvSpPr>
              <a:spLocks noChangeShapeType="1"/>
            </p:cNvSpPr>
            <p:nvPr/>
          </p:nvSpPr>
          <p:spPr bwMode="auto">
            <a:xfrm>
              <a:off x="4080" y="120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555111" name="Group 1127"/>
          <p:cNvGrpSpPr>
            <a:grpSpLocks/>
          </p:cNvGrpSpPr>
          <p:nvPr/>
        </p:nvGrpSpPr>
        <p:grpSpPr bwMode="auto">
          <a:xfrm>
            <a:off x="4953000" y="5334000"/>
            <a:ext cx="3675063" cy="685800"/>
            <a:chOff x="3120" y="3360"/>
            <a:chExt cx="2315" cy="432"/>
          </a:xfrm>
        </p:grpSpPr>
        <p:sp>
          <p:nvSpPr>
            <p:cNvPr id="555099" name="Line 1115"/>
            <p:cNvSpPr>
              <a:spLocks noChangeShapeType="1"/>
            </p:cNvSpPr>
            <p:nvPr/>
          </p:nvSpPr>
          <p:spPr bwMode="auto">
            <a:xfrm>
              <a:off x="3120" y="3360"/>
              <a:ext cx="2315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85046" name="Group 1116"/>
            <p:cNvGrpSpPr>
              <a:grpSpLocks/>
            </p:cNvGrpSpPr>
            <p:nvPr/>
          </p:nvGrpSpPr>
          <p:grpSpPr bwMode="auto">
            <a:xfrm flipH="1">
              <a:off x="3168" y="3504"/>
              <a:ext cx="2208" cy="288"/>
              <a:chOff x="864" y="3504"/>
              <a:chExt cx="1680" cy="288"/>
            </a:xfrm>
          </p:grpSpPr>
          <p:sp>
            <p:nvSpPr>
              <p:cNvPr id="555101" name="Line 1117"/>
              <p:cNvSpPr>
                <a:spLocks noChangeShapeType="1"/>
              </p:cNvSpPr>
              <p:nvPr/>
            </p:nvSpPr>
            <p:spPr bwMode="auto">
              <a:xfrm>
                <a:off x="864" y="3792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102" name="Line 1118"/>
              <p:cNvSpPr>
                <a:spLocks noChangeShapeType="1"/>
              </p:cNvSpPr>
              <p:nvPr/>
            </p:nvSpPr>
            <p:spPr bwMode="auto">
              <a:xfrm flipV="1">
                <a:off x="2064" y="3504"/>
                <a:ext cx="48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grpSp>
          <p:nvGrpSpPr>
            <p:cNvPr id="85047" name="Group 1119"/>
            <p:cNvGrpSpPr>
              <a:grpSpLocks/>
            </p:cNvGrpSpPr>
            <p:nvPr/>
          </p:nvGrpSpPr>
          <p:grpSpPr bwMode="auto">
            <a:xfrm flipH="1">
              <a:off x="3120" y="3456"/>
              <a:ext cx="2256" cy="288"/>
              <a:chOff x="864" y="3504"/>
              <a:chExt cx="1672" cy="288"/>
            </a:xfrm>
          </p:grpSpPr>
          <p:sp>
            <p:nvSpPr>
              <p:cNvPr id="555104" name="Line 1120"/>
              <p:cNvSpPr>
                <a:spLocks noChangeShapeType="1"/>
              </p:cNvSpPr>
              <p:nvPr/>
            </p:nvSpPr>
            <p:spPr bwMode="auto">
              <a:xfrm>
                <a:off x="864" y="3792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105" name="Line 1121"/>
              <p:cNvSpPr>
                <a:spLocks noChangeShapeType="1"/>
              </p:cNvSpPr>
              <p:nvPr/>
            </p:nvSpPr>
            <p:spPr bwMode="auto">
              <a:xfrm flipV="1">
                <a:off x="1488" y="3504"/>
                <a:ext cx="528" cy="2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106" name="Line 1122"/>
              <p:cNvSpPr>
                <a:spLocks noChangeShapeType="1"/>
              </p:cNvSpPr>
              <p:nvPr/>
            </p:nvSpPr>
            <p:spPr bwMode="auto">
              <a:xfrm flipV="1">
                <a:off x="2008" y="3504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grpSp>
          <p:nvGrpSpPr>
            <p:cNvPr id="85048" name="Group 1123"/>
            <p:cNvGrpSpPr>
              <a:grpSpLocks/>
            </p:cNvGrpSpPr>
            <p:nvPr/>
          </p:nvGrpSpPr>
          <p:grpSpPr bwMode="auto">
            <a:xfrm flipH="1">
              <a:off x="3120" y="3408"/>
              <a:ext cx="2304" cy="288"/>
              <a:chOff x="816" y="3456"/>
              <a:chExt cx="1672" cy="288"/>
            </a:xfrm>
          </p:grpSpPr>
          <p:sp>
            <p:nvSpPr>
              <p:cNvPr id="555108" name="Line 1124"/>
              <p:cNvSpPr>
                <a:spLocks noChangeShapeType="1"/>
              </p:cNvSpPr>
              <p:nvPr/>
            </p:nvSpPr>
            <p:spPr bwMode="auto">
              <a:xfrm flipV="1">
                <a:off x="816" y="3456"/>
                <a:ext cx="672" cy="28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109" name="Line 1125"/>
              <p:cNvSpPr>
                <a:spLocks noChangeShapeType="1"/>
              </p:cNvSpPr>
              <p:nvPr/>
            </p:nvSpPr>
            <p:spPr bwMode="auto">
              <a:xfrm flipV="1">
                <a:off x="1488" y="3456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555110" name="Line 1126"/>
              <p:cNvSpPr>
                <a:spLocks noChangeShapeType="1"/>
              </p:cNvSpPr>
              <p:nvPr/>
            </p:nvSpPr>
            <p:spPr bwMode="auto">
              <a:xfrm flipV="1">
                <a:off x="1960" y="3456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162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Backward algorithm</a:t>
            </a:r>
          </a:p>
        </p:txBody>
      </p:sp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304800" y="1136650"/>
          <a:ext cx="75231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6" name="Equation" r:id="rId4" imgW="3429000" imgH="419100" progId="Equation.3">
                  <p:embed/>
                </p:oleObj>
              </mc:Choice>
              <mc:Fallback>
                <p:oleObj name="Equation" r:id="rId4" imgW="3429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36650"/>
                        <a:ext cx="7523163" cy="920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793" name="Object 9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04800" y="5245100"/>
          <a:ext cx="5324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7" name="Equation" r:id="rId6" imgW="2463800" imgH="393700" progId="Equation.3">
                  <p:embed/>
                </p:oleObj>
              </mc:Choice>
              <mc:Fallback>
                <p:oleObj name="Equation" r:id="rId6" imgW="24638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45100"/>
                        <a:ext cx="5324475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798" name="Group 14"/>
          <p:cNvGrpSpPr>
            <a:grpSpLocks/>
          </p:cNvGrpSpPr>
          <p:nvPr/>
        </p:nvGrpSpPr>
        <p:grpSpPr bwMode="auto">
          <a:xfrm>
            <a:off x="5486400" y="2590800"/>
            <a:ext cx="3429000" cy="396875"/>
            <a:chOff x="3216" y="1574"/>
            <a:chExt cx="2160" cy="250"/>
          </a:xfrm>
        </p:grpSpPr>
        <p:sp>
          <p:nvSpPr>
            <p:cNvPr id="502794" name="Text Box 10"/>
            <p:cNvSpPr txBox="1">
              <a:spLocks noChangeArrowheads="1"/>
            </p:cNvSpPr>
            <p:nvPr/>
          </p:nvSpPr>
          <p:spPr bwMode="auto">
            <a:xfrm>
              <a:off x="3648" y="1574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0">
                  <a:latin typeface="Comic Sans MS" charset="0"/>
                  <a:cs typeface="+mn-cs"/>
                </a:rPr>
                <a:t>Forward algorithm</a:t>
              </a:r>
              <a:endParaRPr lang="en-US" sz="1800">
                <a:cs typeface="+mn-cs"/>
              </a:endParaRPr>
            </a:p>
          </p:txBody>
        </p:sp>
        <p:sp>
          <p:nvSpPr>
            <p:cNvPr id="502796" name="Line 12"/>
            <p:cNvSpPr>
              <a:spLocks noChangeShapeType="1"/>
            </p:cNvSpPr>
            <p:nvPr/>
          </p:nvSpPr>
          <p:spPr bwMode="auto">
            <a:xfrm flipH="1">
              <a:off x="3216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502799" name="Group 15"/>
          <p:cNvGrpSpPr>
            <a:grpSpLocks/>
          </p:cNvGrpSpPr>
          <p:nvPr/>
        </p:nvGrpSpPr>
        <p:grpSpPr bwMode="auto">
          <a:xfrm>
            <a:off x="5410200" y="4251325"/>
            <a:ext cx="3429000" cy="396875"/>
            <a:chOff x="3216" y="2438"/>
            <a:chExt cx="2160" cy="250"/>
          </a:xfrm>
        </p:grpSpPr>
        <p:sp>
          <p:nvSpPr>
            <p:cNvPr id="502795" name="Text Box 11"/>
            <p:cNvSpPr txBox="1">
              <a:spLocks noChangeArrowheads="1"/>
            </p:cNvSpPr>
            <p:nvPr/>
          </p:nvSpPr>
          <p:spPr bwMode="auto">
            <a:xfrm>
              <a:off x="3648" y="243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0">
                  <a:latin typeface="Comic Sans MS" charset="0"/>
                  <a:cs typeface="+mn-cs"/>
                </a:rPr>
                <a:t>Backward algorithm</a:t>
              </a:r>
              <a:endParaRPr lang="en-US" sz="1800">
                <a:cs typeface="+mn-cs"/>
              </a:endParaRPr>
            </a:p>
          </p:txBody>
        </p:sp>
        <p:sp>
          <p:nvSpPr>
            <p:cNvPr id="502797" name="Line 13"/>
            <p:cNvSpPr>
              <a:spLocks noChangeShapeType="1"/>
            </p:cNvSpPr>
            <p:nvPr/>
          </p:nvSpPr>
          <p:spPr bwMode="auto">
            <a:xfrm flipH="1">
              <a:off x="3216" y="25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502803" name="Group 19"/>
          <p:cNvGrpSpPr>
            <a:grpSpLocks/>
          </p:cNvGrpSpPr>
          <p:nvPr/>
        </p:nvGrpSpPr>
        <p:grpSpPr bwMode="auto">
          <a:xfrm>
            <a:off x="5715000" y="5470525"/>
            <a:ext cx="3276600" cy="854075"/>
            <a:chOff x="3648" y="3168"/>
            <a:chExt cx="2064" cy="538"/>
          </a:xfrm>
        </p:grpSpPr>
        <p:sp>
          <p:nvSpPr>
            <p:cNvPr id="502801" name="Text Box 17"/>
            <p:cNvSpPr txBox="1">
              <a:spLocks noChangeArrowheads="1"/>
            </p:cNvSpPr>
            <p:nvPr/>
          </p:nvSpPr>
          <p:spPr bwMode="auto">
            <a:xfrm>
              <a:off x="4080" y="3168"/>
              <a:ext cx="163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0" dirty="0">
                  <a:latin typeface="Comic Sans MS" charset="0"/>
                  <a:cs typeface="+mn-cs"/>
                </a:rPr>
                <a:t>Forward-Backward</a:t>
              </a:r>
            </a:p>
            <a:p>
              <a:pPr algn="l">
                <a:spcBef>
                  <a:spcPct val="50000"/>
                </a:spcBef>
                <a:defRPr/>
              </a:pPr>
              <a:r>
                <a:rPr lang="en-US" sz="2000" b="0" dirty="0">
                  <a:latin typeface="Comic Sans MS" charset="0"/>
                  <a:cs typeface="+mn-cs"/>
                </a:rPr>
                <a:t> algorithm</a:t>
              </a:r>
              <a:endParaRPr lang="en-US" sz="1800" dirty="0">
                <a:cs typeface="+mn-cs"/>
              </a:endParaRPr>
            </a:p>
          </p:txBody>
        </p:sp>
        <p:sp>
          <p:nvSpPr>
            <p:cNvPr id="502802" name="Line 18"/>
            <p:cNvSpPr>
              <a:spLocks noChangeShapeType="1"/>
            </p:cNvSpPr>
            <p:nvPr/>
          </p:nvSpPr>
          <p:spPr bwMode="auto">
            <a:xfrm flipH="1">
              <a:off x="36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aphicFrame>
        <p:nvGraphicFramePr>
          <p:cNvPr id="502810" name="Object 26"/>
          <p:cNvGraphicFramePr>
            <a:graphicFrameLocks noChangeAspect="1"/>
          </p:cNvGraphicFramePr>
          <p:nvPr/>
        </p:nvGraphicFramePr>
        <p:xfrm>
          <a:off x="304800" y="2193925"/>
          <a:ext cx="437515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8" name="Equation" r:id="rId8" imgW="1803400" imgH="571500" progId="Equation.3">
                  <p:embed/>
                </p:oleObj>
              </mc:Choice>
              <mc:Fallback>
                <p:oleObj name="Equation" r:id="rId8" imgW="1803400" imgH="5715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93925"/>
                        <a:ext cx="4375150" cy="1387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81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22619"/>
              </p:ext>
            </p:extLst>
          </p:nvPr>
        </p:nvGraphicFramePr>
        <p:xfrm>
          <a:off x="366713" y="3687763"/>
          <a:ext cx="46228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9" name="Equation" r:id="rId10" imgW="1905000" imgH="596900" progId="Equation.3">
                  <p:embed/>
                </p:oleObj>
              </mc:Choice>
              <mc:Fallback>
                <p:oleObj name="Equation" r:id="rId10" imgW="1905000" imgH="5969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687763"/>
                        <a:ext cx="4622800" cy="1449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Backward algorithm</a:t>
            </a:r>
          </a:p>
        </p:txBody>
      </p:sp>
      <p:grpSp>
        <p:nvGrpSpPr>
          <p:cNvPr id="80898" name="Group 1027"/>
          <p:cNvGrpSpPr>
            <a:grpSpLocks/>
          </p:cNvGrpSpPr>
          <p:nvPr/>
        </p:nvGrpSpPr>
        <p:grpSpPr bwMode="auto">
          <a:xfrm>
            <a:off x="4648200" y="1295400"/>
            <a:ext cx="4354513" cy="2476500"/>
            <a:chOff x="2496" y="1705"/>
            <a:chExt cx="2743" cy="1560"/>
          </a:xfrm>
        </p:grpSpPr>
        <p:sp>
          <p:nvSpPr>
            <p:cNvPr id="561156" name="Text Box 1028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561157" name="Text Box 1029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561158" name="Text Box 1030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561159" name="Text Box 1031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561160" name="AutoShape 1032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1161" name="AutoShape 1033"/>
            <p:cNvCxnSpPr>
              <a:cxnSpLocks noChangeShapeType="1"/>
              <a:stCxn id="561158" idx="0"/>
              <a:endCxn id="561158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61162" name="Line 1034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61163" name="Line 1035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61164" name="Text Box 1036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61165" name="Text Box 1037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61166" name="Text Box 1038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61167" name="Text Box 1039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561168" name="Group 10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14764"/>
              </p:ext>
            </p:extLst>
          </p:nvPr>
        </p:nvGraphicFramePr>
        <p:xfrm>
          <a:off x="152400" y="40386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0.163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945" name="Object 10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935046"/>
              </p:ext>
            </p:extLst>
          </p:nvPr>
        </p:nvGraphicFramePr>
        <p:xfrm>
          <a:off x="312738" y="1484784"/>
          <a:ext cx="40211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4" imgW="1803400" imgH="368300" progId="Equation.3">
                  <p:embed/>
                </p:oleObj>
              </mc:Choice>
              <mc:Fallback>
                <p:oleObj name="Equation" r:id="rId4" imgW="1803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484784"/>
                        <a:ext cx="4021137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103"/>
          <p:cNvSpPr>
            <a:spLocks noChangeArrowheads="1"/>
          </p:cNvSpPr>
          <p:nvPr/>
        </p:nvSpPr>
        <p:spPr bwMode="auto">
          <a:xfrm>
            <a:off x="7262192" y="4725144"/>
            <a:ext cx="838200" cy="1256928"/>
          </a:xfrm>
          <a:prstGeom prst="roundRect">
            <a:avLst>
              <a:gd name="adj" fmla="val 16667"/>
            </a:avLst>
          </a:prstGeom>
          <a:solidFill>
            <a:srgbClr val="CC0000">
              <a:alpha val="2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graphicFrame>
        <p:nvGraphicFramePr>
          <p:cNvPr id="2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87017"/>
              </p:ext>
            </p:extLst>
          </p:nvPr>
        </p:nvGraphicFramePr>
        <p:xfrm>
          <a:off x="395288" y="2319338"/>
          <a:ext cx="44672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6" imgW="2108200" imgH="393700" progId="Equation.3">
                  <p:embed/>
                </p:oleObj>
              </mc:Choice>
              <mc:Fallback>
                <p:oleObj name="Equation" r:id="rId6" imgW="210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19338"/>
                        <a:ext cx="44672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>
            <a:off x="4283968" y="3240633"/>
            <a:ext cx="3096344" cy="2448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4788024" y="2636912"/>
            <a:ext cx="2592288" cy="2232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8966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Backward algorithm</a:t>
            </a:r>
            <a:endParaRPr lang="en-US" dirty="0">
              <a:cs typeface="+mj-cs"/>
            </a:endParaRPr>
          </a:p>
        </p:txBody>
      </p:sp>
      <p:grpSp>
        <p:nvGrpSpPr>
          <p:cNvPr id="80898" name="Group 1027"/>
          <p:cNvGrpSpPr>
            <a:grpSpLocks/>
          </p:cNvGrpSpPr>
          <p:nvPr/>
        </p:nvGrpSpPr>
        <p:grpSpPr bwMode="auto">
          <a:xfrm>
            <a:off x="4648200" y="1295400"/>
            <a:ext cx="4354513" cy="2476500"/>
            <a:chOff x="2496" y="1705"/>
            <a:chExt cx="2743" cy="1560"/>
          </a:xfrm>
        </p:grpSpPr>
        <p:sp>
          <p:nvSpPr>
            <p:cNvPr id="561156" name="Text Box 1028"/>
            <p:cNvSpPr txBox="1">
              <a:spLocks noChangeArrowheads="1"/>
            </p:cNvSpPr>
            <p:nvPr/>
          </p:nvSpPr>
          <p:spPr bwMode="auto">
            <a:xfrm>
              <a:off x="3072" y="1849"/>
              <a:ext cx="614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5:1/6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6:1/6</a:t>
              </a:r>
            </a:p>
          </p:txBody>
        </p:sp>
        <p:sp>
          <p:nvSpPr>
            <p:cNvPr id="561157" name="Text Box 1029"/>
            <p:cNvSpPr txBox="1">
              <a:spLocks noChangeArrowheads="1"/>
            </p:cNvSpPr>
            <p:nvPr/>
          </p:nvSpPr>
          <p:spPr bwMode="auto">
            <a:xfrm>
              <a:off x="3168" y="3120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Fair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sp>
          <p:nvSpPr>
            <p:cNvPr id="561158" name="Text Box 1030"/>
            <p:cNvSpPr txBox="1">
              <a:spLocks noChangeArrowheads="1"/>
            </p:cNvSpPr>
            <p:nvPr/>
          </p:nvSpPr>
          <p:spPr bwMode="auto">
            <a:xfrm>
              <a:off x="4138" y="1849"/>
              <a:ext cx="710" cy="1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1:1/10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2:1/10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3:1/10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4:1/10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5:1/10</a:t>
              </a:r>
            </a:p>
            <a:p>
              <a:pPr algn="l" eaLnBrk="0" hangingPunct="0">
                <a:defRPr/>
              </a:pPr>
              <a:r>
                <a:rPr lang="en-US" sz="2000" b="0">
                  <a:latin typeface="Courier New" charset="0"/>
                  <a:cs typeface="+mn-cs"/>
                </a:rPr>
                <a:t>6:1/2</a:t>
              </a:r>
            </a:p>
          </p:txBody>
        </p:sp>
        <p:sp>
          <p:nvSpPr>
            <p:cNvPr id="561159" name="Text Box 1031"/>
            <p:cNvSpPr txBox="1">
              <a:spLocks noChangeArrowheads="1"/>
            </p:cNvSpPr>
            <p:nvPr/>
          </p:nvSpPr>
          <p:spPr bwMode="auto">
            <a:xfrm>
              <a:off x="4206" y="3096"/>
              <a:ext cx="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800" b="0">
                  <a:latin typeface="Helvetica Neue" charset="0"/>
                  <a:cs typeface="+mn-cs"/>
                </a:rPr>
                <a:t>Loaded</a:t>
              </a:r>
              <a:endParaRPr lang="en-US" sz="1400" b="0">
                <a:latin typeface="Helvetica Neue" charset="0"/>
                <a:cs typeface="+mn-cs"/>
              </a:endParaRPr>
            </a:p>
          </p:txBody>
        </p:sp>
        <p:cxnSp>
          <p:nvCxnSpPr>
            <p:cNvPr id="561160" name="AutoShape 1032"/>
            <p:cNvCxnSpPr>
              <a:cxnSpLocks noChangeShapeType="1"/>
            </p:cNvCxnSpPr>
            <p:nvPr/>
          </p:nvCxnSpPr>
          <p:spPr bwMode="auto">
            <a:xfrm rot="16200000" flipH="1" flipV="1">
              <a:off x="2918" y="2003"/>
              <a:ext cx="623" cy="316"/>
            </a:xfrm>
            <a:prstGeom prst="curvedConnector4">
              <a:avLst>
                <a:gd name="adj1" fmla="val -21671"/>
                <a:gd name="adj2" fmla="val 14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1161" name="AutoShape 1033"/>
            <p:cNvCxnSpPr>
              <a:cxnSpLocks noChangeShapeType="1"/>
              <a:stCxn id="561158" idx="0"/>
              <a:endCxn id="561158" idx="3"/>
            </p:cNvCxnSpPr>
            <p:nvPr/>
          </p:nvCxnSpPr>
          <p:spPr bwMode="auto">
            <a:xfrm rot="5400000" flipV="1">
              <a:off x="4364" y="1970"/>
              <a:ext cx="623" cy="364"/>
            </a:xfrm>
            <a:prstGeom prst="curvedConnector4">
              <a:avLst>
                <a:gd name="adj1" fmla="val -21671"/>
                <a:gd name="adj2" fmla="val 13708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61162" name="Line 1034"/>
            <p:cNvSpPr>
              <a:spLocks noChangeShapeType="1"/>
            </p:cNvSpPr>
            <p:nvPr/>
          </p:nvSpPr>
          <p:spPr bwMode="auto">
            <a:xfrm>
              <a:off x="3696" y="22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61163" name="Line 1035"/>
            <p:cNvSpPr>
              <a:spLocks noChangeShapeType="1"/>
            </p:cNvSpPr>
            <p:nvPr/>
          </p:nvSpPr>
          <p:spPr bwMode="auto">
            <a:xfrm flipH="1">
              <a:off x="3696" y="266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61164" name="Text Box 1036"/>
            <p:cNvSpPr txBox="1">
              <a:spLocks noChangeArrowheads="1"/>
            </p:cNvSpPr>
            <p:nvPr/>
          </p:nvSpPr>
          <p:spPr bwMode="auto">
            <a:xfrm>
              <a:off x="2496" y="171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61165" name="Text Box 1037"/>
            <p:cNvSpPr txBox="1">
              <a:spLocks noChangeArrowheads="1"/>
            </p:cNvSpPr>
            <p:nvPr/>
          </p:nvSpPr>
          <p:spPr bwMode="auto">
            <a:xfrm>
              <a:off x="3701" y="2655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0.10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61166" name="Text Box 1038"/>
            <p:cNvSpPr txBox="1">
              <a:spLocks noChangeArrowheads="1"/>
            </p:cNvSpPr>
            <p:nvPr/>
          </p:nvSpPr>
          <p:spPr bwMode="auto">
            <a:xfrm>
              <a:off x="3701" y="2031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0.05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561167" name="Text Box 1039"/>
            <p:cNvSpPr txBox="1">
              <a:spLocks noChangeArrowheads="1"/>
            </p:cNvSpPr>
            <p:nvPr/>
          </p:nvSpPr>
          <p:spPr bwMode="auto">
            <a:xfrm>
              <a:off x="4901" y="170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Helvetica Neue" charset="0"/>
                  <a:cs typeface="+mn-cs"/>
                </a:rPr>
                <a:t>0.9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aphicFrame>
        <p:nvGraphicFramePr>
          <p:cNvPr id="18" name="Group 10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99041"/>
              </p:ext>
            </p:extLst>
          </p:nvPr>
        </p:nvGraphicFramePr>
        <p:xfrm>
          <a:off x="152400" y="4038600"/>
          <a:ext cx="8858250" cy="20574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6.83e-7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3.18e-6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1.76e-5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1.07e-4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6.69e-5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4.19e-3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2.61e-2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0.163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3.27e-6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7.14e-6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1.52e-5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2.98e-5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2.08e-4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1.54e-3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1.23e-2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Object 10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44160"/>
              </p:ext>
            </p:extLst>
          </p:nvPr>
        </p:nvGraphicFramePr>
        <p:xfrm>
          <a:off x="312738" y="1888183"/>
          <a:ext cx="40211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1" name="Equation" r:id="rId4" imgW="1803400" imgH="368300" progId="Equation.3">
                  <p:embed/>
                </p:oleObj>
              </mc:Choice>
              <mc:Fallback>
                <p:oleObj name="Equation" r:id="rId4" imgW="1803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888183"/>
                        <a:ext cx="4021137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153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Backward algorithm</a:t>
            </a:r>
          </a:p>
        </p:txBody>
      </p:sp>
      <p:sp>
        <p:nvSpPr>
          <p:cNvPr id="563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Note that the sum of </a:t>
            </a:r>
            <a:r>
              <a:rPr lang="en-US" u="sng" dirty="0"/>
              <a:t>first column </a:t>
            </a:r>
            <a:r>
              <a:rPr lang="en-US" dirty="0"/>
              <a:t>of the backward matric is NOT equal to the sum of the </a:t>
            </a:r>
            <a:r>
              <a:rPr lang="en-US" u="sng" dirty="0"/>
              <a:t>last column </a:t>
            </a:r>
            <a:r>
              <a:rPr lang="en-US" dirty="0"/>
              <a:t>of the forward matrix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This is because the first column of the backward matrix gives the probability values of generating the sequence AFTER having generated the first observation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You hence cannot get the P(x) value directly from the backward matrix</a:t>
            </a:r>
          </a:p>
        </p:txBody>
      </p:sp>
    </p:spTree>
    <p:extLst>
      <p:ext uri="{BB962C8B-B14F-4D97-AF65-F5344CB8AC3E}">
        <p14:creationId xmlns:p14="http://schemas.microsoft.com/office/powerpoint/2010/main" val="19027878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What is the posterior probability that observation x</a:t>
            </a:r>
            <a:r>
              <a:rPr lang="en-US" sz="2800" baseline="-25000" dirty="0">
                <a:cs typeface="+mn-cs"/>
              </a:rPr>
              <a:t>i</a:t>
            </a:r>
            <a:r>
              <a:rPr lang="en-US" sz="2800" dirty="0">
                <a:cs typeface="+mn-cs"/>
              </a:rPr>
              <a:t> came from state k given the observed sequence X?</a:t>
            </a:r>
          </a:p>
          <a:p>
            <a:pPr marL="0" indent="0" eaLnBrk="1" hangingPunct="1">
              <a:buNone/>
              <a:defRPr/>
            </a:pPr>
            <a:r>
              <a:rPr lang="en-US" sz="2800" dirty="0">
                <a:cs typeface="+mn-cs"/>
              </a:rPr>
              <a:t>or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What is the probability that a given amino acid is part of the trans-membrane helix given the protein sequence is X?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508946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162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Posterior decoding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49" name="Picture 21" descr="pos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4735513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cs typeface="+mn-cs"/>
              </a:rPr>
              <a:t>What is the posterior probability that observation x</a:t>
            </a:r>
            <a:r>
              <a:rPr lang="en-US" sz="2400" baseline="-25000">
                <a:cs typeface="+mn-cs"/>
              </a:rPr>
              <a:t>i</a:t>
            </a:r>
            <a:r>
              <a:rPr lang="en-US" sz="2400">
                <a:cs typeface="+mn-cs"/>
              </a:rPr>
              <a:t> came from state k given the observed sequence X</a:t>
            </a:r>
            <a:r>
              <a:rPr lang="en-US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508946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162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Posterior decoding</a:t>
            </a:r>
          </a:p>
        </p:txBody>
      </p:sp>
      <p:graphicFrame>
        <p:nvGraphicFramePr>
          <p:cNvPr id="508948" name="Object 20"/>
          <p:cNvGraphicFramePr>
            <a:graphicFrameLocks noChangeAspect="1"/>
          </p:cNvGraphicFramePr>
          <p:nvPr/>
        </p:nvGraphicFramePr>
        <p:xfrm>
          <a:off x="1828800" y="2286000"/>
          <a:ext cx="5324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4" name="Equation" r:id="rId5" imgW="2463800" imgH="393700" progId="Equation.3">
                  <p:embed/>
                </p:oleObj>
              </mc:Choice>
              <mc:Fallback>
                <p:oleObj name="Equation" r:id="rId5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5324475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0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6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162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Posterior decoding</a:t>
            </a:r>
          </a:p>
        </p:txBody>
      </p:sp>
      <p:graphicFrame>
        <p:nvGraphicFramePr>
          <p:cNvPr id="91138" name="Object 20"/>
          <p:cNvGraphicFramePr>
            <a:graphicFrameLocks noChangeAspect="1"/>
          </p:cNvGraphicFramePr>
          <p:nvPr/>
        </p:nvGraphicFramePr>
        <p:xfrm>
          <a:off x="3135313" y="1196975"/>
          <a:ext cx="5324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4" name="Equation" r:id="rId4" imgW="2463800" imgH="393700" progId="Equation.3">
                  <p:embed/>
                </p:oleObj>
              </mc:Choice>
              <mc:Fallback>
                <p:oleObj name="Equation" r:id="rId4" imgW="2463800" imgH="3937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1196975"/>
                        <a:ext cx="5324475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39" name="Picture 3" descr="longer_seq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05025"/>
            <a:ext cx="6408737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753224">
            <a:off x="-722312" y="3189288"/>
            <a:ext cx="43243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0" dirty="0">
                <a:latin typeface="+mn-lt"/>
                <a:cs typeface="+mn-cs"/>
              </a:rPr>
              <a:t>The probability is context dependent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Training of HMM</a:t>
            </a:r>
          </a:p>
        </p:txBody>
      </p:sp>
      <p:sp>
        <p:nvSpPr>
          <p:cNvPr id="563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+mn-cs"/>
              </a:rPr>
              <a:t>Supervised training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If each symbol is assigned to one state, all parameters can be found by simply counting number of emissions and transitions as we did for the DNA model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+mn-cs"/>
              </a:rPr>
              <a:t>Un-supervised training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We do not know to which state each symbol is assigned so another approach is needed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Find emission and transition parameters that most likely produces the observed data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Baum-Welsh does this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ext Box 1026"/>
          <p:cNvSpPr txBox="1">
            <a:spLocks noChangeArrowheads="1"/>
          </p:cNvSpPr>
          <p:nvPr/>
        </p:nvSpPr>
        <p:spPr bwMode="auto">
          <a:xfrm>
            <a:off x="3968750" y="28241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566275" name="Text Box 1027"/>
          <p:cNvSpPr txBox="1">
            <a:spLocks noChangeArrowheads="1"/>
          </p:cNvSpPr>
          <p:nvPr/>
        </p:nvSpPr>
        <p:spPr bwMode="auto">
          <a:xfrm>
            <a:off x="1219200" y="36464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566276" name="Line 1028"/>
          <p:cNvSpPr>
            <a:spLocks noChangeShapeType="1"/>
          </p:cNvSpPr>
          <p:nvPr/>
        </p:nvSpPr>
        <p:spPr bwMode="auto">
          <a:xfrm>
            <a:off x="823913" y="3814763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77" name="Line 1029"/>
          <p:cNvSpPr>
            <a:spLocks noChangeShapeType="1"/>
          </p:cNvSpPr>
          <p:nvPr/>
        </p:nvSpPr>
        <p:spPr bwMode="auto">
          <a:xfrm>
            <a:off x="784225" y="4575175"/>
            <a:ext cx="206375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78" name="Text Box 1030"/>
          <p:cNvSpPr txBox="1">
            <a:spLocks noChangeArrowheads="1"/>
          </p:cNvSpPr>
          <p:nvPr/>
        </p:nvSpPr>
        <p:spPr bwMode="auto">
          <a:xfrm>
            <a:off x="1225550" y="437515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566279" name="Rectangle 1031"/>
          <p:cNvSpPr>
            <a:spLocks noChangeArrowheads="1"/>
          </p:cNvSpPr>
          <p:nvPr/>
        </p:nvSpPr>
        <p:spPr bwMode="auto">
          <a:xfrm>
            <a:off x="60960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80" name="Rectangle 1032"/>
          <p:cNvSpPr>
            <a:spLocks noChangeArrowheads="1"/>
          </p:cNvSpPr>
          <p:nvPr/>
        </p:nvSpPr>
        <p:spPr bwMode="auto">
          <a:xfrm>
            <a:off x="74676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81" name="Rectangle 1033"/>
          <p:cNvSpPr>
            <a:spLocks noChangeArrowheads="1"/>
          </p:cNvSpPr>
          <p:nvPr/>
        </p:nvSpPr>
        <p:spPr bwMode="auto">
          <a:xfrm>
            <a:off x="46482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82" name="Rectangle 1034"/>
          <p:cNvSpPr>
            <a:spLocks noChangeArrowheads="1"/>
          </p:cNvSpPr>
          <p:nvPr/>
        </p:nvSpPr>
        <p:spPr bwMode="auto">
          <a:xfrm>
            <a:off x="32766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83" name="Rectangle 1035"/>
          <p:cNvSpPr>
            <a:spLocks noChangeArrowheads="1"/>
          </p:cNvSpPr>
          <p:nvPr/>
        </p:nvSpPr>
        <p:spPr bwMode="auto">
          <a:xfrm>
            <a:off x="5334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566284" name="Rectangle 1036"/>
          <p:cNvSpPr>
            <a:spLocks noChangeArrowheads="1"/>
          </p:cNvSpPr>
          <p:nvPr/>
        </p:nvSpPr>
        <p:spPr bwMode="auto">
          <a:xfrm>
            <a:off x="1905000" y="36623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85" name="Text Box 1037"/>
          <p:cNvSpPr txBox="1">
            <a:spLocks noChangeArrowheads="1"/>
          </p:cNvSpPr>
          <p:nvPr/>
        </p:nvSpPr>
        <p:spPr bwMode="auto">
          <a:xfrm>
            <a:off x="533400" y="3662363"/>
            <a:ext cx="438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T</a:t>
            </a:r>
          </a:p>
        </p:txBody>
      </p:sp>
      <p:sp>
        <p:nvSpPr>
          <p:cNvPr id="566286" name="Rectangle 1038"/>
          <p:cNvSpPr>
            <a:spLocks noChangeArrowheads="1"/>
          </p:cNvSpPr>
          <p:nvPr/>
        </p:nvSpPr>
        <p:spPr bwMode="auto">
          <a:xfrm>
            <a:off x="1925638" y="4330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566287" name="Text Box 1039"/>
          <p:cNvSpPr txBox="1">
            <a:spLocks noChangeArrowheads="1"/>
          </p:cNvSpPr>
          <p:nvPr/>
        </p:nvSpPr>
        <p:spPr bwMode="auto">
          <a:xfrm>
            <a:off x="1858963" y="3662363"/>
            <a:ext cx="55279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566288" name="Text Box 1040"/>
          <p:cNvSpPr txBox="1">
            <a:spLocks noChangeArrowheads="1"/>
          </p:cNvSpPr>
          <p:nvPr/>
        </p:nvSpPr>
        <p:spPr bwMode="auto">
          <a:xfrm>
            <a:off x="3230563" y="3662363"/>
            <a:ext cx="549349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>
                <a:latin typeface="Arial" charset="0"/>
                <a:cs typeface="+mn-cs"/>
              </a:rPr>
              <a:t>T</a:t>
            </a:r>
          </a:p>
        </p:txBody>
      </p:sp>
      <p:sp>
        <p:nvSpPr>
          <p:cNvPr id="566289" name="Text Box 1041"/>
          <p:cNvSpPr txBox="1">
            <a:spLocks noChangeArrowheads="1"/>
          </p:cNvSpPr>
          <p:nvPr/>
        </p:nvSpPr>
        <p:spPr bwMode="auto">
          <a:xfrm>
            <a:off x="4630738" y="3662363"/>
            <a:ext cx="44531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566290" name="Text Box 1042"/>
          <p:cNvSpPr txBox="1">
            <a:spLocks noChangeArrowheads="1"/>
          </p:cNvSpPr>
          <p:nvPr/>
        </p:nvSpPr>
        <p:spPr bwMode="auto">
          <a:xfrm>
            <a:off x="6049963" y="3662363"/>
            <a:ext cx="39424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566291" name="Text Box 1043"/>
          <p:cNvSpPr txBox="1">
            <a:spLocks noChangeArrowheads="1"/>
          </p:cNvSpPr>
          <p:nvPr/>
        </p:nvSpPr>
        <p:spPr bwMode="auto">
          <a:xfrm>
            <a:off x="7421563" y="3662363"/>
            <a:ext cx="39079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566292" name="Text Box 1044"/>
          <p:cNvSpPr txBox="1">
            <a:spLocks noChangeArrowheads="1"/>
          </p:cNvSpPr>
          <p:nvPr/>
        </p:nvSpPr>
        <p:spPr bwMode="auto">
          <a:xfrm>
            <a:off x="6743700" y="436245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566293" name="Text Box 1045"/>
          <p:cNvSpPr txBox="1">
            <a:spLocks noChangeArrowheads="1"/>
          </p:cNvSpPr>
          <p:nvPr/>
        </p:nvSpPr>
        <p:spPr bwMode="auto">
          <a:xfrm>
            <a:off x="2597150" y="38893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566294" name="Text Box 1046"/>
          <p:cNvSpPr txBox="1">
            <a:spLocks noChangeArrowheads="1"/>
          </p:cNvSpPr>
          <p:nvPr/>
        </p:nvSpPr>
        <p:spPr bwMode="auto">
          <a:xfrm>
            <a:off x="8159750" y="38909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566295" name="Line 1047"/>
          <p:cNvSpPr>
            <a:spLocks noChangeShapeType="1"/>
          </p:cNvSpPr>
          <p:nvPr/>
        </p:nvSpPr>
        <p:spPr bwMode="auto">
          <a:xfrm flipV="1">
            <a:off x="2162175" y="4071938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96" name="Line 1048"/>
          <p:cNvSpPr>
            <a:spLocks noChangeShapeType="1"/>
          </p:cNvSpPr>
          <p:nvPr/>
        </p:nvSpPr>
        <p:spPr bwMode="auto">
          <a:xfrm>
            <a:off x="7720013" y="4056063"/>
            <a:ext cx="4651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97" name="Line 1049"/>
          <p:cNvSpPr>
            <a:spLocks noChangeShapeType="1"/>
          </p:cNvSpPr>
          <p:nvPr/>
        </p:nvSpPr>
        <p:spPr bwMode="auto">
          <a:xfrm>
            <a:off x="6316663" y="4543425"/>
            <a:ext cx="4651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98" name="Line 1050"/>
          <p:cNvSpPr>
            <a:spLocks noChangeShapeType="1"/>
          </p:cNvSpPr>
          <p:nvPr/>
        </p:nvSpPr>
        <p:spPr bwMode="auto">
          <a:xfrm>
            <a:off x="6324600" y="4316413"/>
            <a:ext cx="206375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299" name="Line 1051"/>
          <p:cNvSpPr>
            <a:spLocks noChangeShapeType="1"/>
          </p:cNvSpPr>
          <p:nvPr/>
        </p:nvSpPr>
        <p:spPr bwMode="auto">
          <a:xfrm>
            <a:off x="2162175" y="43148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00" name="Text Box 1052"/>
          <p:cNvSpPr txBox="1">
            <a:spLocks noChangeArrowheads="1"/>
          </p:cNvSpPr>
          <p:nvPr/>
        </p:nvSpPr>
        <p:spPr bwMode="auto">
          <a:xfrm>
            <a:off x="3962400" y="36623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.8</a:t>
            </a:r>
          </a:p>
        </p:txBody>
      </p:sp>
      <p:sp>
        <p:nvSpPr>
          <p:cNvPr id="566301" name="Text Box 1053"/>
          <p:cNvSpPr txBox="1">
            <a:spLocks noChangeArrowheads="1"/>
          </p:cNvSpPr>
          <p:nvPr/>
        </p:nvSpPr>
        <p:spPr bwMode="auto">
          <a:xfrm>
            <a:off x="8159750" y="41195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566302" name="Text Box 1054"/>
          <p:cNvSpPr txBox="1">
            <a:spLocks noChangeArrowheads="1"/>
          </p:cNvSpPr>
          <p:nvPr/>
        </p:nvSpPr>
        <p:spPr bwMode="auto">
          <a:xfrm>
            <a:off x="6781800" y="41195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566303" name="Text Box 1055"/>
          <p:cNvSpPr txBox="1">
            <a:spLocks noChangeArrowheads="1"/>
          </p:cNvSpPr>
          <p:nvPr/>
        </p:nvSpPr>
        <p:spPr bwMode="auto">
          <a:xfrm>
            <a:off x="3968750" y="38909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566304" name="Text Box 1056"/>
          <p:cNvSpPr txBox="1">
            <a:spLocks noChangeArrowheads="1"/>
          </p:cNvSpPr>
          <p:nvPr/>
        </p:nvSpPr>
        <p:spPr bwMode="auto">
          <a:xfrm>
            <a:off x="2597150" y="41195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566305" name="Line 1057"/>
          <p:cNvSpPr>
            <a:spLocks noChangeShapeType="1"/>
          </p:cNvSpPr>
          <p:nvPr/>
        </p:nvSpPr>
        <p:spPr bwMode="auto">
          <a:xfrm>
            <a:off x="3505200" y="3830638"/>
            <a:ext cx="465138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06" name="Line 1058"/>
          <p:cNvSpPr>
            <a:spLocks noChangeShapeType="1"/>
          </p:cNvSpPr>
          <p:nvPr/>
        </p:nvSpPr>
        <p:spPr bwMode="auto">
          <a:xfrm flipV="1">
            <a:off x="3533775" y="4071938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07" name="Text Box 1059"/>
          <p:cNvSpPr txBox="1">
            <a:spLocks noChangeArrowheads="1"/>
          </p:cNvSpPr>
          <p:nvPr/>
        </p:nvSpPr>
        <p:spPr bwMode="auto">
          <a:xfrm>
            <a:off x="5403850" y="36623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</a:t>
            </a:r>
          </a:p>
        </p:txBody>
      </p:sp>
      <p:sp>
        <p:nvSpPr>
          <p:cNvPr id="566308" name="Line 1060"/>
          <p:cNvSpPr>
            <a:spLocks noChangeShapeType="1"/>
          </p:cNvSpPr>
          <p:nvPr/>
        </p:nvSpPr>
        <p:spPr bwMode="auto">
          <a:xfrm flipV="1">
            <a:off x="4921250" y="3830638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09" name="Rectangle 1061"/>
          <p:cNvSpPr>
            <a:spLocks noChangeArrowheads="1"/>
          </p:cNvSpPr>
          <p:nvPr/>
        </p:nvSpPr>
        <p:spPr bwMode="auto">
          <a:xfrm>
            <a:off x="3276600" y="2062163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10" name="Text Box 1062"/>
          <p:cNvSpPr txBox="1">
            <a:spLocks noChangeArrowheads="1"/>
          </p:cNvSpPr>
          <p:nvPr/>
        </p:nvSpPr>
        <p:spPr bwMode="auto">
          <a:xfrm>
            <a:off x="3230563" y="2062163"/>
            <a:ext cx="62135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A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C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G</a:t>
            </a:r>
          </a:p>
          <a:p>
            <a:pPr algn="l">
              <a:defRPr/>
            </a:pPr>
            <a:r>
              <a:rPr lang="en-US" sz="1600" b="0" dirty="0">
                <a:latin typeface="Arial" charset="0"/>
                <a:cs typeface="+mn-cs"/>
              </a:rPr>
              <a:t>T</a:t>
            </a:r>
          </a:p>
        </p:txBody>
      </p:sp>
      <p:sp>
        <p:nvSpPr>
          <p:cNvPr id="566311" name="Line 1063"/>
          <p:cNvSpPr>
            <a:spLocks noChangeShapeType="1"/>
          </p:cNvSpPr>
          <p:nvPr/>
        </p:nvSpPr>
        <p:spPr bwMode="auto">
          <a:xfrm flipV="1">
            <a:off x="3552825" y="2747963"/>
            <a:ext cx="1809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12" name="Line 1064"/>
          <p:cNvSpPr>
            <a:spLocks noChangeShapeType="1"/>
          </p:cNvSpPr>
          <p:nvPr/>
        </p:nvSpPr>
        <p:spPr bwMode="auto">
          <a:xfrm>
            <a:off x="3527425" y="2976563"/>
            <a:ext cx="206375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13" name="Text Box 1065"/>
          <p:cNvSpPr txBox="1">
            <a:spLocks noChangeArrowheads="1"/>
          </p:cNvSpPr>
          <p:nvPr/>
        </p:nvSpPr>
        <p:spPr bwMode="auto">
          <a:xfrm>
            <a:off x="3962400" y="2590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566314" name="Text Box 1066"/>
          <p:cNvSpPr txBox="1">
            <a:spLocks noChangeArrowheads="1"/>
          </p:cNvSpPr>
          <p:nvPr/>
        </p:nvSpPr>
        <p:spPr bwMode="auto">
          <a:xfrm>
            <a:off x="3962400" y="20462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.2</a:t>
            </a:r>
          </a:p>
        </p:txBody>
      </p:sp>
      <p:sp>
        <p:nvSpPr>
          <p:cNvPr id="566315" name="Line 1067"/>
          <p:cNvSpPr>
            <a:spLocks noChangeShapeType="1"/>
          </p:cNvSpPr>
          <p:nvPr/>
        </p:nvSpPr>
        <p:spPr bwMode="auto">
          <a:xfrm>
            <a:off x="3536950" y="2487613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16" name="Rectangle 1068"/>
          <p:cNvSpPr>
            <a:spLocks noChangeArrowheads="1"/>
          </p:cNvSpPr>
          <p:nvPr/>
        </p:nvSpPr>
        <p:spPr bwMode="auto">
          <a:xfrm>
            <a:off x="4611688" y="3222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566317" name="Text Box 1069"/>
          <p:cNvSpPr txBox="1">
            <a:spLocks noChangeArrowheads="1"/>
          </p:cNvSpPr>
          <p:nvPr/>
        </p:nvSpPr>
        <p:spPr bwMode="auto">
          <a:xfrm>
            <a:off x="3956050" y="23510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.4</a:t>
            </a:r>
          </a:p>
        </p:txBody>
      </p:sp>
      <p:sp>
        <p:nvSpPr>
          <p:cNvPr id="566318" name="Line 1070"/>
          <p:cNvSpPr>
            <a:spLocks noChangeShapeType="1"/>
          </p:cNvSpPr>
          <p:nvPr/>
        </p:nvSpPr>
        <p:spPr bwMode="auto">
          <a:xfrm>
            <a:off x="1524000" y="419576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19" name="Line 1071"/>
          <p:cNvSpPr>
            <a:spLocks noChangeShapeType="1"/>
          </p:cNvSpPr>
          <p:nvPr/>
        </p:nvSpPr>
        <p:spPr bwMode="auto">
          <a:xfrm>
            <a:off x="2895600" y="419576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20" name="Line 1072"/>
          <p:cNvSpPr>
            <a:spLocks noChangeShapeType="1"/>
          </p:cNvSpPr>
          <p:nvPr/>
        </p:nvSpPr>
        <p:spPr bwMode="auto">
          <a:xfrm>
            <a:off x="4267200" y="419576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21" name="Line 1073"/>
          <p:cNvSpPr>
            <a:spLocks noChangeShapeType="1"/>
          </p:cNvSpPr>
          <p:nvPr/>
        </p:nvSpPr>
        <p:spPr bwMode="auto">
          <a:xfrm>
            <a:off x="5638800" y="419576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22" name="Line 1074"/>
          <p:cNvSpPr>
            <a:spLocks noChangeShapeType="1"/>
          </p:cNvSpPr>
          <p:nvPr/>
        </p:nvSpPr>
        <p:spPr bwMode="auto">
          <a:xfrm>
            <a:off x="7086600" y="419576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23" name="Line 1075"/>
          <p:cNvSpPr>
            <a:spLocks noChangeShapeType="1"/>
          </p:cNvSpPr>
          <p:nvPr/>
        </p:nvSpPr>
        <p:spPr bwMode="auto">
          <a:xfrm flipV="1">
            <a:off x="3733800" y="3128963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24" name="Line 1076"/>
          <p:cNvSpPr>
            <a:spLocks noChangeShapeType="1"/>
          </p:cNvSpPr>
          <p:nvPr/>
        </p:nvSpPr>
        <p:spPr bwMode="auto">
          <a:xfrm>
            <a:off x="4267200" y="3128963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25" name="Freeform 1077"/>
          <p:cNvSpPr>
            <a:spLocks/>
          </p:cNvSpPr>
          <p:nvPr/>
        </p:nvSpPr>
        <p:spPr bwMode="auto">
          <a:xfrm>
            <a:off x="3263900" y="1427163"/>
            <a:ext cx="850900" cy="635000"/>
          </a:xfrm>
          <a:custGeom>
            <a:avLst/>
            <a:gdLst>
              <a:gd name="T0" fmla="*/ 152 w 536"/>
              <a:gd name="T1" fmla="*/ 400 h 400"/>
              <a:gd name="T2" fmla="*/ 8 w 536"/>
              <a:gd name="T3" fmla="*/ 256 h 400"/>
              <a:gd name="T4" fmla="*/ 200 w 536"/>
              <a:gd name="T5" fmla="*/ 16 h 400"/>
              <a:gd name="T6" fmla="*/ 488 w 536"/>
              <a:gd name="T7" fmla="*/ 160 h 400"/>
              <a:gd name="T8" fmla="*/ 488 w 536"/>
              <a:gd name="T9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400">
                <a:moveTo>
                  <a:pt x="152" y="400"/>
                </a:moveTo>
                <a:cubicBezTo>
                  <a:pt x="76" y="360"/>
                  <a:pt x="0" y="320"/>
                  <a:pt x="8" y="256"/>
                </a:cubicBezTo>
                <a:cubicBezTo>
                  <a:pt x="16" y="192"/>
                  <a:pt x="120" y="32"/>
                  <a:pt x="200" y="16"/>
                </a:cubicBezTo>
                <a:cubicBezTo>
                  <a:pt x="280" y="0"/>
                  <a:pt x="440" y="96"/>
                  <a:pt x="488" y="160"/>
                </a:cubicBezTo>
                <a:cubicBezTo>
                  <a:pt x="536" y="224"/>
                  <a:pt x="488" y="360"/>
                  <a:pt x="488" y="4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26" name="Text Box 1078"/>
          <p:cNvSpPr txBox="1">
            <a:spLocks noChangeArrowheads="1"/>
          </p:cNvSpPr>
          <p:nvPr/>
        </p:nvSpPr>
        <p:spPr bwMode="auto">
          <a:xfrm>
            <a:off x="2901950" y="37830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1.</a:t>
            </a:r>
          </a:p>
        </p:txBody>
      </p:sp>
      <p:sp>
        <p:nvSpPr>
          <p:cNvPr id="566327" name="Text Box 1079"/>
          <p:cNvSpPr txBox="1">
            <a:spLocks noChangeArrowheads="1"/>
          </p:cNvSpPr>
          <p:nvPr/>
        </p:nvSpPr>
        <p:spPr bwMode="auto">
          <a:xfrm>
            <a:off x="4311650" y="38147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.4</a:t>
            </a:r>
          </a:p>
        </p:txBody>
      </p:sp>
      <p:sp>
        <p:nvSpPr>
          <p:cNvPr id="566328" name="Text Box 1080"/>
          <p:cNvSpPr txBox="1">
            <a:spLocks noChangeArrowheads="1"/>
          </p:cNvSpPr>
          <p:nvPr/>
        </p:nvSpPr>
        <p:spPr bwMode="auto">
          <a:xfrm>
            <a:off x="5721350" y="37988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1.</a:t>
            </a:r>
          </a:p>
        </p:txBody>
      </p:sp>
      <p:sp>
        <p:nvSpPr>
          <p:cNvPr id="566329" name="Text Box 1081"/>
          <p:cNvSpPr txBox="1">
            <a:spLocks noChangeArrowheads="1"/>
          </p:cNvSpPr>
          <p:nvPr/>
        </p:nvSpPr>
        <p:spPr bwMode="auto">
          <a:xfrm>
            <a:off x="7092950" y="37703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1.</a:t>
            </a:r>
          </a:p>
        </p:txBody>
      </p:sp>
      <p:sp>
        <p:nvSpPr>
          <p:cNvPr id="566330" name="Text Box 1082"/>
          <p:cNvSpPr txBox="1">
            <a:spLocks noChangeArrowheads="1"/>
          </p:cNvSpPr>
          <p:nvPr/>
        </p:nvSpPr>
        <p:spPr bwMode="auto">
          <a:xfrm>
            <a:off x="1530350" y="37988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1.</a:t>
            </a:r>
          </a:p>
        </p:txBody>
      </p:sp>
      <p:sp>
        <p:nvSpPr>
          <p:cNvPr id="566331" name="Text Box 1083"/>
          <p:cNvSpPr txBox="1">
            <a:spLocks noChangeArrowheads="1"/>
          </p:cNvSpPr>
          <p:nvPr/>
        </p:nvSpPr>
        <p:spPr bwMode="auto">
          <a:xfrm>
            <a:off x="3733800" y="32813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.6</a:t>
            </a:r>
          </a:p>
        </p:txBody>
      </p:sp>
      <p:sp>
        <p:nvSpPr>
          <p:cNvPr id="566332" name="Text Box 1084"/>
          <p:cNvSpPr txBox="1">
            <a:spLocks noChangeArrowheads="1"/>
          </p:cNvSpPr>
          <p:nvPr/>
        </p:nvSpPr>
        <p:spPr bwMode="auto">
          <a:xfrm>
            <a:off x="4648200" y="30527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.6</a:t>
            </a:r>
          </a:p>
        </p:txBody>
      </p:sp>
      <p:sp>
        <p:nvSpPr>
          <p:cNvPr id="566333" name="Text Box 1085"/>
          <p:cNvSpPr txBox="1">
            <a:spLocks noChangeArrowheads="1"/>
          </p:cNvSpPr>
          <p:nvPr/>
        </p:nvSpPr>
        <p:spPr bwMode="auto">
          <a:xfrm>
            <a:off x="3429000" y="15287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Arial" charset="0"/>
                <a:cs typeface="+mn-cs"/>
              </a:rPr>
              <a:t>.4</a:t>
            </a:r>
          </a:p>
        </p:txBody>
      </p:sp>
      <p:sp>
        <p:nvSpPr>
          <p:cNvPr id="566334" name="Rectangle 10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Supervised learning</a:t>
            </a:r>
          </a:p>
        </p:txBody>
      </p:sp>
      <p:sp>
        <p:nvSpPr>
          <p:cNvPr id="566335" name="Rectangle 1087"/>
          <p:cNvSpPr>
            <a:spLocks noChangeArrowheads="1"/>
          </p:cNvSpPr>
          <p:nvPr/>
        </p:nvSpPr>
        <p:spPr bwMode="auto">
          <a:xfrm>
            <a:off x="838200" y="1528763"/>
            <a:ext cx="16764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---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ATG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TCA</a:t>
            </a:r>
            <a:r>
              <a:rPr lang="en-US" sz="2000">
                <a:latin typeface="Courier New" charset="0"/>
                <a:cs typeface="+mn-cs"/>
              </a:rPr>
              <a:t>ACT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2000">
                <a:latin typeface="Courier New" charset="0"/>
                <a:cs typeface="+mn-cs"/>
              </a:rPr>
              <a:t>C--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AGC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AGA</a:t>
            </a:r>
            <a:r>
              <a:rPr lang="en-US" sz="2000">
                <a:latin typeface="Courier New" charset="0"/>
                <a:cs typeface="+mn-cs"/>
              </a:rPr>
              <a:t>---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</a:t>
            </a:r>
            <a:endParaRPr lang="en-US" sz="2000">
              <a:latin typeface="Courier New" charset="0"/>
              <a:cs typeface="+mn-cs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ACC</a:t>
            </a:r>
            <a:r>
              <a:rPr lang="en-US" sz="2000">
                <a:latin typeface="Courier New" charset="0"/>
                <a:cs typeface="+mn-cs"/>
              </a:rPr>
              <a:t>G--</a:t>
            </a:r>
            <a:r>
              <a:rPr lang="en-US" sz="2000">
                <a:solidFill>
                  <a:srgbClr val="FF0000"/>
                </a:solidFill>
                <a:latin typeface="Courier New" charset="0"/>
                <a:cs typeface="+mn-cs"/>
              </a:rPr>
              <a:t>ATC</a:t>
            </a:r>
            <a:endParaRPr lang="en-US" sz="2800" b="0">
              <a:latin typeface="Comic Sans MS" charset="0"/>
              <a:cs typeface="+mn-cs"/>
            </a:endParaRPr>
          </a:p>
        </p:txBody>
      </p:sp>
      <p:sp>
        <p:nvSpPr>
          <p:cNvPr id="566336" name="Text Box 1088"/>
          <p:cNvSpPr txBox="1">
            <a:spLocks noChangeArrowheads="1"/>
          </p:cNvSpPr>
          <p:nvPr/>
        </p:nvSpPr>
        <p:spPr bwMode="auto">
          <a:xfrm>
            <a:off x="4953000" y="1300163"/>
            <a:ext cx="29448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Times" charset="0"/>
              <a:buChar char="•"/>
              <a:defRPr/>
            </a:pPr>
            <a:r>
              <a:rPr lang="en-US" sz="1800" b="0" dirty="0">
                <a:latin typeface="Arial" charset="0"/>
                <a:cs typeface="+mn-cs"/>
              </a:rPr>
              <a:t> 5 matches. A, 2xC, T, G</a:t>
            </a:r>
          </a:p>
          <a:p>
            <a:pPr algn="l">
              <a:buFont typeface="Times" charset="0"/>
              <a:buChar char="•"/>
              <a:defRPr/>
            </a:pPr>
            <a:r>
              <a:rPr lang="en-US" sz="1800" b="0" dirty="0">
                <a:latin typeface="Arial" charset="0"/>
                <a:cs typeface="+mn-cs"/>
              </a:rPr>
              <a:t> 5 transitions in gap region</a:t>
            </a:r>
          </a:p>
          <a:p>
            <a:pPr lvl="1" algn="l">
              <a:buFont typeface="Times" charset="0"/>
              <a:buChar char="•"/>
              <a:defRPr/>
            </a:pPr>
            <a:r>
              <a:rPr lang="en-US" sz="1800" b="0" dirty="0">
                <a:latin typeface="Arial" charset="0"/>
                <a:cs typeface="+mn-cs"/>
              </a:rPr>
              <a:t> C out, G out</a:t>
            </a:r>
          </a:p>
          <a:p>
            <a:pPr lvl="1" algn="l">
              <a:buFont typeface="Times" charset="0"/>
              <a:buChar char="•"/>
              <a:defRPr/>
            </a:pPr>
            <a:r>
              <a:rPr lang="en-US" sz="1800" b="0" dirty="0">
                <a:latin typeface="Arial" charset="0"/>
                <a:cs typeface="+mn-cs"/>
              </a:rPr>
              <a:t> A-C, C-T, T out</a:t>
            </a:r>
          </a:p>
          <a:p>
            <a:pPr lvl="1" algn="l">
              <a:buFont typeface="Times" charset="0"/>
              <a:buChar char="•"/>
              <a:defRPr/>
            </a:pPr>
            <a:r>
              <a:rPr lang="en-US" sz="1800" b="0">
                <a:latin typeface="Arial" charset="0"/>
                <a:cs typeface="+mn-cs"/>
              </a:rPr>
              <a:t> Out transition 3/5</a:t>
            </a:r>
          </a:p>
          <a:p>
            <a:pPr lvl="1" algn="l">
              <a:buFont typeface="Times" charset="0"/>
              <a:buChar char="•"/>
              <a:defRPr/>
            </a:pPr>
            <a:r>
              <a:rPr lang="en-US" sz="1800" b="0">
                <a:latin typeface="Arial" charset="0"/>
                <a:cs typeface="+mn-cs"/>
              </a:rPr>
              <a:t> Stay transition 2/5</a:t>
            </a:r>
          </a:p>
        </p:txBody>
      </p:sp>
      <p:sp>
        <p:nvSpPr>
          <p:cNvPr id="566337" name="Line 1089"/>
          <p:cNvSpPr>
            <a:spLocks noChangeShapeType="1"/>
          </p:cNvSpPr>
          <p:nvPr/>
        </p:nvSpPr>
        <p:spPr bwMode="auto">
          <a:xfrm>
            <a:off x="3533775" y="2243138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38" name="Line 1090"/>
          <p:cNvSpPr>
            <a:spLocks noChangeShapeType="1"/>
          </p:cNvSpPr>
          <p:nvPr/>
        </p:nvSpPr>
        <p:spPr bwMode="auto">
          <a:xfrm>
            <a:off x="7739063" y="43053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6339" name="Text Box 1091"/>
          <p:cNvSpPr txBox="1">
            <a:spLocks noChangeArrowheads="1"/>
          </p:cNvSpPr>
          <p:nvPr/>
        </p:nvSpPr>
        <p:spPr bwMode="auto">
          <a:xfrm>
            <a:off x="1295400" y="5186363"/>
            <a:ext cx="6781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latin typeface="Courier New" charset="0"/>
                <a:cs typeface="+mn-cs"/>
              </a:rPr>
              <a:t>ACA</a:t>
            </a:r>
            <a:r>
              <a:rPr lang="en-US" sz="1800">
                <a:latin typeface="Courier New" charset="0"/>
                <a:cs typeface="+mn-cs"/>
              </a:rPr>
              <a:t>---</a:t>
            </a:r>
            <a:r>
              <a:rPr lang="en-US" sz="1800">
                <a:solidFill>
                  <a:srgbClr val="FF0000"/>
                </a:solidFill>
                <a:latin typeface="Courier New" charset="0"/>
                <a:cs typeface="+mn-cs"/>
              </a:rPr>
              <a:t>ATG 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0.8x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1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x0.8x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1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x0.8x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0.4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x1x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1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</a:t>
            </a:r>
            <a:r>
              <a:rPr lang="en-US" sz="1400">
                <a:solidFill>
                  <a:srgbClr val="B4200A"/>
                </a:solidFill>
                <a:latin typeface="Courier New" charset="0"/>
                <a:cs typeface="+mn-cs"/>
              </a:rPr>
              <a:t>0.8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</a:t>
            </a:r>
            <a:r>
              <a:rPr lang="en-US" sz="1400">
                <a:solidFill>
                  <a:schemeClr val="accent2"/>
                </a:solidFill>
                <a:latin typeface="Courier New" charset="0"/>
                <a:cs typeface="+mn-cs"/>
              </a:rPr>
              <a:t>1</a:t>
            </a:r>
            <a:r>
              <a:rPr lang="en-US" sz="1400">
                <a:solidFill>
                  <a:srgbClr val="FF0000"/>
                </a:solidFill>
                <a:latin typeface="Courier New" charset="0"/>
                <a:cs typeface="+mn-cs"/>
              </a:rPr>
              <a:t>x0.2</a:t>
            </a:r>
            <a:r>
              <a:rPr lang="en-US" sz="1800">
                <a:solidFill>
                  <a:srgbClr val="FF0000"/>
                </a:solidFill>
                <a:latin typeface="Courier New" charset="0"/>
                <a:cs typeface="+mn-cs"/>
              </a:rPr>
              <a:t> = 3.3x10</a:t>
            </a:r>
            <a:r>
              <a:rPr lang="en-US" sz="1800" baseline="30000">
                <a:solidFill>
                  <a:srgbClr val="FF0000"/>
                </a:solidFill>
                <a:latin typeface="Courier New" charset="0"/>
                <a:cs typeface="+mn-cs"/>
              </a:rPr>
              <a:t>-2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TMHMM (trans-membrane HMM)</a:t>
            </a:r>
            <a:br>
              <a:rPr lang="en-US"/>
            </a:br>
            <a:r>
              <a:rPr lang="en-US" sz="2800"/>
              <a:t>(Sonnhammer, von Heijne, and Krogh)</a:t>
            </a:r>
            <a:r>
              <a:rPr lang="en-US"/>
              <a:t> </a:t>
            </a:r>
          </a:p>
        </p:txBody>
      </p:sp>
      <p:pic>
        <p:nvPicPr>
          <p:cNvPr id="183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24744"/>
            <a:ext cx="5641032" cy="5039179"/>
          </a:xfrm>
          <a:ln/>
        </p:spPr>
      </p:pic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371600" y="4343400"/>
            <a:ext cx="46482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6156176" y="3501008"/>
            <a:ext cx="2664296" cy="12096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Model TM length distribution.</a:t>
            </a:r>
          </a:p>
          <a:p>
            <a:pPr eaLnBrk="1" hangingPunct="1"/>
            <a:r>
              <a:rPr lang="en-US" sz="1800" dirty="0">
                <a:latin typeface="Arial" charset="0"/>
              </a:rPr>
              <a:t>Power of HMM.</a:t>
            </a:r>
          </a:p>
          <a:p>
            <a:pPr eaLnBrk="1" hangingPunct="1"/>
            <a:r>
              <a:rPr lang="en-US" sz="1800" dirty="0">
                <a:latin typeface="Arial" charset="0"/>
              </a:rPr>
              <a:t>Difficult in alignment.</a:t>
            </a: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 flipH="1">
            <a:off x="5410200" y="4293096"/>
            <a:ext cx="889992" cy="812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1619672" y="6165304"/>
            <a:ext cx="5562600" cy="59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ALLYVDWQILPVIL</a:t>
            </a:r>
          </a:p>
        </p:txBody>
      </p:sp>
    </p:spTree>
    <p:extLst>
      <p:ext uri="{BB962C8B-B14F-4D97-AF65-F5344CB8AC3E}">
        <p14:creationId xmlns:p14="http://schemas.microsoft.com/office/powerpoint/2010/main" val="3032710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Un-supervised learning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3429000" cy="3505200"/>
          </a:xfrm>
        </p:spPr>
        <p:txBody>
          <a:bodyPr wrap="none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>
                <a:cs typeface="+mn-cs"/>
              </a:rPr>
              <a:t>312453666641456667543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>
                <a:cs typeface="+mn-cs"/>
              </a:rPr>
              <a:t>5666663331234</a:t>
            </a:r>
          </a:p>
        </p:txBody>
      </p: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4876800" y="2935288"/>
            <a:ext cx="974725" cy="1949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1:e11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2:e12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3:e13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4:e14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5:e15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6:e16</a:t>
            </a: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5029200" y="4916488"/>
            <a:ext cx="6381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0">
                <a:latin typeface="Helvetica Neue" charset="0"/>
                <a:cs typeface="+mn-cs"/>
              </a:rPr>
              <a:t>Fair</a:t>
            </a:r>
            <a:endParaRPr lang="en-US" sz="1400" b="0">
              <a:latin typeface="Helvetica Neue" charset="0"/>
              <a:cs typeface="+mn-cs"/>
            </a:endParaRPr>
          </a:p>
        </p:txBody>
      </p:sp>
      <p:sp>
        <p:nvSpPr>
          <p:cNvPr id="568327" name="Text Box 7"/>
          <p:cNvSpPr txBox="1">
            <a:spLocks noChangeArrowheads="1"/>
          </p:cNvSpPr>
          <p:nvPr/>
        </p:nvSpPr>
        <p:spPr bwMode="auto">
          <a:xfrm>
            <a:off x="6569075" y="2935288"/>
            <a:ext cx="974725" cy="1949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1:e21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2:e22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3:e23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4:e24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5:e25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6:e26</a:t>
            </a:r>
          </a:p>
        </p:txBody>
      </p:sp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6677025" y="4914900"/>
            <a:ext cx="10191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0">
                <a:latin typeface="Helvetica Neue" charset="0"/>
                <a:cs typeface="+mn-cs"/>
              </a:rPr>
              <a:t>Loaded</a:t>
            </a:r>
            <a:endParaRPr lang="en-US" sz="1400" b="0">
              <a:latin typeface="Helvetica Neue" charset="0"/>
              <a:cs typeface="+mn-cs"/>
            </a:endParaRPr>
          </a:p>
        </p:txBody>
      </p:sp>
      <p:cxnSp>
        <p:nvCxnSpPr>
          <p:cNvPr id="568329" name="AutoShape 9"/>
          <p:cNvCxnSpPr>
            <a:cxnSpLocks noChangeShapeType="1"/>
          </p:cNvCxnSpPr>
          <p:nvPr/>
        </p:nvCxnSpPr>
        <p:spPr bwMode="auto">
          <a:xfrm rot="16200000" flipH="1" flipV="1">
            <a:off x="4633119" y="3178969"/>
            <a:ext cx="989012" cy="501650"/>
          </a:xfrm>
          <a:prstGeom prst="curvedConnector4">
            <a:avLst>
              <a:gd name="adj1" fmla="val -21671"/>
              <a:gd name="adj2" fmla="val 14272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8330" name="AutoShape 10"/>
          <p:cNvCxnSpPr>
            <a:cxnSpLocks noChangeShapeType="1"/>
            <a:stCxn id="568327" idx="0"/>
            <a:endCxn id="568327" idx="3"/>
          </p:cNvCxnSpPr>
          <p:nvPr/>
        </p:nvCxnSpPr>
        <p:spPr bwMode="auto">
          <a:xfrm rot="5400000" flipV="1">
            <a:off x="6812756" y="3164682"/>
            <a:ext cx="989013" cy="501650"/>
          </a:xfrm>
          <a:prstGeom prst="curvedConnector4">
            <a:avLst>
              <a:gd name="adj1" fmla="val -21671"/>
              <a:gd name="adj2" fmla="val 14272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8331" name="Line 11"/>
          <p:cNvSpPr>
            <a:spLocks noChangeShapeType="1"/>
          </p:cNvSpPr>
          <p:nvPr/>
        </p:nvSpPr>
        <p:spPr bwMode="auto">
          <a:xfrm>
            <a:off x="5867400" y="36210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8332" name="Line 12"/>
          <p:cNvSpPr>
            <a:spLocks noChangeShapeType="1"/>
          </p:cNvSpPr>
          <p:nvPr/>
        </p:nvSpPr>
        <p:spPr bwMode="auto">
          <a:xfrm flipH="1">
            <a:off x="5867400" y="42306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68333" name="Text Box 13"/>
          <p:cNvSpPr txBox="1">
            <a:spLocks noChangeArrowheads="1"/>
          </p:cNvSpPr>
          <p:nvPr/>
        </p:nvSpPr>
        <p:spPr bwMode="auto">
          <a:xfrm>
            <a:off x="3962400" y="2716213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b="0">
                <a:latin typeface="Helvetica Neue" charset="0"/>
                <a:cs typeface="+mn-cs"/>
              </a:rPr>
              <a:t>a11</a:t>
            </a: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568334" name="Text Box 14"/>
          <p:cNvSpPr txBox="1">
            <a:spLocks noChangeArrowheads="1"/>
          </p:cNvSpPr>
          <p:nvPr/>
        </p:nvSpPr>
        <p:spPr bwMode="auto">
          <a:xfrm>
            <a:off x="5956300" y="41910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b="0">
                <a:latin typeface="Helvetica Neue" charset="0"/>
                <a:cs typeface="+mn-cs"/>
              </a:rPr>
              <a:t>a21</a:t>
            </a: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5943600" y="3260725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b="0">
                <a:latin typeface="Helvetica Neue" charset="0"/>
                <a:cs typeface="+mn-cs"/>
              </a:rPr>
              <a:t>a12</a:t>
            </a: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568336" name="Text Box 16"/>
          <p:cNvSpPr txBox="1">
            <a:spLocks noChangeArrowheads="1"/>
          </p:cNvSpPr>
          <p:nvPr/>
        </p:nvSpPr>
        <p:spPr bwMode="auto">
          <a:xfrm>
            <a:off x="7780338" y="2706688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b="0">
                <a:latin typeface="Helvetica Neue" charset="0"/>
                <a:cs typeface="+mn-cs"/>
              </a:rPr>
              <a:t>a22</a:t>
            </a: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0437F-6065-DA46-BAC0-89782BF081B8}"/>
              </a:ext>
            </a:extLst>
          </p:cNvPr>
          <p:cNvSpPr txBox="1"/>
          <p:nvPr/>
        </p:nvSpPr>
        <p:spPr>
          <a:xfrm>
            <a:off x="323528" y="3371508"/>
            <a:ext cx="421831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Comic Sans MS" panose="030F0902030302020204" pitchFamily="66" charset="0"/>
              </a:rPr>
              <a:t>Can we find the model parameters that optimizes the probability of observing these sequences?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Baum-Welsh</a:t>
            </a:r>
          </a:p>
        </p:txBody>
      </p:sp>
      <p:graphicFrame>
        <p:nvGraphicFramePr>
          <p:cNvPr id="99332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285638"/>
              </p:ext>
            </p:extLst>
          </p:nvPr>
        </p:nvGraphicFramePr>
        <p:xfrm>
          <a:off x="1662113" y="2133600"/>
          <a:ext cx="52403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7" name="Equation" r:id="rId4" imgW="2273300" imgH="419100" progId="Equation.3">
                  <p:embed/>
                </p:oleObj>
              </mc:Choice>
              <mc:Fallback>
                <p:oleObj name="Equation" r:id="rId4" imgW="2273300" imgH="4191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2133600"/>
                        <a:ext cx="52403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9981" y="1340768"/>
            <a:ext cx="841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The probability of being in state k at time </a:t>
            </a:r>
            <a:r>
              <a:rPr lang="en-US" b="0" dirty="0" err="1"/>
              <a:t>i</a:t>
            </a:r>
            <a:r>
              <a:rPr lang="en-US" b="0" dirty="0"/>
              <a:t>, and state l at time </a:t>
            </a:r>
            <a:r>
              <a:rPr lang="en-US" b="0" dirty="0" err="1"/>
              <a:t>i</a:t>
            </a:r>
            <a:r>
              <a:rPr lang="en-US" b="0" dirty="0"/>
              <a:t> + 1, given the model and the observation sequence is</a:t>
            </a:r>
            <a:endParaRPr lang="en-US" dirty="0"/>
          </a:p>
        </p:txBody>
      </p:sp>
      <p:graphicFrame>
        <p:nvGraphicFramePr>
          <p:cNvPr id="1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47017"/>
              </p:ext>
            </p:extLst>
          </p:nvPr>
        </p:nvGraphicFramePr>
        <p:xfrm>
          <a:off x="1897063" y="4262438"/>
          <a:ext cx="310356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8" name="Equation" r:id="rId6" imgW="1346200" imgH="419100" progId="Equation.3">
                  <p:embed/>
                </p:oleObj>
              </mc:Choice>
              <mc:Fallback>
                <p:oleObj name="Equation" r:id="rId6" imgW="1346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4262438"/>
                        <a:ext cx="3103562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4880" y="3284984"/>
            <a:ext cx="837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The probability of being in state k at time </a:t>
            </a:r>
            <a:r>
              <a:rPr lang="en-US" b="0" dirty="0" err="1"/>
              <a:t>i</a:t>
            </a:r>
            <a:r>
              <a:rPr lang="en-US" b="0" dirty="0"/>
              <a:t>, given the observation sequence O 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190291"/>
            <a:ext cx="837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Note</a:t>
            </a:r>
          </a:p>
        </p:txBody>
      </p:sp>
      <p:graphicFrame>
        <p:nvGraphicFramePr>
          <p:cNvPr id="17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74321"/>
              </p:ext>
            </p:extLst>
          </p:nvPr>
        </p:nvGraphicFramePr>
        <p:xfrm>
          <a:off x="2011363" y="5516563"/>
          <a:ext cx="143668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9" name="Equation" r:id="rId8" imgW="622300" imgH="457200" progId="Equation.3">
                  <p:embed/>
                </p:oleObj>
              </mc:Choice>
              <mc:Fallback>
                <p:oleObj name="Equation" r:id="rId8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5516563"/>
                        <a:ext cx="1436687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Baum-Welsh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981" y="1340768"/>
            <a:ext cx="841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Now</a:t>
            </a:r>
            <a:endParaRPr lang="en-US" dirty="0"/>
          </a:p>
        </p:txBody>
      </p:sp>
      <p:graphicFrame>
        <p:nvGraphicFramePr>
          <p:cNvPr id="1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753325"/>
              </p:ext>
            </p:extLst>
          </p:nvPr>
        </p:nvGraphicFramePr>
        <p:xfrm>
          <a:off x="1906588" y="4103688"/>
          <a:ext cx="82073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6" name="Equation" r:id="rId4" imgW="355600" imgH="457200" progId="Equation.3">
                  <p:embed/>
                </p:oleObj>
              </mc:Choice>
              <mc:Fallback>
                <p:oleObj name="Equation" r:id="rId4" imgW="35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4103688"/>
                        <a:ext cx="820737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2996952"/>
            <a:ext cx="83735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is the expected number of times that state k is visited, or the expected number of transitions made from state k  (given the observed sequence), 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190291"/>
            <a:ext cx="837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is the expected number of transitions from state k to state l (given the observed sequence)  </a:t>
            </a:r>
          </a:p>
        </p:txBody>
      </p:sp>
      <p:graphicFrame>
        <p:nvGraphicFramePr>
          <p:cNvPr id="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424667"/>
              </p:ext>
            </p:extLst>
          </p:nvPr>
        </p:nvGraphicFramePr>
        <p:xfrm>
          <a:off x="1301750" y="1870075"/>
          <a:ext cx="17287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7" name="Equation" r:id="rId6" imgW="749300" imgH="457200" progId="Equation.3">
                  <p:embed/>
                </p:oleObj>
              </mc:Choice>
              <mc:Fallback>
                <p:oleObj name="Equation" r:id="rId6" imgW="749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1870075"/>
                        <a:ext cx="172878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9349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Baum-Welsh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981" y="1340768"/>
            <a:ext cx="841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Now</a:t>
            </a:r>
            <a:endParaRPr lang="en-US" dirty="0"/>
          </a:p>
        </p:txBody>
      </p:sp>
      <p:graphicFrame>
        <p:nvGraphicFramePr>
          <p:cNvPr id="1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89945"/>
              </p:ext>
            </p:extLst>
          </p:nvPr>
        </p:nvGraphicFramePr>
        <p:xfrm>
          <a:off x="1365250" y="3943250"/>
          <a:ext cx="1903413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8" name="Equation" r:id="rId4" imgW="825500" imgH="901700" progId="Equation.3">
                  <p:embed/>
                </p:oleObj>
              </mc:Choice>
              <mc:Fallback>
                <p:oleObj name="Equation" r:id="rId4" imgW="8255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943250"/>
                        <a:ext cx="1903413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4880" y="3284984"/>
            <a:ext cx="837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and</a:t>
            </a:r>
          </a:p>
        </p:txBody>
      </p:sp>
      <p:graphicFrame>
        <p:nvGraphicFramePr>
          <p:cNvPr id="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787099"/>
              </p:ext>
            </p:extLst>
          </p:nvPr>
        </p:nvGraphicFramePr>
        <p:xfrm>
          <a:off x="1374775" y="1373188"/>
          <a:ext cx="1581150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9" name="Equation" r:id="rId6" imgW="685800" imgH="889000" progId="Equation.3">
                  <p:embed/>
                </p:oleObj>
              </mc:Choice>
              <mc:Fallback>
                <p:oleObj name="Equation" r:id="rId6" imgW="6858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373188"/>
                        <a:ext cx="1581150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31361" y="2060848"/>
            <a:ext cx="5017103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Estimate probability of transition between state k and 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4581128"/>
            <a:ext cx="501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Estimate probability emitting symbol a in state k</a:t>
            </a:r>
          </a:p>
        </p:txBody>
      </p:sp>
    </p:spTree>
    <p:extLst>
      <p:ext uri="{BB962C8B-B14F-4D97-AF65-F5344CB8AC3E}">
        <p14:creationId xmlns:p14="http://schemas.microsoft.com/office/powerpoint/2010/main" val="31436983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Baum-Welsh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981" y="1124744"/>
            <a:ext cx="841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Use these relations</a:t>
            </a:r>
            <a:endParaRPr lang="en-US" dirty="0"/>
          </a:p>
        </p:txBody>
      </p:sp>
      <p:graphicFrame>
        <p:nvGraphicFramePr>
          <p:cNvPr id="1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033336"/>
              </p:ext>
            </p:extLst>
          </p:nvPr>
        </p:nvGraphicFramePr>
        <p:xfrm>
          <a:off x="3563888" y="1916832"/>
          <a:ext cx="1903413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0" name="Equation" r:id="rId4" imgW="825500" imgH="901700" progId="Equation.3">
                  <p:embed/>
                </p:oleObj>
              </mc:Choice>
              <mc:Fallback>
                <p:oleObj name="Equation" r:id="rId4" imgW="8255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916832"/>
                        <a:ext cx="1903413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4880" y="4407495"/>
            <a:ext cx="837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To update a, and e, and iterate until convergence</a:t>
            </a:r>
          </a:p>
        </p:txBody>
      </p:sp>
      <p:graphicFrame>
        <p:nvGraphicFramePr>
          <p:cNvPr id="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8489"/>
              </p:ext>
            </p:extLst>
          </p:nvPr>
        </p:nvGraphicFramePr>
        <p:xfrm>
          <a:off x="1374775" y="1887438"/>
          <a:ext cx="1581150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1" name="Equation" r:id="rId6" imgW="685800" imgH="889000" progId="Equation.3">
                  <p:embed/>
                </p:oleObj>
              </mc:Choice>
              <mc:Fallback>
                <p:oleObj name="Equation" r:id="rId6" imgW="6858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887438"/>
                        <a:ext cx="1581150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8061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HMM</a:t>
            </a:r>
            <a:r>
              <a:rPr lang="ja-JP" altLang="en-US">
                <a:cs typeface="+mj-cs"/>
              </a:rPr>
              <a:t>’</a:t>
            </a:r>
            <a:r>
              <a:rPr lang="en-US">
                <a:cs typeface="+mj-cs"/>
              </a:rPr>
              <a:t>s and weight matrices</a:t>
            </a:r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In the case of un-gapped alignments HMM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s become simple weight-matrices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To achieve high performance, the emission frequencies are estimated using the techniques of </a:t>
            </a:r>
          </a:p>
          <a:p>
            <a:pPr lvl="1" eaLnBrk="1" hangingPunct="1">
              <a:defRPr/>
            </a:pPr>
            <a:r>
              <a:rPr lang="en-US" dirty="0"/>
              <a:t>Sequence weighting</a:t>
            </a:r>
          </a:p>
          <a:p>
            <a:pPr lvl="1" eaLnBrk="1" hangingPunct="1">
              <a:defRPr/>
            </a:pPr>
            <a:r>
              <a:rPr lang="en-US" dirty="0"/>
              <a:t>Pseudo counts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Profile HMM</a:t>
            </a:r>
            <a:r>
              <a:rPr lang="ja-JP" altLang="en-US">
                <a:cs typeface="+mj-cs"/>
              </a:rPr>
              <a:t>’</a:t>
            </a:r>
            <a:r>
              <a:rPr lang="en-US">
                <a:cs typeface="+mj-cs"/>
              </a:rPr>
              <a:t>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Alignments based on conventional scoring matrices (BLOSUM62) scores all positions in a sequence in an equal manner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Some positions are highly conserved, some are highly variable (more than what is described in the BLOSUM matrix)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Profile HMM</a:t>
            </a:r>
            <a:r>
              <a:rPr lang="ja-JP" altLang="en-US" sz="2800">
                <a:cs typeface="+mn-cs"/>
              </a:rPr>
              <a:t>’</a:t>
            </a:r>
            <a:r>
              <a:rPr lang="en-US" sz="2800">
                <a:cs typeface="+mn-cs"/>
              </a:rPr>
              <a:t>s are ideal suited to describe such position specific variations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698500" y="2540000"/>
            <a:ext cx="76406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600">
                <a:latin typeface="Courier New" charset="0"/>
                <a:cs typeface="+mn-cs"/>
              </a:rPr>
              <a:t>ADDGSLAFVPSEF--SISPGEKIVFKNNAGFPHNIVFDEDSIPSGVDASKISMSEEDLLN </a:t>
            </a:r>
          </a:p>
          <a:p>
            <a:pPr algn="l" eaLnBrk="0" hangingPunct="0">
              <a:defRPr/>
            </a:pPr>
            <a:r>
              <a:rPr lang="en-US" sz="1600">
                <a:latin typeface="Courier New" charset="0"/>
                <a:cs typeface="+mn-cs"/>
              </a:rPr>
              <a:t>TVNGAI--PGPLIAERLKEGQNVRVTNTLDEDTSIHWHGLLVPFGMDGVPGVSFPG---I</a:t>
            </a:r>
          </a:p>
          <a:p>
            <a:pPr algn="l" eaLnBrk="0" hangingPunct="0">
              <a:defRPr/>
            </a:pPr>
            <a:r>
              <a:rPr lang="en-US" sz="1600">
                <a:latin typeface="Courier New" charset="0"/>
                <a:cs typeface="+mn-cs"/>
              </a:rPr>
              <a:t>-TSMAPAFGVQEFYRTVKQGDEVTVTIT-----NIDQIED-VSHGFVVVNHGVSME---I</a:t>
            </a:r>
          </a:p>
          <a:p>
            <a:pPr algn="l" eaLnBrk="0" hangingPunct="0">
              <a:defRPr/>
            </a:pPr>
            <a:r>
              <a:rPr lang="en-US" sz="1600">
                <a:latin typeface="Courier New" charset="0"/>
                <a:cs typeface="+mn-cs"/>
              </a:rPr>
              <a:t>IE--KMKYLTPEVFYTIKAGETVYWVNGEVMPHNVAFKKGIV--GEDAFRGEMMTKD---</a:t>
            </a:r>
          </a:p>
          <a:p>
            <a:pPr algn="l" eaLnBrk="0" hangingPunct="0">
              <a:defRPr/>
            </a:pPr>
            <a:r>
              <a:rPr lang="en-US" sz="1600">
                <a:latin typeface="Courier New" charset="0"/>
                <a:cs typeface="+mn-cs"/>
              </a:rPr>
              <a:t>-TSVAPSFSQPSF-LTVKEGDEVTVIVTNLDE------IDDLTHGFTMGNHGVAME---V</a:t>
            </a:r>
          </a:p>
          <a:p>
            <a:pPr algn="l" eaLnBrk="0" hangingPunct="0">
              <a:defRPr/>
            </a:pPr>
            <a:r>
              <a:rPr lang="en-US" sz="1600">
                <a:latin typeface="Courier New" charset="0"/>
                <a:cs typeface="+mn-cs"/>
              </a:rPr>
              <a:t>ASAETMVFEPDFLVLEIGPGDRVRFVPTHK-SHNAATIDGMVPEGVEGFKSRINDE----</a:t>
            </a:r>
          </a:p>
          <a:p>
            <a:pPr algn="l" eaLnBrk="0" hangingPunct="0">
              <a:defRPr/>
            </a:pPr>
            <a:r>
              <a:rPr lang="en-US" sz="1600">
                <a:latin typeface="Courier New" charset="0"/>
                <a:cs typeface="+mn-cs"/>
              </a:rPr>
              <a:t>TVNGQ--FPGPRLAGVAREGDQVLVKVVNHVAENITIHWHGVQLGTGWADGPAYVTQCPI</a:t>
            </a: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profiles </a:t>
            </a:r>
          </a:p>
        </p:txBody>
      </p:sp>
      <p:grpSp>
        <p:nvGrpSpPr>
          <p:cNvPr id="454660" name="Group 4"/>
          <p:cNvGrpSpPr>
            <a:grpSpLocks/>
          </p:cNvGrpSpPr>
          <p:nvPr/>
        </p:nvGrpSpPr>
        <p:grpSpPr bwMode="auto">
          <a:xfrm>
            <a:off x="2624138" y="1933575"/>
            <a:ext cx="1289050" cy="2371725"/>
            <a:chOff x="1637" y="1203"/>
            <a:chExt cx="830" cy="1677"/>
          </a:xfrm>
        </p:grpSpPr>
        <p:sp>
          <p:nvSpPr>
            <p:cNvPr id="454661" name="Rectangle 5"/>
            <p:cNvSpPr>
              <a:spLocks noChangeArrowheads="1"/>
            </p:cNvSpPr>
            <p:nvPr/>
          </p:nvSpPr>
          <p:spPr bwMode="auto">
            <a:xfrm>
              <a:off x="1920" y="1584"/>
              <a:ext cx="144" cy="129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54662" name="Text Box 6"/>
            <p:cNvSpPr txBox="1">
              <a:spLocks noChangeArrowheads="1"/>
            </p:cNvSpPr>
            <p:nvPr/>
          </p:nvSpPr>
          <p:spPr bwMode="auto">
            <a:xfrm rot="-1766893">
              <a:off x="1637" y="1203"/>
              <a:ext cx="83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 b="0" i="1" dirty="0">
                  <a:solidFill>
                    <a:srgbClr val="FF0000"/>
                  </a:solidFill>
                  <a:latin typeface="Arial" charset="0"/>
                  <a:cs typeface="+mn-cs"/>
                </a:rPr>
                <a:t>Conserved</a:t>
              </a:r>
              <a:endParaRPr lang="en-US" sz="1800" b="0" dirty="0">
                <a:latin typeface="Arial" charset="0"/>
                <a:cs typeface="+mn-cs"/>
              </a:endParaRPr>
            </a:p>
          </p:txBody>
        </p:sp>
      </p:grpSp>
      <p:grpSp>
        <p:nvGrpSpPr>
          <p:cNvPr id="454663" name="Group 7"/>
          <p:cNvGrpSpPr>
            <a:grpSpLocks/>
          </p:cNvGrpSpPr>
          <p:nvPr/>
        </p:nvGrpSpPr>
        <p:grpSpPr bwMode="auto">
          <a:xfrm>
            <a:off x="6380163" y="1884363"/>
            <a:ext cx="1735137" cy="2395537"/>
            <a:chOff x="1617" y="1116"/>
            <a:chExt cx="1176" cy="1764"/>
          </a:xfrm>
        </p:grpSpPr>
        <p:sp>
          <p:nvSpPr>
            <p:cNvPr id="454664" name="Rectangle 8"/>
            <p:cNvSpPr>
              <a:spLocks noChangeArrowheads="1"/>
            </p:cNvSpPr>
            <p:nvPr/>
          </p:nvSpPr>
          <p:spPr bwMode="auto">
            <a:xfrm>
              <a:off x="1920" y="1584"/>
              <a:ext cx="143" cy="129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54665" name="Text Box 9"/>
            <p:cNvSpPr txBox="1">
              <a:spLocks noChangeArrowheads="1"/>
            </p:cNvSpPr>
            <p:nvPr/>
          </p:nvSpPr>
          <p:spPr bwMode="auto">
            <a:xfrm rot="-1766893">
              <a:off x="1617" y="1116"/>
              <a:ext cx="11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 b="0" i="1">
                  <a:solidFill>
                    <a:srgbClr val="FF0000"/>
                  </a:solidFill>
                  <a:latin typeface="Arial" charset="0"/>
                  <a:cs typeface="+mn-cs"/>
                </a:rPr>
                <a:t>Non-conserved</a:t>
              </a:r>
              <a:endParaRPr lang="en-US" sz="1800" b="0">
                <a:latin typeface="Arial" charset="0"/>
                <a:cs typeface="+mn-cs"/>
              </a:endParaRPr>
            </a:p>
          </p:txBody>
        </p:sp>
      </p:grp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1143000" y="5029200"/>
            <a:ext cx="2759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 b="0">
                <a:latin typeface="Comic Sans MS" charset="0"/>
                <a:cs typeface="+mn-cs"/>
              </a:rPr>
              <a:t>Matching any thing but G =&gt; large negative score</a:t>
            </a:r>
          </a:p>
        </p:txBody>
      </p:sp>
      <p:sp>
        <p:nvSpPr>
          <p:cNvPr id="454667" name="Text Box 11"/>
          <p:cNvSpPr txBox="1">
            <a:spLocks noChangeArrowheads="1"/>
          </p:cNvSpPr>
          <p:nvPr/>
        </p:nvSpPr>
        <p:spPr bwMode="auto">
          <a:xfrm>
            <a:off x="5638800" y="5029200"/>
            <a:ext cx="2759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 b="0">
                <a:latin typeface="Comic Sans MS" charset="0"/>
                <a:cs typeface="+mn-cs"/>
              </a:rPr>
              <a:t>Any thing can match</a:t>
            </a:r>
          </a:p>
        </p:txBody>
      </p:sp>
      <p:sp>
        <p:nvSpPr>
          <p:cNvPr id="454668" name="Text Box 12"/>
          <p:cNvSpPr txBox="1">
            <a:spLocks noChangeArrowheads="1"/>
          </p:cNvSpPr>
          <p:nvPr/>
        </p:nvSpPr>
        <p:spPr bwMode="auto">
          <a:xfrm>
            <a:off x="711200" y="4573588"/>
            <a:ext cx="7500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600">
                <a:latin typeface="Courier New" charset="0"/>
                <a:cs typeface="+mn-cs"/>
              </a:rPr>
              <a:t>TKAVVLTFNTSVEICLVMQ</a:t>
            </a:r>
            <a:r>
              <a:rPr lang="en-US" sz="1600" u="sng">
                <a:solidFill>
                  <a:srgbClr val="E31205"/>
                </a:solidFill>
                <a:latin typeface="Courier New" charset="0"/>
                <a:cs typeface="+mn-cs"/>
              </a:rPr>
              <a:t>G</a:t>
            </a:r>
            <a:r>
              <a:rPr lang="en-US" sz="1600">
                <a:latin typeface="Courier New" charset="0"/>
                <a:cs typeface="+mn-cs"/>
              </a:rPr>
              <a:t>TSIV----AAESHPLHLHGFNFPSNFNLVD</a:t>
            </a:r>
            <a:r>
              <a:rPr lang="en-US" sz="1600" u="sng">
                <a:solidFill>
                  <a:srgbClr val="E31205"/>
                </a:solidFill>
                <a:latin typeface="Courier New" charset="0"/>
                <a:cs typeface="+mn-cs"/>
              </a:rPr>
              <a:t>P</a:t>
            </a:r>
            <a:r>
              <a:rPr lang="en-US" sz="1600">
                <a:latin typeface="Courier New" charset="0"/>
                <a:cs typeface="+mn-cs"/>
              </a:rPr>
              <a:t>MERNTAGVP</a:t>
            </a:r>
          </a:p>
        </p:txBody>
      </p:sp>
      <p:sp>
        <p:nvSpPr>
          <p:cNvPr id="454669" name="Rectangle 13"/>
          <p:cNvSpPr>
            <a:spLocks noChangeArrowheads="1"/>
          </p:cNvSpPr>
          <p:nvPr/>
        </p:nvSpPr>
        <p:spPr bwMode="auto">
          <a:xfrm>
            <a:off x="698500" y="4006850"/>
            <a:ext cx="764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600">
                <a:latin typeface="Courier New" charset="0"/>
                <a:cs typeface="+mn-cs"/>
              </a:rPr>
              <a:t>TVNGQ--FPGPRLAGVAREGDQVLVKVVNHVAENITIHWHGVQLGTGWADGPAYVTQCPI</a:t>
            </a:r>
            <a:endParaRPr lang="en-US">
              <a:latin typeface="Times New Roman" charset="0"/>
              <a:cs typeface="+mn-cs"/>
            </a:endParaRPr>
          </a:p>
        </p:txBody>
      </p:sp>
      <p:grpSp>
        <p:nvGrpSpPr>
          <p:cNvPr id="454670" name="Group 14"/>
          <p:cNvGrpSpPr>
            <a:grpSpLocks/>
          </p:cNvGrpSpPr>
          <p:nvPr/>
        </p:nvGrpSpPr>
        <p:grpSpPr bwMode="auto">
          <a:xfrm>
            <a:off x="7389813" y="1833563"/>
            <a:ext cx="1060450" cy="2586037"/>
            <a:chOff x="4655" y="1155"/>
            <a:chExt cx="668" cy="1677"/>
          </a:xfrm>
        </p:grpSpPr>
        <p:sp>
          <p:nvSpPr>
            <p:cNvPr id="454671" name="Rectangle 15"/>
            <p:cNvSpPr>
              <a:spLocks noChangeArrowheads="1"/>
            </p:cNvSpPr>
            <p:nvPr/>
          </p:nvSpPr>
          <p:spPr bwMode="auto">
            <a:xfrm>
              <a:off x="4788" y="2100"/>
              <a:ext cx="96" cy="144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54672" name="Text Box 16"/>
            <p:cNvSpPr txBox="1">
              <a:spLocks noChangeArrowheads="1"/>
            </p:cNvSpPr>
            <p:nvPr/>
          </p:nvSpPr>
          <p:spPr bwMode="auto">
            <a:xfrm rot="-1766893">
              <a:off x="4655" y="1155"/>
              <a:ext cx="66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 b="0" i="1">
                  <a:solidFill>
                    <a:srgbClr val="FF0000"/>
                  </a:solidFill>
                  <a:latin typeface="Arial" charset="0"/>
                  <a:cs typeface="+mn-cs"/>
                </a:rPr>
                <a:t>Insertion</a:t>
              </a:r>
              <a:endParaRPr lang="en-US" sz="1800" b="0">
                <a:latin typeface="Arial" charset="0"/>
                <a:cs typeface="+mn-cs"/>
              </a:endParaRPr>
            </a:p>
          </p:txBody>
        </p:sp>
        <p:sp>
          <p:nvSpPr>
            <p:cNvPr id="454673" name="Rectangle 17"/>
            <p:cNvSpPr>
              <a:spLocks noChangeArrowheads="1"/>
            </p:cNvSpPr>
            <p:nvPr/>
          </p:nvSpPr>
          <p:spPr bwMode="auto">
            <a:xfrm>
              <a:off x="4773" y="1632"/>
              <a:ext cx="267" cy="144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454674" name="Rectangle 18"/>
            <p:cNvSpPr>
              <a:spLocks noChangeArrowheads="1"/>
            </p:cNvSpPr>
            <p:nvPr/>
          </p:nvSpPr>
          <p:spPr bwMode="auto">
            <a:xfrm>
              <a:off x="4770" y="2544"/>
              <a:ext cx="267" cy="288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 b="0">
                <a:latin typeface="Courier New" charset="0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99894" y="2014796"/>
            <a:ext cx="1148471" cy="1342196"/>
            <a:chOff x="3999894" y="2014796"/>
            <a:chExt cx="1148471" cy="1342196"/>
          </a:xfrm>
        </p:grpSpPr>
        <p:sp>
          <p:nvSpPr>
            <p:cNvPr id="2" name="Rectangle 1"/>
            <p:cNvSpPr/>
            <p:nvPr/>
          </p:nvSpPr>
          <p:spPr bwMode="auto">
            <a:xfrm>
              <a:off x="4139952" y="2996952"/>
              <a:ext cx="648072" cy="360040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9839315">
              <a:off x="3999894" y="2014796"/>
              <a:ext cx="1148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C0000"/>
                  </a:solidFill>
                  <a:latin typeface="+mn-lt"/>
                </a:rPr>
                <a:t>deletion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8" grpId="0"/>
      <p:bldP spid="454666" grpId="0" autoUpdateAnimBg="0"/>
      <p:bldP spid="454667" grpId="0" autoUpdateAnimBg="0"/>
      <p:bldP spid="454668" grpId="0" autoUpdateAnimBg="0"/>
      <p:bldP spid="45466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HMM vs. alignment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cs typeface="+mn-cs"/>
              </a:rPr>
              <a:t>Detailed description of core</a:t>
            </a:r>
          </a:p>
          <a:p>
            <a:pPr lvl="1" eaLnBrk="1" hangingPunct="1">
              <a:defRPr/>
            </a:pPr>
            <a:r>
              <a:rPr lang="en-US"/>
              <a:t>Conserved/variable positions</a:t>
            </a:r>
          </a:p>
          <a:p>
            <a:pPr eaLnBrk="1" hangingPunct="1">
              <a:defRPr/>
            </a:pPr>
            <a:r>
              <a:rPr lang="en-US" sz="2800">
                <a:cs typeface="+mn-cs"/>
              </a:rPr>
              <a:t>Price for insertions/deletions varies at different locations in sequence</a:t>
            </a:r>
          </a:p>
          <a:p>
            <a:pPr eaLnBrk="1" hangingPunct="1">
              <a:defRPr/>
            </a:pPr>
            <a:r>
              <a:rPr lang="en-US" sz="2800">
                <a:cs typeface="+mn-cs"/>
              </a:rPr>
              <a:t>These features cannot be captured in conventional alignments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7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447800"/>
            <a:ext cx="6324600" cy="2903538"/>
          </a:xfrm>
        </p:spPr>
      </p:pic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Profile HMM</a:t>
            </a:r>
            <a:r>
              <a:rPr lang="ja-JP" altLang="en-US">
                <a:cs typeface="+mj-cs"/>
              </a:rPr>
              <a:t>’</a:t>
            </a:r>
            <a:r>
              <a:rPr lang="en-US">
                <a:cs typeface="+mj-cs"/>
              </a:rPr>
              <a:t>s</a:t>
            </a:r>
          </a:p>
        </p:txBody>
      </p:sp>
      <p:sp>
        <p:nvSpPr>
          <p:cNvPr id="344069" name="Line 5"/>
          <p:cNvSpPr>
            <a:spLocks noChangeShapeType="1"/>
          </p:cNvSpPr>
          <p:nvPr/>
        </p:nvSpPr>
        <p:spPr bwMode="auto">
          <a:xfrm flipV="1">
            <a:off x="1981200" y="3810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212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800" b="0">
                <a:latin typeface="Arial" charset="0"/>
                <a:cs typeface="+mn-cs"/>
              </a:rPr>
              <a:t>All P/D pairs must be visited once </a:t>
            </a:r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2743200" y="2743200"/>
            <a:ext cx="762000" cy="1600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657600" y="4911725"/>
            <a:ext cx="320040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>
                <a:latin typeface="Courier New" charset="0"/>
                <a:cs typeface="+mn-cs"/>
              </a:rPr>
              <a:t>L</a:t>
            </a:r>
            <a:r>
              <a:rPr lang="en-US" sz="2800" baseline="-25000">
                <a:latin typeface="Courier New" charset="0"/>
                <a:cs typeface="+mn-cs"/>
              </a:rPr>
              <a:t>1</a:t>
            </a:r>
            <a:r>
              <a:rPr lang="en-US" sz="2800">
                <a:latin typeface="Courier New" charset="0"/>
                <a:cs typeface="+mn-cs"/>
              </a:rPr>
              <a:t>-</a:t>
            </a:r>
            <a:r>
              <a:rPr lang="en-US" sz="2800" baseline="-25000">
                <a:latin typeface="Courier New" charset="0"/>
                <a:cs typeface="+mn-cs"/>
              </a:rPr>
              <a:t> </a:t>
            </a:r>
            <a:r>
              <a:rPr lang="en-US" sz="2800">
                <a:latin typeface="Courier New" charset="0"/>
                <a:cs typeface="+mn-cs"/>
              </a:rPr>
              <a:t>Y</a:t>
            </a:r>
            <a:r>
              <a:rPr lang="en-US" sz="2800" baseline="-25000">
                <a:latin typeface="Courier New" charset="0"/>
                <a:cs typeface="+mn-cs"/>
              </a:rPr>
              <a:t>2</a:t>
            </a:r>
            <a:r>
              <a:rPr lang="en-US" sz="2800">
                <a:latin typeface="Courier New" charset="0"/>
                <a:cs typeface="+mn-cs"/>
              </a:rPr>
              <a:t>A</a:t>
            </a:r>
            <a:r>
              <a:rPr lang="en-US" sz="2800" baseline="-25000">
                <a:latin typeface="Courier New" charset="0"/>
                <a:cs typeface="+mn-cs"/>
              </a:rPr>
              <a:t>3</a:t>
            </a:r>
            <a:r>
              <a:rPr lang="en-US" sz="2800">
                <a:latin typeface="Courier New" charset="0"/>
                <a:cs typeface="+mn-cs"/>
              </a:rPr>
              <a:t>V</a:t>
            </a:r>
            <a:r>
              <a:rPr lang="en-US" sz="2800" baseline="-25000">
                <a:latin typeface="Courier New" charset="0"/>
                <a:cs typeface="+mn-cs"/>
              </a:rPr>
              <a:t>4</a:t>
            </a:r>
            <a:r>
              <a:rPr lang="en-US" sz="2800">
                <a:latin typeface="Courier New" charset="0"/>
                <a:cs typeface="+mn-cs"/>
              </a:rPr>
              <a:t>R</a:t>
            </a:r>
            <a:r>
              <a:rPr lang="en-US" sz="2800" baseline="-25000">
                <a:latin typeface="Courier New" charset="0"/>
                <a:cs typeface="+mn-cs"/>
              </a:rPr>
              <a:t>5</a:t>
            </a:r>
            <a:r>
              <a:rPr lang="en-US" sz="2800">
                <a:latin typeface="Courier New" charset="0"/>
                <a:cs typeface="+mn-cs"/>
              </a:rPr>
              <a:t>-</a:t>
            </a:r>
            <a:r>
              <a:rPr lang="en-US" sz="2800" baseline="-25000">
                <a:latin typeface="Courier New" charset="0"/>
                <a:cs typeface="+mn-cs"/>
              </a:rPr>
              <a:t> </a:t>
            </a:r>
            <a:r>
              <a:rPr lang="en-US" sz="2800">
                <a:latin typeface="Courier New" charset="0"/>
                <a:cs typeface="+mn-cs"/>
              </a:rPr>
              <a:t>I</a:t>
            </a:r>
            <a:r>
              <a:rPr lang="en-US" sz="2800" baseline="-25000">
                <a:latin typeface="Courier New" charset="0"/>
                <a:cs typeface="+mn-cs"/>
              </a:rPr>
              <a:t>6</a:t>
            </a:r>
            <a:endParaRPr lang="en-US" sz="2800">
              <a:latin typeface="Courier New" charset="0"/>
              <a:cs typeface="+mn-cs"/>
            </a:endParaRPr>
          </a:p>
          <a:p>
            <a:pPr algn="l">
              <a:defRPr/>
            </a:pPr>
            <a:r>
              <a:rPr lang="en-US" sz="2800">
                <a:latin typeface="Courier New" charset="0"/>
                <a:cs typeface="+mn-cs"/>
              </a:rPr>
              <a:t>P</a:t>
            </a:r>
            <a:r>
              <a:rPr lang="en-US" sz="2800" baseline="-25000">
                <a:latin typeface="Courier New" charset="0"/>
                <a:cs typeface="+mn-cs"/>
              </a:rPr>
              <a:t>1</a:t>
            </a:r>
            <a:r>
              <a:rPr lang="en-US" sz="2800">
                <a:latin typeface="Courier New" charset="0"/>
                <a:cs typeface="+mn-cs"/>
              </a:rPr>
              <a:t>D</a:t>
            </a:r>
            <a:r>
              <a:rPr lang="en-US" sz="2800" baseline="-25000">
                <a:latin typeface="Courier New" charset="0"/>
                <a:cs typeface="+mn-cs"/>
              </a:rPr>
              <a:t>2</a:t>
            </a:r>
            <a:r>
              <a:rPr lang="en-US" sz="2800">
                <a:latin typeface="Courier New" charset="0"/>
                <a:cs typeface="+mn-cs"/>
              </a:rPr>
              <a:t>P</a:t>
            </a:r>
            <a:r>
              <a:rPr lang="en-US" sz="2800" baseline="-25000">
                <a:latin typeface="Courier New" charset="0"/>
                <a:cs typeface="+mn-cs"/>
              </a:rPr>
              <a:t>3</a:t>
            </a:r>
            <a:r>
              <a:rPr lang="en-US" sz="2800">
                <a:latin typeface="Courier New" charset="0"/>
                <a:cs typeface="+mn-cs"/>
              </a:rPr>
              <a:t>P</a:t>
            </a:r>
            <a:r>
              <a:rPr lang="en-US" sz="2800" baseline="-25000">
                <a:latin typeface="Courier New" charset="0"/>
                <a:cs typeface="+mn-cs"/>
              </a:rPr>
              <a:t>4</a:t>
            </a:r>
            <a:r>
              <a:rPr lang="en-US" sz="2800">
                <a:latin typeface="Courier New" charset="0"/>
                <a:cs typeface="+mn-cs"/>
              </a:rPr>
              <a:t>I</a:t>
            </a:r>
            <a:r>
              <a:rPr lang="en-US" sz="2800" baseline="-25000">
                <a:latin typeface="Courier New" charset="0"/>
                <a:cs typeface="+mn-cs"/>
              </a:rPr>
              <a:t>4</a:t>
            </a:r>
            <a:r>
              <a:rPr lang="en-US" sz="2800">
                <a:latin typeface="Courier New" charset="0"/>
                <a:cs typeface="+mn-cs"/>
              </a:rPr>
              <a:t>P</a:t>
            </a:r>
            <a:r>
              <a:rPr lang="en-US" sz="2800" baseline="-25000">
                <a:latin typeface="Courier New" charset="0"/>
                <a:cs typeface="+mn-cs"/>
              </a:rPr>
              <a:t>5</a:t>
            </a:r>
            <a:r>
              <a:rPr lang="en-US" sz="2800">
                <a:latin typeface="Courier New" charset="0"/>
                <a:cs typeface="+mn-cs"/>
              </a:rPr>
              <a:t>D</a:t>
            </a:r>
            <a:r>
              <a:rPr lang="en-US" sz="2800" baseline="-25000">
                <a:latin typeface="Courier New" charset="0"/>
                <a:cs typeface="+mn-cs"/>
              </a:rPr>
              <a:t>6</a:t>
            </a:r>
            <a:r>
              <a:rPr lang="en-US" sz="2800">
                <a:latin typeface="Courier New" charset="0"/>
                <a:cs typeface="+mn-cs"/>
              </a:rPr>
              <a:t>P</a:t>
            </a:r>
            <a:r>
              <a:rPr lang="en-US" sz="2800" baseline="-25000">
                <a:latin typeface="Courier New" charset="0"/>
                <a:cs typeface="+mn-cs"/>
              </a:rPr>
              <a:t>7</a:t>
            </a:r>
            <a:endParaRPr lang="en-US" sz="2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 noChangeArrowheads="1"/>
          </p:cNvPicPr>
          <p:nvPr/>
        </p:nvPicPr>
        <p:blipFill>
          <a:blip r:embed="rId3">
            <a:lum bright="2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143000"/>
            <a:ext cx="4737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408863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SLLPAIVEL YLLPAIVHI TLWVDPYEV GLVPFLVSV KLLEPVLLL LLDVPTAAV LLDVPTAAV LLDVPTAAV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LLDVPTAAV VLFRGGPRG MVDGTLLLL YMNGTMSQV MLLSVPLLL SLLGLLVEV ALLPPINIL TLIKIQHTL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HLIDYLVTS ILAPPVVKL ALFPQLVIL GILGFVFTL STNRQSGRQ GLDVLTAKV RILGAVAKV QVCERIPTI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ILFGHENRV ILMEHIHKL ILDQKINEV SLAGGIIGV LLIENVASL FLLWATAEA SLPDFGISY KKREEAPSL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LERPGGNEI ALSNLEVKL ALNELLQHV DLERKVESL FLGENISNF ALSDHHIYL GLSEFTEYL STAPPAHGV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PLDGEYFTL GVLVGVALI RTLDKVLEV HLSTAFARV RLDSYVRSL YMNGTMSQV GILGFVFTL ILKEPVHGV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ILGFVFTLT LLFGYPVYV GLSPTVWLS WLSLLVPFV FLPSDFFPS CLGGLLTMV FIAGNSAYE KLGEFYNQM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KLVALGINA DLMGYIPLV RLVTLKDIV MLLAVLYCL AAGIGILTV YLEPGPVTA LLDGTATLR ITDQVPFSV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KTWGQYWQV TITDQVPFS AFHHVAREL YLNKIQNSL MMRKLAILS AIMDKNIIL IMDKNIILK SMVGNWAKV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SLLAPGAKQ KIFGSLAFL ELVSEFSRM KLTPLCVTL VLYRYGSFS YIGEVLVSV CINGVCWTV VMNILLQYV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ILTVILGVL KVLEYVIKV FLWGPRALV GLSRYVARL FLLTRILTI HLGNVKYLV GIAGGLALL GLQDCTMLV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TGAPVTYST VIYQYMDDL VLPDVFIRC VLPDVFIRC AVGIGIAVV LVVLGLLAV ALGLGLLPV GIGIGVLAA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GAGIGVAVL IAGIGILAI LIVIGILIL LAGIGLIAA VDGIGILTI GAGIGVLTA AAGIGIIQI QAGIGILLA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KARDPHSGH KACDPHSGH ACDPHSGHF SLYNTVATL RGPGRAFVT NLVPMVATV GLHCYEQLV PLKQHFQIV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AVFDRKSDA LLDFVRFMG VLVKSPNHV GLAPPQHLI LLGRNSFEV PLTFGWCYK VLEWRFDSR TLNAWVKVV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GLCTLVAML FIDSYICQV IISAVVGIL VMAGVGSPY LLWTLVVLL SVRDRLARL LLMDCSGSI CLTSTVQLV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VLHDDLLEA LMWITQCFL SLLMWITQC QLSLLMWIT LLGATCMFV RLTRFLSRV YMDGTMSQV FLTPKKLQC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ISNDVCAQV VKTDGNPPE SVYDFFVWL FLYGALLLA VLFSSDFRI LMWAKIGPV SLLLELEEV SLSRFSWGA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YTAFTIPSI RLMKQDFSV RLPRIFCSC FLWGPRAYA RLLQETELV SLFEGIDFY SLDQSVVEL RLNMFTPYI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NMFTPYIGV LMIIPLINV TLFIGSHVV SLVIVTTFV VLQWASLAV ILAKFLHWL STAPPHVNV LLLLTVLTV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VVLGVVFGI ILHNGAYSL MIMVKCWMI MLGTHTMEV MLGTHTMEV SLADTNSLA LLWAARPRL GVALQTMKQ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GLYDGMEHL KMVELVHFL YLQLVFGIE MLMAQEALA LMAQEALAF VYDGREHTV YLSGANLNL RMFPNAPYL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EAAGIGILT TLDSQVMSL STPPPGTRV KVAELVHFL IMIGVLVGV ALCRWGLLL LLFAGVQCQ VLLCESTAV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YLSTAFARV YLLEMLWRL SLDDYNHLV RTLDKVLEV GLPVEYLQV KLIANNTRV FIYAGSLSA KLVANNTRL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FLDEFMEGV ALQPGTALL VLDGLDVLL SLYSFPEPE ALYVDSLFF SLLQHLIGL ELTLGEFLK MINAYLDKL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AAGIGILTV FLPSDFFPS SVRDRLARL SLREWLLRI LLSAWILTA AAGIGILTV AVPDEIPPL FAYDGKDYI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AAGIGILTV FLPSDFFPS AAGIGILTV FLPSDFFPS AAGIGILTV FLWGPRALV ETVSEQSNV ITLWQRPLV</a:t>
            </a:r>
            <a:endParaRPr lang="en-US">
              <a:latin typeface="Courier New" charset="0"/>
              <a:cs typeface="+mn-cs"/>
            </a:endParaRPr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Weight matrix construction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Profile HMM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Un-gapped profile HMM is just a sequence profile</a:t>
            </a:r>
          </a:p>
        </p:txBody>
      </p:sp>
      <p:pic>
        <p:nvPicPr>
          <p:cNvPr id="524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63246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24298" name="Group 10"/>
          <p:cNvGrpSpPr>
            <a:grpSpLocks/>
          </p:cNvGrpSpPr>
          <p:nvPr/>
        </p:nvGrpSpPr>
        <p:grpSpPr bwMode="auto">
          <a:xfrm>
            <a:off x="1447800" y="2489200"/>
            <a:ext cx="6934200" cy="3733800"/>
            <a:chOff x="912" y="1568"/>
            <a:chExt cx="4368" cy="2352"/>
          </a:xfrm>
        </p:grpSpPr>
        <p:sp>
          <p:nvSpPr>
            <p:cNvPr id="524295" name="Rectangle 7"/>
            <p:cNvSpPr>
              <a:spLocks noChangeArrowheads="1"/>
            </p:cNvSpPr>
            <p:nvPr/>
          </p:nvSpPr>
          <p:spPr bwMode="auto">
            <a:xfrm>
              <a:off x="912" y="1568"/>
              <a:ext cx="4272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24296" name="Rectangle 8"/>
            <p:cNvSpPr>
              <a:spLocks noChangeArrowheads="1"/>
            </p:cNvSpPr>
            <p:nvPr/>
          </p:nvSpPr>
          <p:spPr bwMode="auto">
            <a:xfrm>
              <a:off x="1008" y="2912"/>
              <a:ext cx="4272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Profile HMM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Un-gapped profile HMM is just a sequence profile</a:t>
            </a:r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1676400" y="5257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defRPr/>
            </a:pPr>
            <a:r>
              <a:rPr lang="en-US" b="0">
                <a:latin typeface="Comic Sans MS" charset="0"/>
                <a:cs typeface="+mn-cs"/>
              </a:rPr>
              <a:t>P1</a:t>
            </a:r>
            <a:endParaRPr lang="en-US" sz="1800">
              <a:cs typeface="+mn-cs"/>
            </a:endParaRPr>
          </a:p>
        </p:txBody>
      </p: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2590800" y="5257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defRPr/>
            </a:pPr>
            <a:r>
              <a:rPr lang="en-US" b="0">
                <a:latin typeface="Comic Sans MS" charset="0"/>
                <a:cs typeface="+mn-cs"/>
              </a:rPr>
              <a:t>P2</a:t>
            </a:r>
            <a:endParaRPr lang="en-US" sz="1800">
              <a:cs typeface="+mn-cs"/>
            </a:endParaRPr>
          </a:p>
        </p:txBody>
      </p:sp>
      <p:sp>
        <p:nvSpPr>
          <p:cNvPr id="529419" name="Rectangle 11"/>
          <p:cNvSpPr>
            <a:spLocks noChangeArrowheads="1"/>
          </p:cNvSpPr>
          <p:nvPr/>
        </p:nvSpPr>
        <p:spPr bwMode="auto">
          <a:xfrm>
            <a:off x="3505200" y="5257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defRPr/>
            </a:pPr>
            <a:r>
              <a:rPr lang="en-US" b="0">
                <a:latin typeface="Comic Sans MS" charset="0"/>
                <a:cs typeface="+mn-cs"/>
              </a:rPr>
              <a:t>P3</a:t>
            </a:r>
            <a:endParaRPr lang="en-US" sz="1800">
              <a:cs typeface="+mn-cs"/>
            </a:endParaRPr>
          </a:p>
        </p:txBody>
      </p:sp>
      <p:sp>
        <p:nvSpPr>
          <p:cNvPr id="529420" name="Rectangle 12"/>
          <p:cNvSpPr>
            <a:spLocks noChangeArrowheads="1"/>
          </p:cNvSpPr>
          <p:nvPr/>
        </p:nvSpPr>
        <p:spPr bwMode="auto">
          <a:xfrm>
            <a:off x="4419600" y="5257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defRPr/>
            </a:pPr>
            <a:r>
              <a:rPr lang="en-US" b="0">
                <a:latin typeface="Comic Sans MS" charset="0"/>
                <a:cs typeface="+mn-cs"/>
              </a:rPr>
              <a:t>P4</a:t>
            </a:r>
            <a:endParaRPr lang="en-US" sz="1800">
              <a:cs typeface="+mn-cs"/>
            </a:endParaRPr>
          </a:p>
        </p:txBody>
      </p:sp>
      <p:cxnSp>
        <p:nvCxnSpPr>
          <p:cNvPr id="529422" name="AutoShape 14"/>
          <p:cNvCxnSpPr>
            <a:cxnSpLocks noChangeShapeType="1"/>
            <a:stCxn id="529416" idx="3"/>
            <a:endCxn id="529418" idx="1"/>
          </p:cNvCxnSpPr>
          <p:nvPr/>
        </p:nvCxnSpPr>
        <p:spPr bwMode="auto">
          <a:xfrm>
            <a:off x="2286000" y="5524500"/>
            <a:ext cx="304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9423" name="AutoShape 15"/>
          <p:cNvCxnSpPr>
            <a:cxnSpLocks noChangeShapeType="1"/>
          </p:cNvCxnSpPr>
          <p:nvPr/>
        </p:nvCxnSpPr>
        <p:spPr bwMode="auto">
          <a:xfrm>
            <a:off x="3200400" y="5537200"/>
            <a:ext cx="304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9424" name="AutoShape 16"/>
          <p:cNvCxnSpPr>
            <a:cxnSpLocks noChangeShapeType="1"/>
            <a:stCxn id="529419" idx="3"/>
            <a:endCxn id="529420" idx="1"/>
          </p:cNvCxnSpPr>
          <p:nvPr/>
        </p:nvCxnSpPr>
        <p:spPr bwMode="auto">
          <a:xfrm>
            <a:off x="4114800" y="5524500"/>
            <a:ext cx="304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9425" name="Rectangle 17"/>
          <p:cNvSpPr>
            <a:spLocks noChangeArrowheads="1"/>
          </p:cNvSpPr>
          <p:nvPr/>
        </p:nvSpPr>
        <p:spPr bwMode="auto">
          <a:xfrm>
            <a:off x="5257800" y="5257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defRPr/>
            </a:pPr>
            <a:r>
              <a:rPr lang="en-US" b="0">
                <a:latin typeface="Comic Sans MS" charset="0"/>
                <a:cs typeface="+mn-cs"/>
              </a:rPr>
              <a:t>P5</a:t>
            </a:r>
            <a:endParaRPr lang="en-US" sz="1800">
              <a:cs typeface="+mn-cs"/>
            </a:endParaRPr>
          </a:p>
        </p:txBody>
      </p:sp>
      <p:sp>
        <p:nvSpPr>
          <p:cNvPr id="529426" name="Rectangle 18"/>
          <p:cNvSpPr>
            <a:spLocks noChangeArrowheads="1"/>
          </p:cNvSpPr>
          <p:nvPr/>
        </p:nvSpPr>
        <p:spPr bwMode="auto">
          <a:xfrm>
            <a:off x="6172200" y="5257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defRPr/>
            </a:pPr>
            <a:r>
              <a:rPr lang="en-US" b="0">
                <a:latin typeface="Comic Sans MS" charset="0"/>
                <a:cs typeface="+mn-cs"/>
              </a:rPr>
              <a:t>P6</a:t>
            </a:r>
            <a:endParaRPr lang="en-US" sz="1800">
              <a:cs typeface="+mn-cs"/>
            </a:endParaRPr>
          </a:p>
        </p:txBody>
      </p:sp>
      <p:sp>
        <p:nvSpPr>
          <p:cNvPr id="529427" name="Rectangle 19"/>
          <p:cNvSpPr>
            <a:spLocks noChangeArrowheads="1"/>
          </p:cNvSpPr>
          <p:nvPr/>
        </p:nvSpPr>
        <p:spPr bwMode="auto">
          <a:xfrm>
            <a:off x="7086600" y="5257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defRPr/>
            </a:pPr>
            <a:r>
              <a:rPr lang="en-US" b="0">
                <a:latin typeface="Comic Sans MS" charset="0"/>
                <a:cs typeface="+mn-cs"/>
              </a:rPr>
              <a:t>P7</a:t>
            </a:r>
            <a:endParaRPr lang="en-US" sz="1800">
              <a:cs typeface="+mn-cs"/>
            </a:endParaRPr>
          </a:p>
        </p:txBody>
      </p:sp>
      <p:cxnSp>
        <p:nvCxnSpPr>
          <p:cNvPr id="529429" name="AutoShape 21"/>
          <p:cNvCxnSpPr>
            <a:cxnSpLocks noChangeShapeType="1"/>
            <a:stCxn id="529426" idx="3"/>
            <a:endCxn id="529427" idx="1"/>
          </p:cNvCxnSpPr>
          <p:nvPr/>
        </p:nvCxnSpPr>
        <p:spPr bwMode="auto">
          <a:xfrm>
            <a:off x="6781800" y="5524500"/>
            <a:ext cx="304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9430" name="AutoShape 22"/>
          <p:cNvCxnSpPr>
            <a:cxnSpLocks noChangeShapeType="1"/>
            <a:stCxn id="529420" idx="3"/>
            <a:endCxn id="529425" idx="1"/>
          </p:cNvCxnSpPr>
          <p:nvPr/>
        </p:nvCxnSpPr>
        <p:spPr bwMode="auto">
          <a:xfrm>
            <a:off x="5029200" y="5524500"/>
            <a:ext cx="2286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9431" name="AutoShape 23"/>
          <p:cNvCxnSpPr>
            <a:cxnSpLocks noChangeShapeType="1"/>
            <a:stCxn id="529425" idx="3"/>
            <a:endCxn id="529426" idx="1"/>
          </p:cNvCxnSpPr>
          <p:nvPr/>
        </p:nvCxnSpPr>
        <p:spPr bwMode="auto">
          <a:xfrm>
            <a:off x="5867400" y="5524500"/>
            <a:ext cx="304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529437" name="Group 29"/>
          <p:cNvGrpSpPr>
            <a:grpSpLocks/>
          </p:cNvGrpSpPr>
          <p:nvPr/>
        </p:nvGrpSpPr>
        <p:grpSpPr bwMode="auto">
          <a:xfrm>
            <a:off x="1549400" y="2286000"/>
            <a:ext cx="838200" cy="2971800"/>
            <a:chOff x="976" y="1440"/>
            <a:chExt cx="528" cy="1872"/>
          </a:xfrm>
        </p:grpSpPr>
        <p:sp>
          <p:nvSpPr>
            <p:cNvPr id="529432" name="Rectangle 24"/>
            <p:cNvSpPr>
              <a:spLocks noChangeArrowheads="1"/>
            </p:cNvSpPr>
            <p:nvPr/>
          </p:nvSpPr>
          <p:spPr bwMode="auto">
            <a:xfrm>
              <a:off x="976" y="1440"/>
              <a:ext cx="528" cy="1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A:0.05</a:t>
              </a:r>
            </a:p>
            <a:p>
              <a:pPr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C:0.01</a:t>
              </a:r>
            </a:p>
            <a:p>
              <a:pPr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D:0.08</a:t>
              </a:r>
            </a:p>
            <a:p>
              <a:pPr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E:0.08</a:t>
              </a:r>
            </a:p>
            <a:p>
              <a:pPr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F:0.03</a:t>
              </a:r>
            </a:p>
            <a:p>
              <a:pPr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G:0.02</a:t>
              </a:r>
            </a:p>
            <a:p>
              <a:pPr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..</a:t>
              </a:r>
            </a:p>
            <a:p>
              <a:pPr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V:0.08</a:t>
              </a:r>
            </a:p>
            <a:p>
              <a:pPr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Y:0.01</a:t>
              </a:r>
              <a:endParaRPr lang="en-US" sz="1600">
                <a:cs typeface="+mn-cs"/>
              </a:endParaRPr>
            </a:p>
          </p:txBody>
        </p:sp>
        <p:sp>
          <p:nvSpPr>
            <p:cNvPr id="529435" name="Line 27"/>
            <p:cNvSpPr>
              <a:spLocks noChangeShapeType="1"/>
            </p:cNvSpPr>
            <p:nvPr/>
          </p:nvSpPr>
          <p:spPr bwMode="auto">
            <a:xfrm flipH="1" flipV="1">
              <a:off x="1008" y="307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29436" name="Line 28"/>
            <p:cNvSpPr>
              <a:spLocks noChangeShapeType="1"/>
            </p:cNvSpPr>
            <p:nvPr/>
          </p:nvSpPr>
          <p:spPr bwMode="auto">
            <a:xfrm flipV="1">
              <a:off x="1440" y="307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529440" name="Group 32"/>
          <p:cNvGrpSpPr>
            <a:grpSpLocks/>
          </p:cNvGrpSpPr>
          <p:nvPr/>
        </p:nvGrpSpPr>
        <p:grpSpPr bwMode="auto">
          <a:xfrm>
            <a:off x="1985963" y="5638800"/>
            <a:ext cx="1060450" cy="838200"/>
            <a:chOff x="1251" y="3552"/>
            <a:chExt cx="668" cy="528"/>
          </a:xfrm>
        </p:grpSpPr>
        <p:sp>
          <p:nvSpPr>
            <p:cNvPr id="529438" name="Text Box 30"/>
            <p:cNvSpPr txBox="1">
              <a:spLocks noChangeArrowheads="1"/>
            </p:cNvSpPr>
            <p:nvPr/>
          </p:nvSpPr>
          <p:spPr bwMode="auto">
            <a:xfrm>
              <a:off x="1251" y="3792"/>
              <a:ext cx="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Comic Sans MS" charset="0"/>
                  <a:cs typeface="+mn-cs"/>
                </a:rPr>
                <a:t>a</a:t>
              </a:r>
              <a:r>
                <a:rPr lang="en-US" b="0" baseline="-25000">
                  <a:latin typeface="Comic Sans MS" charset="0"/>
                  <a:cs typeface="+mn-cs"/>
                </a:rPr>
                <a:t>lk</a:t>
              </a:r>
              <a:r>
                <a:rPr lang="en-US" b="0">
                  <a:latin typeface="Comic Sans MS" charset="0"/>
                  <a:cs typeface="+mn-cs"/>
                </a:rPr>
                <a:t>=1.0</a:t>
              </a:r>
              <a:endParaRPr lang="en-US">
                <a:cs typeface="+mn-cs"/>
              </a:endParaRPr>
            </a:p>
          </p:txBody>
        </p:sp>
        <p:sp>
          <p:nvSpPr>
            <p:cNvPr id="529439" name="Line 31"/>
            <p:cNvSpPr>
              <a:spLocks noChangeShapeType="1"/>
            </p:cNvSpPr>
            <p:nvPr/>
          </p:nvSpPr>
          <p:spPr bwMode="auto">
            <a:xfrm flipH="1" flipV="1">
              <a:off x="1536" y="355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Example. Where is the active site?</a:t>
            </a:r>
          </a:p>
        </p:txBody>
      </p:sp>
      <p:pic>
        <p:nvPicPr>
          <p:cNvPr id="525315" name="Picture 3" descr="D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" y="3162300"/>
            <a:ext cx="2035175" cy="2514600"/>
          </a:xfrm>
        </p:spPr>
      </p:pic>
      <p:pic>
        <p:nvPicPr>
          <p:cNvPr id="525316" name="Picture 4" descr="G4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475" y="3200400"/>
            <a:ext cx="2187575" cy="2514600"/>
          </a:xfrm>
        </p:spPr>
      </p:pic>
      <p:pic>
        <p:nvPicPr>
          <p:cNvPr id="525317" name="Picture 5" descr="N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9913" y="3200400"/>
            <a:ext cx="2068512" cy="2514600"/>
          </a:xfrm>
        </p:spPr>
      </p:pic>
      <p:pic>
        <p:nvPicPr>
          <p:cNvPr id="525318" name="Picture 6" descr="H19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2238" y="3276600"/>
            <a:ext cx="2312987" cy="2514600"/>
          </a:xfrm>
        </p:spPr>
      </p:pic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228600" y="1219200"/>
            <a:ext cx="75438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Times" charset="0"/>
              <a:buChar char="•"/>
              <a:defRPr/>
            </a:pPr>
            <a:r>
              <a:rPr lang="en-US" b="0">
                <a:latin typeface="Comic Sans MS" charset="0"/>
                <a:cs typeface="+mn-cs"/>
              </a:rPr>
              <a:t> Sequence profiles might show you where to look!</a:t>
            </a:r>
          </a:p>
          <a:p>
            <a:pPr algn="l">
              <a:buFont typeface="Times" charset="0"/>
              <a:buChar char="•"/>
              <a:defRPr/>
            </a:pPr>
            <a:r>
              <a:rPr lang="en-US" b="0">
                <a:latin typeface="Comic Sans MS" charset="0"/>
                <a:cs typeface="+mn-cs"/>
              </a:rPr>
              <a:t> The active site could be around</a:t>
            </a:r>
          </a:p>
          <a:p>
            <a:pPr lvl="1" algn="l">
              <a:buFont typeface="Times" charset="0"/>
              <a:buChar char="•"/>
              <a:defRPr/>
            </a:pPr>
            <a:r>
              <a:rPr lang="en-US" sz="2000" b="0">
                <a:latin typeface="Comic Sans MS" charset="0"/>
                <a:cs typeface="+mn-cs"/>
              </a:rPr>
              <a:t> S9, G42, N74, and H195</a:t>
            </a:r>
          </a:p>
        </p:txBody>
      </p:sp>
      <p:grpSp>
        <p:nvGrpSpPr>
          <p:cNvPr id="525320" name="Group 8"/>
          <p:cNvGrpSpPr>
            <a:grpSpLocks/>
          </p:cNvGrpSpPr>
          <p:nvPr/>
        </p:nvGrpSpPr>
        <p:grpSpPr bwMode="auto">
          <a:xfrm>
            <a:off x="1066800" y="2284413"/>
            <a:ext cx="6553200" cy="1068387"/>
            <a:chOff x="672" y="1439"/>
            <a:chExt cx="4128" cy="673"/>
          </a:xfrm>
        </p:grpSpPr>
        <p:sp>
          <p:nvSpPr>
            <p:cNvPr id="525321" name="Line 9"/>
            <p:cNvSpPr>
              <a:spLocks noChangeShapeType="1"/>
            </p:cNvSpPr>
            <p:nvPr/>
          </p:nvSpPr>
          <p:spPr bwMode="auto">
            <a:xfrm>
              <a:off x="672" y="1488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25322" name="Line 10"/>
            <p:cNvSpPr>
              <a:spLocks noChangeShapeType="1"/>
            </p:cNvSpPr>
            <p:nvPr/>
          </p:nvSpPr>
          <p:spPr bwMode="auto">
            <a:xfrm>
              <a:off x="1104" y="1440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25323" name="Line 11"/>
            <p:cNvSpPr>
              <a:spLocks noChangeShapeType="1"/>
            </p:cNvSpPr>
            <p:nvPr/>
          </p:nvSpPr>
          <p:spPr bwMode="auto">
            <a:xfrm>
              <a:off x="1488" y="1440"/>
              <a:ext cx="18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25324" name="Line 12"/>
            <p:cNvSpPr>
              <a:spLocks noChangeShapeType="1"/>
            </p:cNvSpPr>
            <p:nvPr/>
          </p:nvSpPr>
          <p:spPr bwMode="auto">
            <a:xfrm>
              <a:off x="2304" y="1439"/>
              <a:ext cx="2496" cy="6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Profile HMM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Profile HMM (deletions and insertions)</a:t>
            </a:r>
          </a:p>
        </p:txBody>
      </p:sp>
      <p:pic>
        <p:nvPicPr>
          <p:cNvPr id="53148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82863"/>
            <a:ext cx="632460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2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Profile HMM (deletions and insertions)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QUERY  HAMDIRCYHSGG-PLHL-GEI-EDFNGQSCIVCPWHKYKITLATGE--GLYQSINPKDPS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Q8K2P6 HAMDIRCYHSGG-PLHL-GEI-EDFNGQSCIVCPWHKYKITLATGE--GLYQSINPKDPS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Q8TAC1 HAMDIRCYHSGG-PLHL-GDI-EDFDGRPCIVCPWHKYKITLATGE--GLYQSINPKDPS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Q07947 FAVQDTCTHGDW-ALSE-GYL-DGD----VVECTLHFGKFCVRTGK--VKAL------PA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P0A185 YATDNLCTHGSA-RMSD-GYL-EGRE----IECPLHQGRFDVCTGK--ALC------APV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P0A186 YATDNLCTHGSA-RMSD-GYL-EGRE----IECPLHQGRFDVCTGK--ALC------APV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Q51493 YATDNLCTHGAA-RMSD-GFL-EGRE----IECPLHQGRFDVCTGR--ALC------APV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A5W4F0 FAVQDTCTHGDW-ALSD-GYL-DGD----IVECTLHFGKFCVRTGK--VKAL------PA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P0C620 FAVQDTCTHGDW-ALSD-GYL-DGD----IVECTLHFGKFCVRTGK--VKAL------PA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P08086 FAVQDTCTHGDW-ALSD-GYL-DGD----IVECTLHFGKFCVRTGK--VKAL------PA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Q52440 FATQDQCTHGEW-SLSE-GGY-LDGD---VVECSLHMGKFCVRTGK-------------V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Q7N4V8 FAVDDRCSHGNA-SISE-GYL-ED---NATVECPLHTASFCLRTGK--ALCL------PA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P37332 FATQDRCTHGDW-SLSDGGYL-EGD----VVECSLHMGKFCVRTGK-------------V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A7ZPY3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P0ABW1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A8A346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P0ABW0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P0ABW2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Q3YZ13 YAINDRCSHGNA-SMSE-GYL-EDD---ATVECPLHAASFCLKTGK--ALCL------PA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latin typeface="Courier New" charset="0"/>
                <a:cs typeface="+mn-cs"/>
              </a:rPr>
              <a:t>Q06458 YALDNLEPGSEANVLSR-GLL-GDAGGEPIVISPLYKQRIRLRDG---------------</a:t>
            </a:r>
            <a:endParaRPr lang="en-US" sz="2800">
              <a:cs typeface="+mn-cs"/>
            </a:endParaRPr>
          </a:p>
        </p:txBody>
      </p:sp>
      <p:grpSp>
        <p:nvGrpSpPr>
          <p:cNvPr id="123907" name="Group 20"/>
          <p:cNvGrpSpPr>
            <a:grpSpLocks/>
          </p:cNvGrpSpPr>
          <p:nvPr/>
        </p:nvGrpSpPr>
        <p:grpSpPr bwMode="auto">
          <a:xfrm>
            <a:off x="1219200" y="1143000"/>
            <a:ext cx="5422900" cy="4724400"/>
            <a:chOff x="768" y="720"/>
            <a:chExt cx="3416" cy="2976"/>
          </a:xfrm>
        </p:grpSpPr>
        <p:sp>
          <p:nvSpPr>
            <p:cNvPr id="550917" name="Rectangle 5"/>
            <p:cNvSpPr>
              <a:spLocks noChangeArrowheads="1"/>
            </p:cNvSpPr>
            <p:nvPr/>
          </p:nvSpPr>
          <p:spPr bwMode="auto">
            <a:xfrm>
              <a:off x="768" y="720"/>
              <a:ext cx="816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18" name="Rectangle 6"/>
            <p:cNvSpPr>
              <a:spLocks noChangeArrowheads="1"/>
            </p:cNvSpPr>
            <p:nvPr/>
          </p:nvSpPr>
          <p:spPr bwMode="auto">
            <a:xfrm>
              <a:off x="2688" y="720"/>
              <a:ext cx="1200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19" name="Rectangle 7"/>
            <p:cNvSpPr>
              <a:spLocks noChangeArrowheads="1"/>
            </p:cNvSpPr>
            <p:nvPr/>
          </p:nvSpPr>
          <p:spPr bwMode="auto">
            <a:xfrm>
              <a:off x="1632" y="720"/>
              <a:ext cx="288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0" name="Rectangle 8"/>
            <p:cNvSpPr>
              <a:spLocks noChangeArrowheads="1"/>
            </p:cNvSpPr>
            <p:nvPr/>
          </p:nvSpPr>
          <p:spPr bwMode="auto">
            <a:xfrm>
              <a:off x="1976" y="720"/>
              <a:ext cx="192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1" name="Rectangle 9"/>
            <p:cNvSpPr>
              <a:spLocks noChangeArrowheads="1"/>
            </p:cNvSpPr>
            <p:nvPr/>
          </p:nvSpPr>
          <p:spPr bwMode="auto">
            <a:xfrm>
              <a:off x="2256" y="720"/>
              <a:ext cx="192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2" name="Rectangle 10"/>
            <p:cNvSpPr>
              <a:spLocks noChangeArrowheads="1"/>
            </p:cNvSpPr>
            <p:nvPr/>
          </p:nvSpPr>
          <p:spPr bwMode="auto">
            <a:xfrm>
              <a:off x="3992" y="720"/>
              <a:ext cx="192" cy="2976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550923" name="Rectangle 11"/>
          <p:cNvSpPr>
            <a:spLocks noChangeArrowheads="1"/>
          </p:cNvSpPr>
          <p:nvPr/>
        </p:nvSpPr>
        <p:spPr bwMode="auto">
          <a:xfrm>
            <a:off x="3886200" y="1143000"/>
            <a:ext cx="3810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24" name="Rectangle 12"/>
          <p:cNvSpPr>
            <a:spLocks noChangeArrowheads="1"/>
          </p:cNvSpPr>
          <p:nvPr/>
        </p:nvSpPr>
        <p:spPr bwMode="auto">
          <a:xfrm>
            <a:off x="6629400" y="1143000"/>
            <a:ext cx="7620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550929" name="Group 17"/>
          <p:cNvGrpSpPr>
            <a:grpSpLocks/>
          </p:cNvGrpSpPr>
          <p:nvPr/>
        </p:nvGrpSpPr>
        <p:grpSpPr bwMode="auto">
          <a:xfrm>
            <a:off x="2514600" y="1143000"/>
            <a:ext cx="3810000" cy="4724400"/>
            <a:chOff x="1584" y="720"/>
            <a:chExt cx="2400" cy="2976"/>
          </a:xfrm>
        </p:grpSpPr>
        <p:sp>
          <p:nvSpPr>
            <p:cNvPr id="550925" name="Rectangle 13"/>
            <p:cNvSpPr>
              <a:spLocks noChangeArrowheads="1"/>
            </p:cNvSpPr>
            <p:nvPr/>
          </p:nvSpPr>
          <p:spPr bwMode="auto">
            <a:xfrm>
              <a:off x="3888" y="720"/>
              <a:ext cx="96" cy="2976"/>
            </a:xfrm>
            <a:prstGeom prst="rect">
              <a:avLst/>
            </a:prstGeom>
            <a:solidFill>
              <a:srgbClr val="4355FB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6" name="Rectangle 14"/>
            <p:cNvSpPr>
              <a:spLocks noChangeArrowheads="1"/>
            </p:cNvSpPr>
            <p:nvPr/>
          </p:nvSpPr>
          <p:spPr bwMode="auto">
            <a:xfrm>
              <a:off x="2160" y="720"/>
              <a:ext cx="96" cy="2976"/>
            </a:xfrm>
            <a:prstGeom prst="rect">
              <a:avLst/>
            </a:prstGeom>
            <a:solidFill>
              <a:srgbClr val="4355FB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7" name="Rectangle 15"/>
            <p:cNvSpPr>
              <a:spLocks noChangeArrowheads="1"/>
            </p:cNvSpPr>
            <p:nvPr/>
          </p:nvSpPr>
          <p:spPr bwMode="auto">
            <a:xfrm>
              <a:off x="1920" y="720"/>
              <a:ext cx="48" cy="2976"/>
            </a:xfrm>
            <a:prstGeom prst="rect">
              <a:avLst/>
            </a:prstGeom>
            <a:solidFill>
              <a:srgbClr val="4355FB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50928" name="Rectangle 16"/>
            <p:cNvSpPr>
              <a:spLocks noChangeArrowheads="1"/>
            </p:cNvSpPr>
            <p:nvPr/>
          </p:nvSpPr>
          <p:spPr bwMode="auto">
            <a:xfrm>
              <a:off x="1584" y="720"/>
              <a:ext cx="48" cy="2976"/>
            </a:xfrm>
            <a:prstGeom prst="rect">
              <a:avLst/>
            </a:prstGeom>
            <a:solidFill>
              <a:srgbClr val="4355FB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550933" name="Rectangle 21"/>
          <p:cNvSpPr>
            <a:spLocks noChangeArrowheads="1"/>
          </p:cNvSpPr>
          <p:nvPr/>
        </p:nvSpPr>
        <p:spPr bwMode="auto">
          <a:xfrm>
            <a:off x="1371600" y="6019800"/>
            <a:ext cx="838200" cy="228600"/>
          </a:xfrm>
          <a:prstGeom prst="rect">
            <a:avLst/>
          </a:prstGeom>
          <a:solidFill>
            <a:srgbClr val="CC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34" name="Text Box 22"/>
          <p:cNvSpPr txBox="1">
            <a:spLocks noChangeArrowheads="1"/>
          </p:cNvSpPr>
          <p:nvPr/>
        </p:nvSpPr>
        <p:spPr bwMode="auto">
          <a:xfrm>
            <a:off x="2252663" y="5969000"/>
            <a:ext cx="677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Core</a:t>
            </a:r>
            <a:endParaRPr lang="en-US" sz="1800">
              <a:cs typeface="+mn-cs"/>
            </a:endParaRPr>
          </a:p>
        </p:txBody>
      </p:sp>
      <p:sp>
        <p:nvSpPr>
          <p:cNvPr id="550935" name="Rectangle 23"/>
          <p:cNvSpPr>
            <a:spLocks noChangeArrowheads="1"/>
          </p:cNvSpPr>
          <p:nvPr/>
        </p:nvSpPr>
        <p:spPr bwMode="auto">
          <a:xfrm>
            <a:off x="2971800" y="6019800"/>
            <a:ext cx="838200" cy="228600"/>
          </a:xfrm>
          <a:prstGeom prst="rect">
            <a:avLst/>
          </a:prstGeom>
          <a:solidFill>
            <a:srgbClr val="008000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36" name="Text Box 24"/>
          <p:cNvSpPr txBox="1">
            <a:spLocks noChangeArrowheads="1"/>
          </p:cNvSpPr>
          <p:nvPr/>
        </p:nvSpPr>
        <p:spPr bwMode="auto">
          <a:xfrm>
            <a:off x="3886200" y="5943600"/>
            <a:ext cx="1252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Insertion</a:t>
            </a:r>
            <a:endParaRPr lang="en-US" sz="1800">
              <a:cs typeface="+mn-cs"/>
            </a:endParaRPr>
          </a:p>
        </p:txBody>
      </p:sp>
      <p:sp>
        <p:nvSpPr>
          <p:cNvPr id="550937" name="Rectangle 25"/>
          <p:cNvSpPr>
            <a:spLocks noChangeArrowheads="1"/>
          </p:cNvSpPr>
          <p:nvPr/>
        </p:nvSpPr>
        <p:spPr bwMode="auto">
          <a:xfrm>
            <a:off x="4267200" y="2133600"/>
            <a:ext cx="152400" cy="685800"/>
          </a:xfrm>
          <a:prstGeom prst="rect">
            <a:avLst/>
          </a:prstGeom>
          <a:solidFill>
            <a:srgbClr val="000099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38" name="Rectangle 26"/>
          <p:cNvSpPr>
            <a:spLocks noChangeArrowheads="1"/>
          </p:cNvSpPr>
          <p:nvPr/>
        </p:nvSpPr>
        <p:spPr bwMode="auto">
          <a:xfrm>
            <a:off x="2514600" y="1143000"/>
            <a:ext cx="762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39" name="Rectangle 27"/>
          <p:cNvSpPr>
            <a:spLocks noChangeArrowheads="1"/>
          </p:cNvSpPr>
          <p:nvPr/>
        </p:nvSpPr>
        <p:spPr bwMode="auto">
          <a:xfrm>
            <a:off x="3048000" y="1143000"/>
            <a:ext cx="762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40" name="Rectangle 28"/>
          <p:cNvSpPr>
            <a:spLocks noChangeArrowheads="1"/>
          </p:cNvSpPr>
          <p:nvPr/>
        </p:nvSpPr>
        <p:spPr bwMode="auto">
          <a:xfrm>
            <a:off x="3429000" y="1143000"/>
            <a:ext cx="152400" cy="4724400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41" name="Rectangle 29"/>
          <p:cNvSpPr>
            <a:spLocks noChangeArrowheads="1"/>
          </p:cNvSpPr>
          <p:nvPr/>
        </p:nvSpPr>
        <p:spPr bwMode="auto">
          <a:xfrm>
            <a:off x="5181600" y="6045200"/>
            <a:ext cx="685800" cy="228600"/>
          </a:xfrm>
          <a:prstGeom prst="rect">
            <a:avLst/>
          </a:prstGeom>
          <a:solidFill>
            <a:srgbClr val="000099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0943" name="Text Box 31"/>
          <p:cNvSpPr txBox="1">
            <a:spLocks noChangeArrowheads="1"/>
          </p:cNvSpPr>
          <p:nvPr/>
        </p:nvSpPr>
        <p:spPr bwMode="auto">
          <a:xfrm>
            <a:off x="5943600" y="5943600"/>
            <a:ext cx="1252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Deletion</a:t>
            </a: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HMMer program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HMMer is a open source program suite for profile HMM for biological sequence analysis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Used to make the Pfam database of protein families</a:t>
            </a:r>
          </a:p>
          <a:p>
            <a:pPr lvl="1" eaLnBrk="1" hangingPunct="1">
              <a:defRPr/>
            </a:pPr>
            <a:r>
              <a:rPr lang="en-US"/>
              <a:t>http://pfam.sanger.ac.uk/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HMMer example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Example from the CASP8 competition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What is the best PDB template for building a model for the sequence T0391</a:t>
            </a:r>
          </a:p>
          <a:p>
            <a:pPr eaLnBrk="1" hangingPunct="1">
              <a:buFont typeface="Times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957263" y="3429000"/>
            <a:ext cx="750093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>
                <a:latin typeface="Courier New" charset="0"/>
                <a:cs typeface="+mn-cs"/>
              </a:rPr>
              <a:t>&gt;T0391 rieske ferredoxin, mouse, 157 residues</a:t>
            </a:r>
          </a:p>
          <a:p>
            <a:pPr algn="l">
              <a:defRPr/>
            </a:pPr>
            <a:r>
              <a:rPr lang="en-US" sz="1600">
                <a:latin typeface="Courier New" charset="0"/>
                <a:cs typeface="+mn-cs"/>
              </a:rPr>
              <a:t>SDPEISEQDEEKKKYTSVCVGREEDIRKSERMTAVVHDREVVIFYHKGEYHAMDIRCYHS</a:t>
            </a:r>
          </a:p>
          <a:p>
            <a:pPr algn="l">
              <a:defRPr/>
            </a:pPr>
            <a:r>
              <a:rPr lang="en-US" sz="1600">
                <a:latin typeface="Courier New" charset="0"/>
                <a:cs typeface="+mn-cs"/>
              </a:rPr>
              <a:t>GGPLHLGEIEDFNGQSCIVCPWHKYKITLATGEGLYQSINPKDPSAKPKWCSKGVKQRIH</a:t>
            </a:r>
          </a:p>
          <a:p>
            <a:pPr algn="l">
              <a:defRPr/>
            </a:pPr>
            <a:r>
              <a:rPr lang="en-US" sz="1600">
                <a:latin typeface="Courier New" charset="0"/>
                <a:cs typeface="+mn-cs"/>
              </a:rPr>
              <a:t>TVKVDNGNIYVTLSKEPFKCDSDYYATGEFKVIQSSS</a:t>
            </a:r>
            <a:endParaRPr lang="en-US" sz="1800" b="0">
              <a:latin typeface="Arial" charset="0"/>
              <a:cs typeface="+mn-cs"/>
            </a:endParaRPr>
          </a:p>
          <a:p>
            <a:pPr algn="l">
              <a:defRPr/>
            </a:pPr>
            <a:endParaRPr lang="en-US" sz="1600" b="0">
              <a:latin typeface="Courier New" charset="0"/>
              <a:cs typeface="+mn-c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HMMer example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What is the best PDB template for building a model for the sequence T0391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Use Blast</a:t>
            </a:r>
          </a:p>
          <a:p>
            <a:pPr lvl="1" eaLnBrk="1" hangingPunct="1">
              <a:defRPr/>
            </a:pPr>
            <a:r>
              <a:rPr lang="en-US">
                <a:hlinkClick r:id="rId3" action="ppaction://hlinkfile"/>
              </a:rPr>
              <a:t>No hits</a:t>
            </a:r>
            <a:endParaRPr lang="en-US"/>
          </a:p>
          <a:p>
            <a:pPr eaLnBrk="1" hangingPunct="1">
              <a:defRPr/>
            </a:pPr>
            <a:r>
              <a:rPr lang="en-US">
                <a:cs typeface="+mn-cs"/>
              </a:rPr>
              <a:t>Use Psi-Blast</a:t>
            </a:r>
          </a:p>
          <a:p>
            <a:pPr lvl="1" eaLnBrk="1" hangingPunct="1">
              <a:defRPr/>
            </a:pPr>
            <a:r>
              <a:rPr lang="en-US">
                <a:hlinkClick r:id="rId4" action="ppaction://hlinkfile"/>
              </a:rPr>
              <a:t>No hits</a:t>
            </a:r>
            <a:endParaRPr lang="en-US"/>
          </a:p>
          <a:p>
            <a:pPr eaLnBrk="1" hangingPunct="1">
              <a:defRPr/>
            </a:pPr>
            <a:r>
              <a:rPr lang="en-US">
                <a:cs typeface="+mn-cs"/>
              </a:rPr>
              <a:t>Use Hmmer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HMMer example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Use </a:t>
            </a:r>
            <a:r>
              <a:rPr lang="en-US" dirty="0" err="1">
                <a:cs typeface="+mn-cs"/>
              </a:rPr>
              <a:t>Hmmer</a:t>
            </a:r>
            <a:endParaRPr lang="en-US" dirty="0">
              <a:cs typeface="+mn-cs"/>
            </a:endParaRPr>
          </a:p>
          <a:p>
            <a:pPr lvl="1" eaLnBrk="1" hangingPunct="1">
              <a:defRPr/>
            </a:pPr>
            <a:r>
              <a:rPr lang="en-US" dirty="0"/>
              <a:t>Make multiple alignment using Blast</a:t>
            </a:r>
          </a:p>
          <a:p>
            <a:pPr lvl="1" eaLnBrk="1" hangingPunct="1">
              <a:defRPr/>
            </a:pPr>
            <a:r>
              <a:rPr lang="en-US" dirty="0"/>
              <a:t>Make model using </a:t>
            </a:r>
          </a:p>
          <a:p>
            <a:pPr lvl="2" eaLnBrk="1" hangingPunct="1">
              <a:defRPr/>
            </a:pPr>
            <a:r>
              <a:rPr lang="en-US" dirty="0" err="1"/>
              <a:t>hmmbuild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Find PDB template using</a:t>
            </a:r>
          </a:p>
          <a:p>
            <a:pPr lvl="2" eaLnBrk="1" hangingPunct="1">
              <a:defRPr/>
            </a:pPr>
            <a:r>
              <a:rPr lang="en-US" dirty="0" err="1"/>
              <a:t>hmmsearch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HMMer example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Make multiple alignment using Blast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blastpgp</a:t>
            </a:r>
            <a:r>
              <a:rPr lang="en-US" sz="2400" dirty="0"/>
              <a:t> -j 3 -e 0.001 -m 6 -</a:t>
            </a:r>
            <a:r>
              <a:rPr lang="en-US" sz="2400" dirty="0" err="1"/>
              <a:t>i</a:t>
            </a:r>
            <a:r>
              <a:rPr lang="en-US" sz="2400" dirty="0"/>
              <a:t> T0391.fsa -d </a:t>
            </a:r>
            <a:r>
              <a:rPr lang="en-US" sz="2400" dirty="0" err="1"/>
              <a:t>sp</a:t>
            </a:r>
            <a:r>
              <a:rPr lang="en-US" sz="2400" dirty="0"/>
              <a:t> -b 10000000 -v 10000000 &gt; T0391.fsa.blastout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Make Stockholm format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 dirty="0">
                <a:latin typeface="Courier New" charset="0"/>
              </a:rPr>
              <a:t># STOCKHOLM 1.0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 dirty="0">
                <a:latin typeface="Courier New" charset="0"/>
              </a:rPr>
              <a:t>QUERY DPEISEQDEEKKKYTSVCVGREEDIRKS-ERMTAVVHD-RE--V-V-IF--Y-H-KGE-Y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    Q8K2P6 DPEISEQDEEKKKYTSVCVGREEDIRKS-ERMTAVVHD-RE--V-V-IF--Y-H-KGE-Y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    Q8TAC1 ----SAQDPEKREYSSVCVGREDDIKKS-ERMTAVVHD-RE--V-V-IF--Y-H-KGE-Y</a:t>
            </a: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Build HMM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hmmbuild</a:t>
            </a:r>
            <a:r>
              <a:rPr lang="en-US" sz="2400" dirty="0"/>
              <a:t> T0391.hmm T0391.fsa.blastout.sto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Search for templates in PDB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hmmsearch</a:t>
            </a:r>
            <a:r>
              <a:rPr lang="en-US" sz="2400" dirty="0"/>
              <a:t> T0391.hmm </a:t>
            </a:r>
            <a:r>
              <a:rPr lang="en-US" sz="2400" dirty="0" err="1"/>
              <a:t>pdb</a:t>
            </a:r>
            <a:r>
              <a:rPr lang="en-US" sz="2400" dirty="0"/>
              <a:t> &gt; T0391.out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PSSM construction</a:t>
            </a:r>
          </a:p>
        </p:txBody>
      </p:sp>
      <p:sp>
        <p:nvSpPr>
          <p:cNvPr id="46285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Calculate amino acid frequencies at each position using</a:t>
            </a:r>
          </a:p>
          <a:p>
            <a:pPr lvl="1" eaLnBrk="1" hangingPunct="1">
              <a:defRPr/>
            </a:pPr>
            <a:r>
              <a:rPr lang="en-US"/>
              <a:t>Sequence weighting</a:t>
            </a:r>
          </a:p>
          <a:p>
            <a:pPr lvl="1" eaLnBrk="1" hangingPunct="1">
              <a:defRPr/>
            </a:pPr>
            <a:r>
              <a:rPr lang="en-US"/>
              <a:t>Pseudo counts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Define background model</a:t>
            </a:r>
          </a:p>
          <a:p>
            <a:pPr lvl="1" eaLnBrk="1" hangingPunct="1">
              <a:defRPr/>
            </a:pPr>
            <a:r>
              <a:rPr lang="en-US"/>
              <a:t>Use background amino acids frequencies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PSSM is 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9219" name="Object 1030"/>
          <p:cNvGraphicFramePr>
            <a:graphicFrameLocks noChangeAspect="1"/>
          </p:cNvGraphicFramePr>
          <p:nvPr/>
        </p:nvGraphicFramePr>
        <p:xfrm>
          <a:off x="1816100" y="4978400"/>
          <a:ext cx="29194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4978400"/>
                        <a:ext cx="2919413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HMMer example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Sequence Description                                    Score    E-value  N 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-------- -----------                                    -----    ------- ---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solidFill>
                  <a:srgbClr val="CC0000"/>
                </a:solidFill>
                <a:latin typeface="Courier New" charset="0"/>
                <a:cs typeface="+mn-cs"/>
              </a:rPr>
              <a:t>2E4Q.A   </a:t>
            </a:r>
            <a:r>
              <a:rPr lang="en-US" sz="1400" b="1" dirty="0" err="1">
                <a:solidFill>
                  <a:srgbClr val="CC0000"/>
                </a:solidFill>
                <a:latin typeface="Courier New" charset="0"/>
                <a:cs typeface="+mn-cs"/>
              </a:rPr>
              <a:t>mol:aa</a:t>
            </a:r>
            <a:r>
              <a:rPr lang="en-US" sz="1400" b="1" dirty="0">
                <a:solidFill>
                  <a:srgbClr val="CC0000"/>
                </a:solidFill>
                <a:latin typeface="Courier New" charset="0"/>
                <a:cs typeface="+mn-cs"/>
              </a:rPr>
              <a:t> ELECTRON TRANSPORT                      163.7    6.7e-45   1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solidFill>
                  <a:srgbClr val="CC0000"/>
                </a:solidFill>
                <a:latin typeface="Courier New" charset="0"/>
                <a:cs typeface="+mn-cs"/>
              </a:rPr>
              <a:t>2E4P.B   </a:t>
            </a:r>
            <a:r>
              <a:rPr lang="en-US" sz="1400" b="1" dirty="0" err="1">
                <a:solidFill>
                  <a:srgbClr val="CC0000"/>
                </a:solidFill>
                <a:latin typeface="Courier New" charset="0"/>
                <a:cs typeface="+mn-cs"/>
              </a:rPr>
              <a:t>mol:aa</a:t>
            </a:r>
            <a:r>
              <a:rPr lang="en-US" sz="1400" b="1" dirty="0">
                <a:solidFill>
                  <a:srgbClr val="CC0000"/>
                </a:solidFill>
                <a:latin typeface="Courier New" charset="0"/>
                <a:cs typeface="+mn-cs"/>
              </a:rPr>
              <a:t> ELECTRON TRANSPORT                      163.7    6.7e-45   1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2E4P.A   </a:t>
            </a:r>
            <a:r>
              <a:rPr lang="en-US" sz="1400" b="1" dirty="0" err="1">
                <a:latin typeface="Courier New" charset="0"/>
                <a:cs typeface="+mn-cs"/>
              </a:rPr>
              <a:t>mol:aa</a:t>
            </a:r>
            <a:r>
              <a:rPr lang="en-US" sz="1400" b="1" dirty="0">
                <a:latin typeface="Courier New" charset="0"/>
                <a:cs typeface="+mn-cs"/>
              </a:rPr>
              <a:t> ELECTRON TRANSPORT                      163.7    6.7e-45   1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2E4Q.C   </a:t>
            </a:r>
            <a:r>
              <a:rPr lang="en-US" sz="1400" b="1" dirty="0" err="1">
                <a:latin typeface="Courier New" charset="0"/>
                <a:cs typeface="+mn-cs"/>
              </a:rPr>
              <a:t>mol:aa</a:t>
            </a:r>
            <a:r>
              <a:rPr lang="en-US" sz="1400" b="1" dirty="0">
                <a:latin typeface="Courier New" charset="0"/>
                <a:cs typeface="+mn-cs"/>
              </a:rPr>
              <a:t> ELECTRON TRANSPORT                      163.7    6.7e-45   1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2YVJ.B   </a:t>
            </a:r>
            <a:r>
              <a:rPr lang="en-US" sz="1400" b="1" dirty="0" err="1">
                <a:latin typeface="Courier New" charset="0"/>
                <a:cs typeface="+mn-cs"/>
              </a:rPr>
              <a:t>mol:aa</a:t>
            </a:r>
            <a:r>
              <a:rPr lang="en-US" sz="1400" b="1" dirty="0">
                <a:latin typeface="Courier New" charset="0"/>
                <a:cs typeface="+mn-cs"/>
              </a:rPr>
              <a:t> OXIDOREDUCTASE/ELECTRON TRANSPORT       163.7    6.7e-45   1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1FQT.A   </a:t>
            </a:r>
            <a:r>
              <a:rPr lang="en-US" sz="1400" b="1" dirty="0" err="1">
                <a:latin typeface="Courier New" charset="0"/>
                <a:cs typeface="+mn-cs"/>
              </a:rPr>
              <a:t>mol:aa</a:t>
            </a:r>
            <a:r>
              <a:rPr lang="en-US" sz="1400" b="1" dirty="0">
                <a:latin typeface="Courier New" charset="0"/>
                <a:cs typeface="+mn-cs"/>
              </a:rPr>
              <a:t> OXIDOREDUCTASE                          160.9    4.5e-44   1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1FQT.B   </a:t>
            </a:r>
            <a:r>
              <a:rPr lang="en-US" sz="1400" b="1" dirty="0" err="1">
                <a:latin typeface="Courier New" charset="0"/>
                <a:cs typeface="+mn-cs"/>
              </a:rPr>
              <a:t>mol:aa</a:t>
            </a:r>
            <a:r>
              <a:rPr lang="en-US" sz="1400" b="1" dirty="0">
                <a:latin typeface="Courier New" charset="0"/>
                <a:cs typeface="+mn-cs"/>
              </a:rPr>
              <a:t> OXIDOREDUCTASE                          160.9    4.5e-44   1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2QPZ.A   </a:t>
            </a:r>
            <a:r>
              <a:rPr lang="en-US" sz="1400" b="1" dirty="0" err="1">
                <a:latin typeface="Courier New" charset="0"/>
                <a:cs typeface="+mn-cs"/>
              </a:rPr>
              <a:t>mol:aa</a:t>
            </a:r>
            <a:r>
              <a:rPr lang="en-US" sz="1400" b="1" dirty="0">
                <a:latin typeface="Courier New" charset="0"/>
                <a:cs typeface="+mn-cs"/>
              </a:rPr>
              <a:t> METAL BINDING PROTEIN                   137.3    5.6e-37   1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2Q3W.A   </a:t>
            </a:r>
            <a:r>
              <a:rPr lang="en-US" sz="1400" b="1" dirty="0" err="1">
                <a:latin typeface="Courier New" charset="0"/>
                <a:cs typeface="+mn-cs"/>
              </a:rPr>
              <a:t>mol:aa</a:t>
            </a:r>
            <a:r>
              <a:rPr lang="en-US" sz="1400" b="1" dirty="0">
                <a:latin typeface="Courier New" charset="0"/>
                <a:cs typeface="+mn-cs"/>
              </a:rPr>
              <a:t> ELECTRON TRANSPORT                      116.2    1.3e-30   1</a:t>
            </a:r>
          </a:p>
          <a:p>
            <a:pPr eaLnBrk="1" hangingPunct="1">
              <a:buFontTx/>
              <a:buNone/>
              <a:defRPr/>
            </a:pPr>
            <a:r>
              <a:rPr lang="en-US" sz="1400" b="1" dirty="0">
                <a:latin typeface="Courier New" charset="0"/>
                <a:cs typeface="+mn-cs"/>
              </a:rPr>
              <a:t>1VM9.A   </a:t>
            </a:r>
            <a:r>
              <a:rPr lang="en-US" sz="1400" b="1" dirty="0" err="1">
                <a:latin typeface="Courier New" charset="0"/>
                <a:cs typeface="+mn-cs"/>
              </a:rPr>
              <a:t>mol:aa</a:t>
            </a:r>
            <a:r>
              <a:rPr lang="en-US" sz="1400" b="1" dirty="0">
                <a:latin typeface="Courier New" charset="0"/>
                <a:cs typeface="+mn-cs"/>
              </a:rPr>
              <a:t> ELECTRON TRANSPORT                      116.2    1.3e-30   1</a:t>
            </a: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Validation. CE structural alignment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600" b="1">
                <a:latin typeface="Courier New" charset="0"/>
                <a:cs typeface="+mn-cs"/>
              </a:rPr>
              <a:t>CE 2E4Q A 3D89 A (run on IRIX machines at CBS)</a:t>
            </a:r>
          </a:p>
          <a:p>
            <a:pPr eaLnBrk="1" hangingPunct="1">
              <a:buFontTx/>
              <a:buNone/>
              <a:defRPr/>
            </a:pPr>
            <a:endParaRPr lang="en-US" sz="1600" b="1">
              <a:latin typeface="Courier Ne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>
                <a:latin typeface="Courier New" charset="0"/>
                <a:cs typeface="+mn-cs"/>
              </a:rPr>
              <a:t>Structure Alignment Calculator, version 1.01, last modified: May 25, 2000.</a:t>
            </a:r>
          </a:p>
          <a:p>
            <a:pPr eaLnBrk="1" hangingPunct="1">
              <a:buFontTx/>
              <a:buNone/>
              <a:defRPr/>
            </a:pPr>
            <a:endParaRPr lang="en-US" sz="1600" b="1">
              <a:latin typeface="Courier Ne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>
                <a:latin typeface="Courier New" charset="0"/>
                <a:cs typeface="+mn-cs"/>
              </a:rPr>
              <a:t>CE Algorithm, version 1.00, 1998.</a:t>
            </a:r>
          </a:p>
          <a:p>
            <a:pPr eaLnBrk="1" hangingPunct="1">
              <a:buFontTx/>
              <a:buNone/>
              <a:defRPr/>
            </a:pPr>
            <a:endParaRPr lang="en-US" sz="1600" b="1">
              <a:latin typeface="Courier Ne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>
                <a:latin typeface="Courier New" charset="0"/>
                <a:cs typeface="+mn-cs"/>
              </a:rPr>
              <a:t>Chain 1: /usr/cbs/bio/src/ce_distr/data.cbs/pdb2e4q.ent:A (Size=109)</a:t>
            </a:r>
          </a:p>
          <a:p>
            <a:pPr eaLnBrk="1" hangingPunct="1">
              <a:buFontTx/>
              <a:buNone/>
              <a:defRPr/>
            </a:pPr>
            <a:r>
              <a:rPr lang="en-US" sz="1600" b="1">
                <a:latin typeface="Courier New" charset="0"/>
                <a:cs typeface="+mn-cs"/>
              </a:rPr>
              <a:t>Chain 2: /usr/cbs/bio/src/ce_distr/data.cbs/pdb3d89.ent:A (Size=157)</a:t>
            </a:r>
          </a:p>
          <a:p>
            <a:pPr eaLnBrk="1" hangingPunct="1">
              <a:buFontTx/>
              <a:buNone/>
              <a:defRPr/>
            </a:pPr>
            <a:endParaRPr lang="en-US" sz="1600" b="1">
              <a:latin typeface="Courier Ne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>
                <a:latin typeface="Courier New" charset="0"/>
                <a:cs typeface="+mn-cs"/>
              </a:rPr>
              <a:t>Alignment length = 101 Rmsd = 2.03A Z-Score = 5.5 Gaps = 20(19.8%) CPU = 1s Sequence identities = 18.1%</a:t>
            </a:r>
          </a:p>
          <a:p>
            <a:pPr eaLnBrk="1" hangingPunct="1">
              <a:buFontTx/>
              <a:buNone/>
              <a:defRPr/>
            </a:pPr>
            <a:endParaRPr lang="en-US" sz="1600" b="1">
              <a:latin typeface="Courier Ne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200" b="1">
                <a:latin typeface="Courier New" charset="0"/>
                <a:cs typeface="+mn-cs"/>
              </a:rPr>
              <a:t>Chain 1:    2 TFTKACSVDEVPPGEALQVSHDAQKVAIFNVDGEFFATQDQCTHGEWSLSEGGYLDG----DVVECSLHM</a:t>
            </a:r>
          </a:p>
          <a:p>
            <a:pPr eaLnBrk="1" hangingPunct="1">
              <a:buFontTx/>
              <a:buNone/>
              <a:defRPr/>
            </a:pPr>
            <a:r>
              <a:rPr lang="en-US" sz="1200" b="1">
                <a:latin typeface="Courier New" charset="0"/>
                <a:cs typeface="+mn-cs"/>
              </a:rPr>
              <a:t>Chain 2:   16 TSVCVGREEDIRKSERMTAVVHDREVVIFYHKGEYHAMDIRCYHSGGPLH-LGEIEDFNGQSCIVCPWHK</a:t>
            </a:r>
          </a:p>
          <a:p>
            <a:pPr eaLnBrk="1" hangingPunct="1">
              <a:buFontTx/>
              <a:buNone/>
              <a:defRPr/>
            </a:pPr>
            <a:endParaRPr lang="en-US" sz="1200" b="1">
              <a:latin typeface="Courier Ne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200" b="1">
                <a:latin typeface="Courier New" charset="0"/>
                <a:cs typeface="+mn-cs"/>
              </a:rPr>
              <a:t>Chain 1:   68 GKFCVRTGKVKS-----PPPC---------EPLKVYPIRIEGRDVLVDFSRAALH</a:t>
            </a:r>
          </a:p>
          <a:p>
            <a:pPr eaLnBrk="1" hangingPunct="1">
              <a:buFontTx/>
              <a:buNone/>
              <a:defRPr/>
            </a:pPr>
            <a:r>
              <a:rPr lang="en-US" sz="1200" b="1">
                <a:latin typeface="Courier New" charset="0"/>
                <a:cs typeface="+mn-cs"/>
              </a:rPr>
              <a:t>Chain 2:   85 YKITLATGEGLYQSINPKDPSAKPKWCSKGVKQRIHTVKVDNGNIYVTL-SKEPF</a:t>
            </a:r>
            <a:endParaRPr lang="en-US">
              <a:cs typeface="+mn-cs"/>
            </a:endParaRPr>
          </a:p>
        </p:txBody>
      </p:sp>
      <p:sp>
        <p:nvSpPr>
          <p:cNvPr id="548869" name="AutoShape 5"/>
          <p:cNvSpPr>
            <a:spLocks noChangeArrowheads="1"/>
          </p:cNvSpPr>
          <p:nvPr/>
        </p:nvSpPr>
        <p:spPr bwMode="auto">
          <a:xfrm>
            <a:off x="3200400" y="3962400"/>
            <a:ext cx="33528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HMM packages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u="sng">
                <a:solidFill>
                  <a:srgbClr val="0000FF"/>
                </a:solidFill>
                <a:cs typeface="+mn-cs"/>
              </a:rPr>
              <a:t>HMMER</a:t>
            </a:r>
            <a:r>
              <a:rPr lang="en-US" sz="180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>
                <a:solidFill>
                  <a:srgbClr val="000000"/>
                </a:solidFill>
                <a:cs typeface="+mn-cs"/>
              </a:rPr>
              <a:t>(</a:t>
            </a:r>
            <a:r>
              <a:rPr lang="en-US" sz="2000">
                <a:cs typeface="+mn-cs"/>
              </a:rPr>
              <a:t>http://hmmer.wustl.edu/)</a:t>
            </a:r>
            <a:endParaRPr lang="en-US" sz="2000">
              <a:solidFill>
                <a:srgbClr val="000000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solidFill>
                  <a:srgbClr val="000000"/>
                </a:solidFill>
              </a:rPr>
              <a:t>S.R. Eddy, WashU St. Louis. Freely available.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>
                <a:solidFill>
                  <a:srgbClr val="0000FF"/>
                </a:solidFill>
                <a:cs typeface="+mn-cs"/>
              </a:rPr>
              <a:t>SAM</a:t>
            </a:r>
            <a:r>
              <a:rPr lang="en-US" sz="1800">
                <a:solidFill>
                  <a:srgbClr val="000000"/>
                </a:solidFill>
                <a:cs typeface="+mn-cs"/>
              </a:rPr>
              <a:t> (</a:t>
            </a:r>
            <a:r>
              <a:rPr lang="en-US" sz="2000">
                <a:cs typeface="+mn-cs"/>
              </a:rPr>
              <a:t>http://www.cse.ucsc.edu/research/compbio/sam.html)</a:t>
            </a:r>
            <a:endParaRPr lang="en-US" sz="1800">
              <a:solidFill>
                <a:srgbClr val="000000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solidFill>
                  <a:srgbClr val="000000"/>
                </a:solidFill>
              </a:rPr>
              <a:t>R. Hughey, K. Karplus, A. Krogh, D. Haussler and others, UC Santa Cruz. Freely available to academia, nominal license fee for commercial users.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>
                <a:solidFill>
                  <a:srgbClr val="0000FF"/>
                </a:solidFill>
                <a:cs typeface="+mn-cs"/>
              </a:rPr>
              <a:t>META-MEME</a:t>
            </a:r>
            <a:r>
              <a:rPr lang="en-US" sz="1800">
                <a:solidFill>
                  <a:srgbClr val="000000"/>
                </a:solidFill>
                <a:cs typeface="+mn-cs"/>
              </a:rPr>
              <a:t> (</a:t>
            </a:r>
            <a:r>
              <a:rPr lang="en-US" sz="2000">
                <a:cs typeface="+mn-cs"/>
              </a:rPr>
              <a:t>http://metameme.sdsc.edu/)</a:t>
            </a:r>
            <a:endParaRPr lang="en-US" sz="1800">
              <a:solidFill>
                <a:srgbClr val="000000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solidFill>
                  <a:srgbClr val="000000"/>
                </a:solidFill>
              </a:rPr>
              <a:t>William Noble Grundy, UC San Diego. Freely available. Combines features of PSSM search and profile HMM search</a:t>
            </a:r>
            <a:r>
              <a:rPr lang="en-US" sz="140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>
                <a:solidFill>
                  <a:srgbClr val="0000FF"/>
                </a:solidFill>
                <a:cs typeface="+mn-cs"/>
              </a:rPr>
              <a:t>NET-ID, HMMpro</a:t>
            </a:r>
            <a:r>
              <a:rPr lang="en-US" sz="160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>
                <a:solidFill>
                  <a:srgbClr val="000000"/>
                </a:solidFill>
                <a:cs typeface="+mn-cs"/>
              </a:rPr>
              <a:t>(</a:t>
            </a:r>
            <a:r>
              <a:rPr lang="en-US" sz="2000">
                <a:cs typeface="+mn-cs"/>
              </a:rPr>
              <a:t>http://www.netid.com/html/hmmpro.html)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solidFill>
                  <a:srgbClr val="000000"/>
                </a:solidFill>
              </a:rPr>
              <a:t>Freely available to academia, nominal license fee for commercial users.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solidFill>
                  <a:srgbClr val="000000"/>
                </a:solidFill>
              </a:rPr>
              <a:t>Allows HMM architecture construction.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>
              <a:solidFill>
                <a:srgbClr val="000000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>
                <a:solidFill>
                  <a:schemeClr val="accent2"/>
                </a:solidFill>
                <a:cs typeface="+mn-cs"/>
              </a:rPr>
              <a:t>EasyGibbs</a:t>
            </a:r>
            <a:r>
              <a:rPr lang="en-US" sz="2000">
                <a:solidFill>
                  <a:srgbClr val="000000"/>
                </a:solidFill>
                <a:cs typeface="+mn-cs"/>
              </a:rPr>
              <a:t> (</a:t>
            </a:r>
            <a:r>
              <a:rPr lang="en-US" sz="2000">
                <a:solidFill>
                  <a:srgbClr val="000000"/>
                </a:solidFill>
                <a:cs typeface="+mn-cs"/>
                <a:hlinkClick r:id="rId3"/>
              </a:rPr>
              <a:t>http://www.cbs.dtu.dk/biotools/EasyGibbs/</a:t>
            </a:r>
            <a:r>
              <a:rPr lang="en-US" sz="2000">
                <a:solidFill>
                  <a:srgbClr val="000000"/>
                </a:solidFill>
                <a:cs typeface="+mn-cs"/>
              </a:rPr>
              <a:t>)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solidFill>
                  <a:srgbClr val="000000"/>
                </a:solidFill>
              </a:rPr>
              <a:t>Webserver for Gibbs sampling of proteins sequences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More on scoring</a:t>
            </a:r>
          </a:p>
        </p:txBody>
      </p:sp>
      <p:graphicFrame>
        <p:nvGraphicFramePr>
          <p:cNvPr id="464899" name="Object 1027"/>
          <p:cNvGraphicFramePr>
            <a:graphicFrameLocks noChangeAspect="1"/>
          </p:cNvGraphicFramePr>
          <p:nvPr/>
        </p:nvGraphicFramePr>
        <p:xfrm>
          <a:off x="2235200" y="3303588"/>
          <a:ext cx="16891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4" imgW="749300" imgH="342900" progId="Equation.3">
                  <p:embed/>
                </p:oleObj>
              </mc:Choice>
              <mc:Fallback>
                <p:oleObj name="Equation" r:id="rId4" imgW="749300" imgH="3429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3303588"/>
                        <a:ext cx="1689100" cy="773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0" name="Object 1028"/>
          <p:cNvGraphicFramePr>
            <a:graphicFrameLocks noChangeAspect="1"/>
          </p:cNvGraphicFramePr>
          <p:nvPr/>
        </p:nvGraphicFramePr>
        <p:xfrm>
          <a:off x="5183188" y="2587625"/>
          <a:ext cx="20526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6" imgW="990600" imgH="406400" progId="Equation.3">
                  <p:embed/>
                </p:oleObj>
              </mc:Choice>
              <mc:Fallback>
                <p:oleObj name="Equation" r:id="rId6" imgW="990600" imgH="4064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2587625"/>
                        <a:ext cx="2052637" cy="917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1" name="Object 1029"/>
          <p:cNvGraphicFramePr>
            <a:graphicFrameLocks noChangeAspect="1"/>
          </p:cNvGraphicFramePr>
          <p:nvPr/>
        </p:nvGraphicFramePr>
        <p:xfrm>
          <a:off x="5091113" y="3652838"/>
          <a:ext cx="2289175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8" imgW="1104900" imgH="711200" progId="Equation.3">
                  <p:embed/>
                </p:oleObj>
              </mc:Choice>
              <mc:Fallback>
                <p:oleObj name="Equation" r:id="rId8" imgW="1104900" imgH="7112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3652838"/>
                        <a:ext cx="2289175" cy="1604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2" name="Object 1030"/>
          <p:cNvGraphicFramePr>
            <a:graphicFrameLocks noChangeAspect="1"/>
          </p:cNvGraphicFramePr>
          <p:nvPr/>
        </p:nvGraphicFramePr>
        <p:xfrm>
          <a:off x="5076825" y="5368925"/>
          <a:ext cx="22907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Equation" r:id="rId10" imgW="1117600" imgH="431800" progId="Equation.3">
                  <p:embed/>
                </p:oleObj>
              </mc:Choice>
              <mc:Fallback>
                <p:oleObj name="Equation" r:id="rId10" imgW="1117600" imgH="4318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368925"/>
                        <a:ext cx="2290763" cy="1031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4903" name="Picture 1031" descr="Untitled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8388"/>
            <a:ext cx="67818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4908" name="Group 1036"/>
          <p:cNvGrpSpPr>
            <a:grpSpLocks/>
          </p:cNvGrpSpPr>
          <p:nvPr/>
        </p:nvGrpSpPr>
        <p:grpSpPr bwMode="auto">
          <a:xfrm>
            <a:off x="466725" y="4876800"/>
            <a:ext cx="5400675" cy="712788"/>
            <a:chOff x="2025" y="2976"/>
            <a:chExt cx="4312" cy="449"/>
          </a:xfrm>
        </p:grpSpPr>
        <p:sp>
          <p:nvSpPr>
            <p:cNvPr id="464904" name="Text Box 1032"/>
            <p:cNvSpPr txBox="1">
              <a:spLocks noChangeArrowheads="1"/>
            </p:cNvSpPr>
            <p:nvPr/>
          </p:nvSpPr>
          <p:spPr bwMode="auto">
            <a:xfrm>
              <a:off x="2025" y="2976"/>
              <a:ext cx="34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 b="0" dirty="0">
                  <a:latin typeface="Comic Sans MS" charset="0"/>
                  <a:cs typeface="+mn-cs"/>
                </a:rPr>
                <a:t>Probability of observation given Model</a:t>
              </a:r>
            </a:p>
          </p:txBody>
        </p:sp>
        <p:sp>
          <p:nvSpPr>
            <p:cNvPr id="464906" name="Line 1034"/>
            <p:cNvSpPr>
              <a:spLocks noChangeShapeType="1"/>
            </p:cNvSpPr>
            <p:nvPr/>
          </p:nvSpPr>
          <p:spPr bwMode="auto">
            <a:xfrm>
              <a:off x="5475" y="3120"/>
              <a:ext cx="862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464909" name="Group 1037"/>
          <p:cNvGrpSpPr>
            <a:grpSpLocks/>
          </p:cNvGrpSpPr>
          <p:nvPr/>
        </p:nvGrpSpPr>
        <p:grpSpPr bwMode="auto">
          <a:xfrm>
            <a:off x="323850" y="5661025"/>
            <a:ext cx="5759450" cy="641350"/>
            <a:chOff x="1965" y="3442"/>
            <a:chExt cx="4082" cy="404"/>
          </a:xfrm>
        </p:grpSpPr>
        <p:sp>
          <p:nvSpPr>
            <p:cNvPr id="464905" name="Text Box 1033"/>
            <p:cNvSpPr txBox="1">
              <a:spLocks noChangeArrowheads="1"/>
            </p:cNvSpPr>
            <p:nvPr/>
          </p:nvSpPr>
          <p:spPr bwMode="auto">
            <a:xfrm>
              <a:off x="1965" y="3442"/>
              <a:ext cx="326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800" b="0" dirty="0">
                  <a:latin typeface="Comic Sans MS" charset="0"/>
                  <a:cs typeface="+mn-cs"/>
                </a:rPr>
                <a:t>Probability of observation given Prior (background)</a:t>
              </a:r>
            </a:p>
          </p:txBody>
        </p:sp>
        <p:sp>
          <p:nvSpPr>
            <p:cNvPr id="464907" name="Line 1035"/>
            <p:cNvSpPr>
              <a:spLocks noChangeShapeType="1"/>
            </p:cNvSpPr>
            <p:nvPr/>
          </p:nvSpPr>
          <p:spPr bwMode="auto">
            <a:xfrm>
              <a:off x="4925" y="3714"/>
              <a:ext cx="112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">
  <a:themeElements>
    <a:clrScheme name="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45 Ligh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45 Light" charset="0"/>
            <a:ea typeface="ＭＳ Ｐゴシック" charset="0"/>
          </a:defRPr>
        </a:defPPr>
      </a:lstStyle>
    </a:lnDef>
  </a:objectDefaults>
  <a:extraClrSchemeLst>
    <a:extraClrScheme>
      <a:clrScheme name="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</Template>
  <TotalTime>4396</TotalTime>
  <Words>5601</Words>
  <Application>Microsoft Macintosh PowerPoint</Application>
  <PresentationFormat>On-screen Show (4:3)</PresentationFormat>
  <Paragraphs>1692</Paragraphs>
  <Slides>82</Slides>
  <Notes>78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3" baseType="lpstr">
      <vt:lpstr>ＭＳ Ｐゴシック</vt:lpstr>
      <vt:lpstr>Arial</vt:lpstr>
      <vt:lpstr>Comic Sans MS</vt:lpstr>
      <vt:lpstr>Courier New</vt:lpstr>
      <vt:lpstr>Frutiger 45 Light</vt:lpstr>
      <vt:lpstr>Garamond</vt:lpstr>
      <vt:lpstr>Helvetica Neue</vt:lpstr>
      <vt:lpstr>Times</vt:lpstr>
      <vt:lpstr>Times New Roman</vt:lpstr>
      <vt:lpstr>slide</vt:lpstr>
      <vt:lpstr>Equation</vt:lpstr>
      <vt:lpstr>Hidden Markov Models, HMM’s</vt:lpstr>
      <vt:lpstr>Objectives</vt:lpstr>
      <vt:lpstr>Markov Chains</vt:lpstr>
      <vt:lpstr>Hidden Markov Models</vt:lpstr>
      <vt:lpstr>TMHMM (trans-membrane HMM) (Sonnhammer, von Heijne, and Krogh) </vt:lpstr>
      <vt:lpstr>TMHMM (trans-membrane HMM) (Sonnhammer, von Heijne, and Krogh) </vt:lpstr>
      <vt:lpstr>Weight matrix construction</vt:lpstr>
      <vt:lpstr>PSSM construction</vt:lpstr>
      <vt:lpstr>More on scoring</vt:lpstr>
      <vt:lpstr>Hidden Markov Models</vt:lpstr>
      <vt:lpstr>Multiple sequence alignment Learning from evolution</vt:lpstr>
      <vt:lpstr>What is hidden?</vt:lpstr>
      <vt:lpstr>HMM (a simple example)</vt:lpstr>
      <vt:lpstr>HMM construction (supervised learning)</vt:lpstr>
      <vt:lpstr>Scoring a sequence to an HMM</vt:lpstr>
      <vt:lpstr>Align sequence to HMM - Null model</vt:lpstr>
      <vt:lpstr>Aligning a sequence to an HMM</vt:lpstr>
      <vt:lpstr>The Viterbi algorithm</vt:lpstr>
      <vt:lpstr>Model decoding (Viterbi)</vt:lpstr>
      <vt:lpstr>Or in log space</vt:lpstr>
      <vt:lpstr>Model decoding (Viterbi)</vt:lpstr>
      <vt:lpstr>Model decoding (Viterbi)</vt:lpstr>
      <vt:lpstr>Model decoding (Viterbi)</vt:lpstr>
      <vt:lpstr>Model decoding (Viterbi)</vt:lpstr>
      <vt:lpstr>Model decoding (Viterbi)</vt:lpstr>
      <vt:lpstr>Model decoding (Viterbi)</vt:lpstr>
      <vt:lpstr>Model decoding (Viterbi)</vt:lpstr>
      <vt:lpstr>Model decoding (Viterbi)</vt:lpstr>
      <vt:lpstr>Model decoding (Viterbi)</vt:lpstr>
      <vt:lpstr>Model decoding (Viterbi)</vt:lpstr>
      <vt:lpstr>Model decoding (Viterbi). Can you do it?</vt:lpstr>
      <vt:lpstr>Model decoding (Viterbi). Can you do it?</vt:lpstr>
      <vt:lpstr>Model decoding (Viterbi). Can you do it?</vt:lpstr>
      <vt:lpstr>Model decoding (Viterbi). Can you do it?</vt:lpstr>
      <vt:lpstr>Model decoding (Viterbi). Can you do it?</vt:lpstr>
      <vt:lpstr>Model decoding (Viterbi). </vt:lpstr>
      <vt:lpstr>And if you have a trans-membrane model</vt:lpstr>
      <vt:lpstr>The Forward algorithm</vt:lpstr>
      <vt:lpstr>The Forward algorithm</vt:lpstr>
      <vt:lpstr>The Forward algorithm</vt:lpstr>
      <vt:lpstr>Forward algorithm</vt:lpstr>
      <vt:lpstr>Forward algorithm</vt:lpstr>
      <vt:lpstr>Forward algorithm</vt:lpstr>
      <vt:lpstr>Forward algorithm</vt:lpstr>
      <vt:lpstr>Forward algorithm</vt:lpstr>
      <vt:lpstr>Forward algorithm. Can you do it yourself?</vt:lpstr>
      <vt:lpstr>Forward algorithm. Can you do it yourself?</vt:lpstr>
      <vt:lpstr>Forward algorithm</vt:lpstr>
      <vt:lpstr>The Posterior decoding  (Backward algorithm)</vt:lpstr>
      <vt:lpstr>The Backward algorithm</vt:lpstr>
      <vt:lpstr>The Backward algorithm</vt:lpstr>
      <vt:lpstr>Backward algorithm</vt:lpstr>
      <vt:lpstr>Backward algorithm</vt:lpstr>
      <vt:lpstr>Backward algorithm</vt:lpstr>
      <vt:lpstr>Posterior decoding</vt:lpstr>
      <vt:lpstr>Posterior decoding</vt:lpstr>
      <vt:lpstr>Posterior decoding</vt:lpstr>
      <vt:lpstr>Training of HMM</vt:lpstr>
      <vt:lpstr>Supervised learning</vt:lpstr>
      <vt:lpstr>Un-supervised learning</vt:lpstr>
      <vt:lpstr>Baum-Welsh</vt:lpstr>
      <vt:lpstr>Baum-Welsh</vt:lpstr>
      <vt:lpstr>Baum-Welsh</vt:lpstr>
      <vt:lpstr>Baum-Welsh</vt:lpstr>
      <vt:lpstr>HMM’s and weight matrices</vt:lpstr>
      <vt:lpstr>Profile HMM’s</vt:lpstr>
      <vt:lpstr>Sequence profiles </vt:lpstr>
      <vt:lpstr>HMM vs. alignment</vt:lpstr>
      <vt:lpstr>Profile HMM’s</vt:lpstr>
      <vt:lpstr>Profile HMM</vt:lpstr>
      <vt:lpstr>Profile HMM</vt:lpstr>
      <vt:lpstr>Example. Where is the active site?</vt:lpstr>
      <vt:lpstr>Profile HMM</vt:lpstr>
      <vt:lpstr>Profile HMM (deletions and insertions)</vt:lpstr>
      <vt:lpstr>The HMMer program</vt:lpstr>
      <vt:lpstr>A HMMer example</vt:lpstr>
      <vt:lpstr>A HMMer example</vt:lpstr>
      <vt:lpstr>A HMMer example</vt:lpstr>
      <vt:lpstr>A HMMer example</vt:lpstr>
      <vt:lpstr>A HMMer example</vt:lpstr>
      <vt:lpstr>Validation. CE structural alignment</vt:lpstr>
      <vt:lpstr>HMM packages</vt:lpstr>
    </vt:vector>
  </TitlesOfParts>
  <Company>CBS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johanne</dc:creator>
  <cp:lastModifiedBy>Morten Nielsen</cp:lastModifiedBy>
  <cp:revision>124</cp:revision>
  <cp:lastPrinted>2020-05-25T17:28:16Z</cp:lastPrinted>
  <dcterms:created xsi:type="dcterms:W3CDTF">2005-03-15T09:37:45Z</dcterms:created>
  <dcterms:modified xsi:type="dcterms:W3CDTF">2020-05-25T17:31:24Z</dcterms:modified>
</cp:coreProperties>
</file>