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60"/>
  </p:notesMasterIdLst>
  <p:sldIdLst>
    <p:sldId id="360" r:id="rId3"/>
    <p:sldId id="551" r:id="rId4"/>
    <p:sldId id="510" r:id="rId5"/>
    <p:sldId id="499" r:id="rId6"/>
    <p:sldId id="550" r:id="rId7"/>
    <p:sldId id="534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6" r:id="rId17"/>
    <p:sldId id="548" r:id="rId18"/>
    <p:sldId id="480" r:id="rId19"/>
    <p:sldId id="540" r:id="rId20"/>
    <p:sldId id="541" r:id="rId21"/>
    <p:sldId id="536" r:id="rId22"/>
    <p:sldId id="537" r:id="rId23"/>
    <p:sldId id="538" r:id="rId24"/>
    <p:sldId id="481" r:id="rId25"/>
    <p:sldId id="549" r:id="rId26"/>
    <p:sldId id="514" r:id="rId27"/>
    <p:sldId id="547" r:id="rId28"/>
    <p:sldId id="519" r:id="rId29"/>
    <p:sldId id="520" r:id="rId30"/>
    <p:sldId id="542" r:id="rId31"/>
    <p:sldId id="543" r:id="rId32"/>
    <p:sldId id="544" r:id="rId33"/>
    <p:sldId id="545" r:id="rId34"/>
    <p:sldId id="526" r:id="rId35"/>
    <p:sldId id="482" r:id="rId36"/>
    <p:sldId id="531" r:id="rId37"/>
    <p:sldId id="528" r:id="rId38"/>
    <p:sldId id="483" r:id="rId39"/>
    <p:sldId id="484" r:id="rId40"/>
    <p:sldId id="485" r:id="rId41"/>
    <p:sldId id="486" r:id="rId42"/>
    <p:sldId id="529" r:id="rId43"/>
    <p:sldId id="530" r:id="rId44"/>
    <p:sldId id="532" r:id="rId45"/>
    <p:sldId id="527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  <p:sldId id="507" r:id="rId55"/>
    <p:sldId id="496" r:id="rId56"/>
    <p:sldId id="512" r:id="rId57"/>
    <p:sldId id="505" r:id="rId58"/>
    <p:sldId id="513" r:id="rId59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5pPr>
    <a:lvl6pPr marL="2286000" algn="l" defTabSz="457200" rtl="0" eaLnBrk="1" latinLnBrk="0" hangingPunct="1"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6pPr>
    <a:lvl7pPr marL="2743200" algn="l" defTabSz="457200" rtl="0" eaLnBrk="1" latinLnBrk="0" hangingPunct="1"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7pPr>
    <a:lvl8pPr marL="3200400" algn="l" defTabSz="457200" rtl="0" eaLnBrk="1" latinLnBrk="0" hangingPunct="1"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8pPr>
    <a:lvl9pPr marL="3657600" algn="l" defTabSz="457200" rtl="0" eaLnBrk="1" latinLnBrk="0" hangingPunct="1"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B2B2B2"/>
    <a:srgbClr val="000099"/>
    <a:srgbClr val="4355FB"/>
    <a:srgbClr val="FFFF66"/>
    <a:srgbClr val="008000"/>
    <a:srgbClr val="DDDDD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85" autoAdjust="0"/>
    <p:restoredTop sz="90793" autoAdjust="0"/>
  </p:normalViewPr>
  <p:slideViewPr>
    <p:cSldViewPr>
      <p:cViewPr varScale="1">
        <p:scale>
          <a:sx n="104" d="100"/>
          <a:sy n="104" d="100"/>
        </p:scale>
        <p:origin x="182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fld id="{FF5032E7-FFA6-994A-B429-DBF05414F8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94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5D670-C19B-8A40-BA5C-09096B0F37E3}" type="slidenum">
              <a:rPr lang="en-US"/>
              <a:pPr/>
              <a:t>2</a:t>
            </a:fld>
            <a:endParaRPr lang="en-US"/>
          </a:p>
        </p:txBody>
      </p:sp>
      <p:sp>
        <p:nvSpPr>
          <p:cNvPr id="7526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26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8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11B71-B26D-3A43-A1AE-623F8FD617F9}" type="slidenum">
              <a:rPr lang="en-US"/>
              <a:pPr/>
              <a:t>16</a:t>
            </a:fld>
            <a:endParaRPr lang="en-US"/>
          </a:p>
        </p:txBody>
      </p:sp>
      <p:sp>
        <p:nvSpPr>
          <p:cNvPr id="76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85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3A986B-44AD-3E42-AAD5-79AC88035AB4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28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CA6D26-7E70-B74D-BE07-A3330673A11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109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B80494-9C2E-3846-8EA7-B29539F4E5A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62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2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6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E12175-E71F-B445-9803-3483347DE7AA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EXPLAIN LOGOS</a:t>
            </a:r>
          </a:p>
        </p:txBody>
      </p:sp>
    </p:spTree>
    <p:extLst>
      <p:ext uri="{BB962C8B-B14F-4D97-AF65-F5344CB8AC3E}">
        <p14:creationId xmlns:p14="http://schemas.microsoft.com/office/powerpoint/2010/main" val="2124594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5953C-C0A1-B348-BD46-9CAEC1A5D3B5}" type="slidenum">
              <a:rPr lang="en-US"/>
              <a:pPr/>
              <a:t>57</a:t>
            </a:fld>
            <a:endParaRPr lang="en-US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1B54CE65-668F-104C-AE68-256C35B93986}" type="slidenum">
              <a:rPr lang="en-US" sz="1200"/>
              <a:pPr algn="r" eaLnBrk="1" hangingPunct="1"/>
              <a:t>57</a:t>
            </a:fld>
            <a:endParaRPr lang="en-US" sz="1200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7415"/>
            <a:ext cx="4982633" cy="4469130"/>
          </a:xfrm>
          <a:noFill/>
          <a:ln/>
        </p:spPr>
        <p:txBody>
          <a:bodyPr/>
          <a:lstStyle/>
          <a:p>
            <a:pPr eaLnBrk="1" hangingPunct="1"/>
            <a:endParaRPr lang="da-DK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4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D202E-913D-D742-9495-D3D86E62F4ED}" type="slidenum">
              <a:rPr lang="en-US"/>
              <a:pPr/>
              <a:t>4</a:t>
            </a:fld>
            <a:endParaRPr lang="en-US"/>
          </a:p>
        </p:txBody>
      </p:sp>
      <p:sp>
        <p:nvSpPr>
          <p:cNvPr id="79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4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5D670-C19B-8A40-BA5C-09096B0F37E3}" type="slidenum">
              <a:rPr lang="en-US"/>
              <a:pPr/>
              <a:t>5</a:t>
            </a:fld>
            <a:endParaRPr lang="en-US"/>
          </a:p>
        </p:txBody>
      </p:sp>
      <p:sp>
        <p:nvSpPr>
          <p:cNvPr id="7526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26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3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1036E-06B7-DE48-AD57-0026A608951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5AD0FE-991C-8F4B-B10E-2C7D06A0EC94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5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2633E9-81A9-6140-BD74-83B1EA469667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1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E90CE5-EA9D-1F43-A55E-76A5ABE514BC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9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3DE43E-D4F6-A243-B606-558BEEA8CAD5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5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234B39-CBC6-674B-B31A-E857A3F5B576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5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41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2288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5341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02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162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2291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2291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62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304800"/>
            <a:ext cx="7162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42291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143000"/>
            <a:ext cx="42291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771900"/>
            <a:ext cx="42291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3771900"/>
            <a:ext cx="42291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652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00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6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6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3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269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516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58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922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43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2095500" cy="5943600"/>
          </a:xfr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34100" cy="5943600"/>
          </a:xfr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57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00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58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585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80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89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3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7162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6106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31" name="Picture 7" descr="CBS_new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7" name="Text Box 93"/>
          <p:cNvSpPr txBox="1">
            <a:spLocks noChangeArrowheads="1"/>
          </p:cNvSpPr>
          <p:nvPr/>
        </p:nvSpPr>
        <p:spPr bwMode="auto">
          <a:xfrm>
            <a:off x="5181600" y="6477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a-DK" i="0">
              <a:latin typeface="Garamond" charset="0"/>
            </a:endParaRPr>
          </a:p>
        </p:txBody>
      </p:sp>
      <p:sp>
        <p:nvSpPr>
          <p:cNvPr id="1123" name="Line 99"/>
          <p:cNvSpPr>
            <a:spLocks noChangeShapeType="1"/>
          </p:cNvSpPr>
          <p:nvPr/>
        </p:nvSpPr>
        <p:spPr bwMode="auto">
          <a:xfrm>
            <a:off x="228600" y="990600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>
            <a:off x="152400" y="6615113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162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28" name="Picture 4" descr="CBS_new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 userDrawn="1"/>
        </p:nvSpPr>
        <p:spPr bwMode="auto">
          <a:xfrm>
            <a:off x="228600" y="990600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 sz="2400" b="0" i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152400" y="6615113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 sz="2400" b="0" i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80" name="Text Box 8"/>
          <p:cNvSpPr txBox="1">
            <a:spLocks noChangeAspect="1" noChangeArrowheads="1"/>
          </p:cNvSpPr>
          <p:nvPr userDrawn="1"/>
        </p:nvSpPr>
        <p:spPr bwMode="auto">
          <a:xfrm rot="27000000">
            <a:off x="7666038" y="2487612"/>
            <a:ext cx="2820988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6770" tIns="13385" rIns="26770" bIns="1338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700" i="0">
                <a:solidFill>
                  <a:srgbClr val="808080"/>
                </a:solidFill>
                <a:latin typeface="Frutiger 45 Light" charset="0"/>
              </a:rPr>
              <a:t>CENTER FOR BIOLOGICAL SEQUENCE ANALYSIS</a:t>
            </a:r>
            <a:endParaRPr lang="en-GB" sz="700" i="0">
              <a:solidFill>
                <a:srgbClr val="808080"/>
              </a:solidFill>
              <a:latin typeface="Frutiger 45 Light" charset="0"/>
            </a:endParaRPr>
          </a:p>
        </p:txBody>
      </p:sp>
      <p:pic>
        <p:nvPicPr>
          <p:cNvPr id="1032" name="Picture 9" descr="dtu_grey_re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495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 userDrawn="1"/>
        </p:nvSpPr>
        <p:spPr bwMode="auto">
          <a:xfrm>
            <a:off x="609600" y="62484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i="0">
              <a:solidFill>
                <a:srgbClr val="000000"/>
              </a:solidFill>
              <a:latin typeface="Frutiger 45 Light" pitchFamily="1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381000" y="6248400"/>
            <a:ext cx="19192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i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Department of Systems Biology</a:t>
            </a:r>
          </a:p>
          <a:p>
            <a:r>
              <a:rPr lang="en-US" sz="800" b="0" i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Technical University of Denmark</a:t>
            </a:r>
          </a:p>
          <a:p>
            <a:endParaRPr lang="en-US" sz="800" b="0" i="0">
              <a:solidFill>
                <a:srgbClr val="0000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 userDrawn="1"/>
        </p:nvSpPr>
        <p:spPr bwMode="auto">
          <a:xfrm>
            <a:off x="8620125" y="6394450"/>
            <a:ext cx="35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fld id="{838E2CE7-EB84-574B-82C4-106DAA028894}" type="slidenum">
              <a:rPr lang="en-US" sz="900" b="0" i="0">
                <a:solidFill>
                  <a:srgbClr val="000000"/>
                </a:solidFill>
                <a:latin typeface="Tahoma" charset="0"/>
              </a:rPr>
              <a:pPr algn="l" eaLnBrk="0" hangingPunct="0"/>
              <a:t>‹#›</a:t>
            </a:fld>
            <a:endParaRPr lang="en-US" b="0" i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69696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69696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69696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69696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69696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969696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969696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969696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969696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chem.unl.edu/zeng/joy/mclab/mcintro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38128"/>
            <a:ext cx="7772400" cy="1143000"/>
          </a:xfrm>
          <a:ln/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Metropolis Monte Carlo sampling</a:t>
            </a:r>
            <a:b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Gibbs Clustering</a:t>
            </a: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dirty="0"/>
            </a:br>
            <a:r>
              <a:rPr lang="en-US" dirty="0"/>
              <a:t>Morten Nielsen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Department of Health Technology</a:t>
            </a:r>
            <a:br>
              <a:rPr lang="en-US" sz="2800" dirty="0"/>
            </a:br>
            <a:r>
              <a:rPr lang="en-US" sz="2800" dirty="0"/>
              <a:t>DTU, Denmark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Box 14"/>
          <p:cNvSpPr txBox="1">
            <a:spLocks noChangeArrowheads="1"/>
          </p:cNvSpPr>
          <p:nvPr/>
        </p:nvSpPr>
        <p:spPr bwMode="auto">
          <a:xfrm>
            <a:off x="609600" y="1676400"/>
            <a:ext cx="2659063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  <a:latin typeface="Monaco" charset="0"/>
                <a:cs typeface="Monaco" charset="0"/>
              </a:rPr>
              <a:t>  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SLFIGLKGDIRESTV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DGEEEVQLIAAVPGK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VFRLKGGAPIKGVTF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SFSCIAIGIITLYLG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IDQVTIAGAKLRSLN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WIQKETLVTFKNPHAKKQDV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KMLLDNINTPEGIIP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ELLEFHYYLSSKLNK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LNKFISPKSVAGRFA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ESLHNPYPDYHWLRT</a:t>
            </a:r>
            <a:endParaRPr lang="en-US" b="0" i="0">
              <a:solidFill>
                <a:srgbClr val="000000"/>
              </a:solidFill>
            </a:endParaRPr>
          </a:p>
        </p:txBody>
      </p:sp>
      <p:cxnSp>
        <p:nvCxnSpPr>
          <p:cNvPr id="25606" name="Straight Arrow Connector 12"/>
          <p:cNvCxnSpPr>
            <a:cxnSpLocks noChangeShapeType="1"/>
            <a:stCxn id="25605" idx="3"/>
          </p:cNvCxnSpPr>
          <p:nvPr/>
        </p:nvCxnSpPr>
        <p:spPr bwMode="auto">
          <a:xfrm>
            <a:off x="3268663" y="2954338"/>
            <a:ext cx="17605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07" name="TextBox 16"/>
          <p:cNvSpPr txBox="1">
            <a:spLocks noChangeArrowheads="1"/>
          </p:cNvSpPr>
          <p:nvPr/>
        </p:nvSpPr>
        <p:spPr bwMode="auto">
          <a:xfrm>
            <a:off x="5105400" y="1676400"/>
            <a:ext cx="2659063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  <a:latin typeface="Monaco" charset="0"/>
                <a:cs typeface="Monaco" charset="0"/>
              </a:rPr>
              <a:t>  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SLFIGLKGDIRESTV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DGEEEVQLIAAVPGK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VFRLKGGAPIKGVTF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SFSCIAIGIITLYLG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IDQVTIAGAKLRSLN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WIQKETLVTFKNPHAKKQDV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KMLLDNINTPEGIIP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ELLEFHYYLSSKLNK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LNKFISPKSVAGRFA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ESLHNPYPDYHWLRT</a:t>
            </a:r>
            <a:endParaRPr lang="en-US" b="0" i="0">
              <a:solidFill>
                <a:srgbClr val="000000"/>
              </a:solidFill>
            </a:endParaRPr>
          </a:p>
        </p:txBody>
      </p:sp>
      <p:sp>
        <p:nvSpPr>
          <p:cNvPr id="25608" name="TextBox 18"/>
          <p:cNvSpPr txBox="1">
            <a:spLocks noChangeArrowheads="1"/>
          </p:cNvSpPr>
          <p:nvPr/>
        </p:nvSpPr>
        <p:spPr bwMode="auto">
          <a:xfrm>
            <a:off x="3657600" y="25908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</a:rPr>
              <a:t>move to state +1</a:t>
            </a:r>
          </a:p>
        </p:txBody>
      </p:sp>
      <p:sp>
        <p:nvSpPr>
          <p:cNvPr id="25609" name="Rectangle 19"/>
          <p:cNvSpPr>
            <a:spLocks noChangeArrowheads="1"/>
          </p:cNvSpPr>
          <p:nvPr/>
        </p:nvSpPr>
        <p:spPr bwMode="auto">
          <a:xfrm>
            <a:off x="1447800" y="1676400"/>
            <a:ext cx="1066800" cy="2590800"/>
          </a:xfrm>
          <a:prstGeom prst="rect">
            <a:avLst/>
          </a:prstGeom>
          <a:solidFill>
            <a:srgbClr val="FFFF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5610" name="Rectangle 20"/>
          <p:cNvSpPr>
            <a:spLocks noChangeArrowheads="1"/>
          </p:cNvSpPr>
          <p:nvPr/>
        </p:nvSpPr>
        <p:spPr bwMode="auto">
          <a:xfrm>
            <a:off x="5943600" y="1676400"/>
            <a:ext cx="1066800" cy="2590800"/>
          </a:xfrm>
          <a:prstGeom prst="rect">
            <a:avLst/>
          </a:prstGeom>
          <a:solidFill>
            <a:srgbClr val="FFFF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029200" y="5029200"/>
          <a:ext cx="26670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65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2667000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Box 23"/>
          <p:cNvSpPr txBox="1">
            <a:spLocks noChangeArrowheads="1"/>
          </p:cNvSpPr>
          <p:nvPr/>
        </p:nvSpPr>
        <p:spPr bwMode="auto">
          <a:xfrm>
            <a:off x="4876800" y="4648200"/>
            <a:ext cx="324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b="0" i="0">
                <a:solidFill>
                  <a:srgbClr val="000000"/>
                </a:solidFill>
              </a:rPr>
              <a:t>Accept or reject the move?</a:t>
            </a:r>
          </a:p>
        </p:txBody>
      </p:sp>
      <p:sp>
        <p:nvSpPr>
          <p:cNvPr id="25612" name="TextBox 24"/>
          <p:cNvSpPr txBox="1">
            <a:spLocks noChangeArrowheads="1"/>
          </p:cNvSpPr>
          <p:nvPr/>
        </p:nvSpPr>
        <p:spPr bwMode="auto">
          <a:xfrm>
            <a:off x="4267200" y="60198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</a:rPr>
              <a:t>Note that the probability of going to the new state depends on the previous state only</a:t>
            </a:r>
          </a:p>
        </p:txBody>
      </p:sp>
      <p:sp>
        <p:nvSpPr>
          <p:cNvPr id="25613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3200" b="0" i="0" dirty="0">
                <a:solidFill>
                  <a:srgbClr val="000000"/>
                </a:solidFill>
                <a:latin typeface="Comic Sans MS"/>
                <a:cs typeface="Comic Sans MS"/>
              </a:rPr>
              <a:t>Gibbs sampling - sequence alignment</a:t>
            </a:r>
            <a:endParaRPr lang="en-US" sz="3200" b="0" i="0" dirty="0">
              <a:solidFill>
                <a:srgbClr val="969696"/>
              </a:solidFill>
              <a:latin typeface="Comic Sans MS"/>
              <a:cs typeface="Comic Sans MS"/>
            </a:endParaRPr>
          </a:p>
        </p:txBody>
      </p:sp>
      <p:sp>
        <p:nvSpPr>
          <p:cNvPr id="25614" name="TextBox 17"/>
          <p:cNvSpPr txBox="1">
            <a:spLocks noChangeArrowheads="1"/>
          </p:cNvSpPr>
          <p:nvPr/>
        </p:nvSpPr>
        <p:spPr bwMode="auto">
          <a:xfrm>
            <a:off x="457200" y="1066800"/>
            <a:ext cx="223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</a:rPr>
              <a:t>State</a:t>
            </a:r>
            <a:r>
              <a:rPr lang="en-US" b="0" i="0">
                <a:solidFill>
                  <a:srgbClr val="FF0000"/>
                </a:solidFill>
              </a:rPr>
              <a:t> </a:t>
            </a:r>
            <a:r>
              <a:rPr lang="en-US" b="0" i="0">
                <a:solidFill>
                  <a:srgbClr val="000000"/>
                </a:solidFill>
              </a:rPr>
              <a:t>transition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930275" y="5562600"/>
          <a:ext cx="21336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66" name="Equation" r:id="rId6" imgW="876300" imgH="177800" progId="Equation.3">
                  <p:embed/>
                </p:oleObj>
              </mc:Choice>
              <mc:Fallback>
                <p:oleObj name="Equation" r:id="rId6" imgW="876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5562600"/>
                        <a:ext cx="21336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83062"/>
              </p:ext>
            </p:extLst>
          </p:nvPr>
        </p:nvGraphicFramePr>
        <p:xfrm>
          <a:off x="739775" y="4376738"/>
          <a:ext cx="2479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67" name="Equation" r:id="rId8" imgW="1079500" imgH="469900" progId="Equation.3">
                  <p:embed/>
                </p:oleObj>
              </mc:Choice>
              <mc:Fallback>
                <p:oleObj name="Equation" r:id="rId8" imgW="1079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376738"/>
                        <a:ext cx="24796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609600" y="1676400"/>
            <a:ext cx="2659063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  <a:latin typeface="Monaco" charset="0"/>
                <a:cs typeface="Monaco" charset="0"/>
              </a:rPr>
              <a:t>  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SLFIGLKGDIRESTV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DGEEEVQLIAAVPGK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VFRLKGGAPIKGVTF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SFSCIAIGIITLYLG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IDQVTIAGAKLRSLN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WIQKETLVTFKNPHAKKQDV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KMLLDNINTPEGIIP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ELLEFHYYLSSKLNK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LNKFISPKSVAGRFA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ESLHNPYPDYHWLRT</a:t>
            </a:r>
            <a:endParaRPr lang="en-US" b="0" i="0">
              <a:solidFill>
                <a:srgbClr val="000000"/>
              </a:solidFill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746750" y="4419600"/>
          <a:ext cx="14525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43" name="Equation" r:id="rId4" imgW="596900" imgH="177800" progId="Equation.3">
                  <p:embed/>
                </p:oleObj>
              </mc:Choice>
              <mc:Fallback>
                <p:oleObj name="Equation" r:id="rId4" imgW="596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4419600"/>
                        <a:ext cx="145256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655" name="Straight Arrow Connector 12"/>
          <p:cNvCxnSpPr>
            <a:cxnSpLocks noChangeShapeType="1"/>
            <a:stCxn id="27654" idx="3"/>
          </p:cNvCxnSpPr>
          <p:nvPr/>
        </p:nvCxnSpPr>
        <p:spPr bwMode="auto">
          <a:xfrm>
            <a:off x="3268663" y="2954338"/>
            <a:ext cx="17605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56" name="TextBox 16"/>
          <p:cNvSpPr txBox="1">
            <a:spLocks noChangeArrowheads="1"/>
          </p:cNvSpPr>
          <p:nvPr/>
        </p:nvSpPr>
        <p:spPr bwMode="auto">
          <a:xfrm>
            <a:off x="5105400" y="1676400"/>
            <a:ext cx="2659063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  <a:latin typeface="Monaco" charset="0"/>
                <a:cs typeface="Monaco" charset="0"/>
              </a:rPr>
              <a:t>  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SLFIGLKGDIRESTV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DGEEEVQLIAAVPGK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VFRLKGGAPIKGVTF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SFSCIAIGIITLYLG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IDQVTIAGAKLRSLN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WIQKETLVTFKNPHAKKQDV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KMLLDNINTPEGIIP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ELLEFHYYLSSKLNK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LNKFISPKSVAGRFA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ESLHNPYPDYHWLRT</a:t>
            </a:r>
            <a:endParaRPr lang="en-US" b="0" i="0">
              <a:solidFill>
                <a:srgbClr val="000000"/>
              </a:solidFill>
            </a:endParaRPr>
          </a:p>
        </p:txBody>
      </p:sp>
      <p:sp>
        <p:nvSpPr>
          <p:cNvPr id="27657" name="TextBox 18"/>
          <p:cNvSpPr txBox="1">
            <a:spLocks noChangeArrowheads="1"/>
          </p:cNvSpPr>
          <p:nvPr/>
        </p:nvSpPr>
        <p:spPr bwMode="auto">
          <a:xfrm>
            <a:off x="3657600" y="25908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</a:rPr>
              <a:t>move to state +1</a:t>
            </a:r>
          </a:p>
        </p:txBody>
      </p:sp>
      <p:sp>
        <p:nvSpPr>
          <p:cNvPr id="27658" name="Rectangle 19"/>
          <p:cNvSpPr>
            <a:spLocks noChangeArrowheads="1"/>
          </p:cNvSpPr>
          <p:nvPr/>
        </p:nvSpPr>
        <p:spPr bwMode="auto">
          <a:xfrm>
            <a:off x="1447800" y="1676400"/>
            <a:ext cx="1066800" cy="2590800"/>
          </a:xfrm>
          <a:prstGeom prst="rect">
            <a:avLst/>
          </a:prstGeom>
          <a:solidFill>
            <a:srgbClr val="FFFF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7659" name="Rectangle 20"/>
          <p:cNvSpPr>
            <a:spLocks noChangeArrowheads="1"/>
          </p:cNvSpPr>
          <p:nvPr/>
        </p:nvSpPr>
        <p:spPr bwMode="auto">
          <a:xfrm>
            <a:off x="5943600" y="1676400"/>
            <a:ext cx="1066800" cy="2590800"/>
          </a:xfrm>
          <a:prstGeom prst="rect">
            <a:avLst/>
          </a:prstGeom>
          <a:solidFill>
            <a:srgbClr val="FFFF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7660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3200" b="0" i="0" dirty="0">
                <a:solidFill>
                  <a:srgbClr val="000000"/>
                </a:solidFill>
                <a:latin typeface="Comic Sans MS"/>
                <a:cs typeface="Comic Sans MS"/>
              </a:rPr>
              <a:t>Gibbs sampling - sequence alignment</a:t>
            </a:r>
            <a:endParaRPr lang="en-US" sz="3200" b="0" i="0" dirty="0">
              <a:solidFill>
                <a:srgbClr val="969696"/>
              </a:solidFill>
              <a:latin typeface="Comic Sans MS"/>
              <a:cs typeface="Comic Sans MS"/>
            </a:endParaRP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2743200" y="1066800"/>
            <a:ext cx="326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</a:rPr>
              <a:t>Numerical example - 1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235075" y="4419600"/>
          <a:ext cx="16716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44" name="Equation" r:id="rId6" imgW="685800" imgH="177800" progId="Equation.3">
                  <p:embed/>
                </p:oleObj>
              </mc:Choice>
              <mc:Fallback>
                <p:oleObj name="Equation" r:id="rId6" imgW="685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419600"/>
                        <a:ext cx="1671638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981200" y="5181600"/>
          <a:ext cx="46323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45" name="Equation" r:id="rId8" imgW="2438400" imgH="431800" progId="Equation.3">
                  <p:embed/>
                </p:oleObj>
              </mc:Choice>
              <mc:Fallback>
                <p:oleObj name="Equation" r:id="rId8" imgW="2438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463232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TextBox 17"/>
          <p:cNvSpPr txBox="1">
            <a:spLocks noChangeArrowheads="1"/>
          </p:cNvSpPr>
          <p:nvPr/>
        </p:nvSpPr>
        <p:spPr bwMode="auto">
          <a:xfrm>
            <a:off x="7010400" y="54102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i="0">
                <a:solidFill>
                  <a:srgbClr val="333399"/>
                </a:solidFill>
              </a:rPr>
              <a:t>Accept move with Prob = 100%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657600" y="3810000"/>
          <a:ext cx="9620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46" name="Equation" r:id="rId10" imgW="457200" imgH="127000" progId="Equation.3">
                  <p:embed/>
                </p:oleObj>
              </mc:Choice>
              <mc:Fallback>
                <p:oleObj name="Equation" r:id="rId10" imgW="4572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10000"/>
                        <a:ext cx="9620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609600" y="1676400"/>
            <a:ext cx="2659063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  <a:latin typeface="Monaco" charset="0"/>
                <a:cs typeface="Monaco" charset="0"/>
              </a:rPr>
              <a:t>  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SLFIGLKGDIRESTV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DGEEEVQLIAAVPGK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VFRLKGGAPIKGVTF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SFSCIAIGIITLYLG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IDQVTIAGAKLRSLN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WIQKETLVTFKNPHAKKQDV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KMLLDNINTPEGIIP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ELLEFHYYLSSKLNK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LNKFISPKSVAGRFA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ESLHNPYPDYHWLRT</a:t>
            </a:r>
            <a:endParaRPr lang="en-US" b="0" i="0">
              <a:solidFill>
                <a:srgbClr val="000000"/>
              </a:solidFill>
            </a:endParaRPr>
          </a:p>
        </p:txBody>
      </p:sp>
      <p:cxnSp>
        <p:nvCxnSpPr>
          <p:cNvPr id="29703" name="Straight Arrow Connector 12"/>
          <p:cNvCxnSpPr>
            <a:cxnSpLocks noChangeShapeType="1"/>
            <a:stCxn id="29702" idx="3"/>
          </p:cNvCxnSpPr>
          <p:nvPr/>
        </p:nvCxnSpPr>
        <p:spPr bwMode="auto">
          <a:xfrm>
            <a:off x="3268663" y="2954338"/>
            <a:ext cx="17605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04" name="TextBox 16"/>
          <p:cNvSpPr txBox="1">
            <a:spLocks noChangeArrowheads="1"/>
          </p:cNvSpPr>
          <p:nvPr/>
        </p:nvSpPr>
        <p:spPr bwMode="auto">
          <a:xfrm>
            <a:off x="5105400" y="1676400"/>
            <a:ext cx="2659063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  <a:latin typeface="Monaco" charset="0"/>
                <a:cs typeface="Monaco" charset="0"/>
              </a:rPr>
              <a:t>  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SLFIGLKGDIRESTV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DGEEEVQLIAAVPGK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VFRLKGGAPIKGVTF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SFSCIAIGIITLYLG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IDQVTIAGAKLRSLN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WIQKETLVTFKNPHAKKQDV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KMLLDNINTPEGIIP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ELLEFHYYLSSKLNK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LNKFISPKSVAGRFA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ESLHNPYPDYHWLRT</a:t>
            </a:r>
            <a:endParaRPr lang="en-US" b="0" i="0">
              <a:solidFill>
                <a:srgbClr val="000000"/>
              </a:solidFill>
            </a:endParaRPr>
          </a:p>
        </p:txBody>
      </p:sp>
      <p:sp>
        <p:nvSpPr>
          <p:cNvPr id="29705" name="TextBox 18"/>
          <p:cNvSpPr txBox="1">
            <a:spLocks noChangeArrowheads="1"/>
          </p:cNvSpPr>
          <p:nvPr/>
        </p:nvSpPr>
        <p:spPr bwMode="auto">
          <a:xfrm>
            <a:off x="3657600" y="25908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</a:rPr>
              <a:t>move to state +1</a:t>
            </a:r>
          </a:p>
        </p:txBody>
      </p:sp>
      <p:sp>
        <p:nvSpPr>
          <p:cNvPr id="29706" name="Rectangle 19"/>
          <p:cNvSpPr>
            <a:spLocks noChangeArrowheads="1"/>
          </p:cNvSpPr>
          <p:nvPr/>
        </p:nvSpPr>
        <p:spPr bwMode="auto">
          <a:xfrm>
            <a:off x="1447800" y="1676400"/>
            <a:ext cx="1066800" cy="2590800"/>
          </a:xfrm>
          <a:prstGeom prst="rect">
            <a:avLst/>
          </a:prstGeom>
          <a:solidFill>
            <a:srgbClr val="FFFF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9707" name="Rectangle 20"/>
          <p:cNvSpPr>
            <a:spLocks noChangeArrowheads="1"/>
          </p:cNvSpPr>
          <p:nvPr/>
        </p:nvSpPr>
        <p:spPr bwMode="auto">
          <a:xfrm>
            <a:off x="5943600" y="1676400"/>
            <a:ext cx="1066800" cy="2590800"/>
          </a:xfrm>
          <a:prstGeom prst="rect">
            <a:avLst/>
          </a:prstGeom>
          <a:solidFill>
            <a:srgbClr val="FFFF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9708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3200" b="0" i="0" dirty="0">
                <a:solidFill>
                  <a:srgbClr val="000000"/>
                </a:solidFill>
                <a:latin typeface="Comic Sans MS"/>
                <a:cs typeface="Comic Sans MS"/>
              </a:rPr>
              <a:t>Gibbs sampling - sequence alignment</a:t>
            </a:r>
            <a:endParaRPr lang="en-US" sz="3200" b="0" i="0" dirty="0">
              <a:solidFill>
                <a:srgbClr val="969696"/>
              </a:solidFill>
              <a:latin typeface="Comic Sans MS"/>
              <a:cs typeface="Comic Sans MS"/>
            </a:endParaRPr>
          </a:p>
        </p:txBody>
      </p:sp>
      <p:sp>
        <p:nvSpPr>
          <p:cNvPr id="29709" name="TextBox 17"/>
          <p:cNvSpPr txBox="1">
            <a:spLocks noChangeArrowheads="1"/>
          </p:cNvSpPr>
          <p:nvPr/>
        </p:nvSpPr>
        <p:spPr bwMode="auto">
          <a:xfrm>
            <a:off x="2743200" y="1066800"/>
            <a:ext cx="326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</a:rPr>
              <a:t>Numerical example - 2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143000" y="5181600"/>
          <a:ext cx="55245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67" name="Equation" r:id="rId4" imgW="2908300" imgH="431800" progId="Equation.3">
                  <p:embed/>
                </p:oleObj>
              </mc:Choice>
              <mc:Fallback>
                <p:oleObj name="Equation" r:id="rId4" imgW="2908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81600"/>
                        <a:ext cx="55245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657600" y="3810000"/>
          <a:ext cx="9620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68" name="Equation" r:id="rId6" imgW="457200" imgH="127000" progId="Equation.3">
                  <p:embed/>
                </p:oleObj>
              </mc:Choice>
              <mc:Fallback>
                <p:oleObj name="Equation" r:id="rId6" imgW="4572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10000"/>
                        <a:ext cx="9620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TextBox 17"/>
          <p:cNvSpPr txBox="1">
            <a:spLocks noChangeArrowheads="1"/>
          </p:cNvSpPr>
          <p:nvPr/>
        </p:nvSpPr>
        <p:spPr bwMode="auto">
          <a:xfrm>
            <a:off x="7010400" y="54102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i="0">
                <a:solidFill>
                  <a:srgbClr val="333399"/>
                </a:solidFill>
              </a:rPr>
              <a:t>Accept move with Prob = 63.8%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746750" y="4419600"/>
          <a:ext cx="14525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69" name="Equation" r:id="rId8" imgW="596900" imgH="177800" progId="Equation.3">
                  <p:embed/>
                </p:oleObj>
              </mc:Choice>
              <mc:Fallback>
                <p:oleObj name="Equation" r:id="rId8" imgW="596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4419600"/>
                        <a:ext cx="145256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235075" y="4419600"/>
          <a:ext cx="16716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70" name="Equation" r:id="rId10" imgW="685800" imgH="177800" progId="Equation.3">
                  <p:embed/>
                </p:oleObj>
              </mc:Choice>
              <mc:Fallback>
                <p:oleObj name="Equation" r:id="rId10" imgW="685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419600"/>
                        <a:ext cx="1671638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3200" b="0" i="0" dirty="0">
                <a:solidFill>
                  <a:srgbClr val="000000"/>
                </a:solidFill>
                <a:latin typeface="Comic Sans MS"/>
                <a:cs typeface="Comic Sans MS"/>
              </a:rPr>
              <a:t>Gibbs sampling - sequence alignment</a:t>
            </a:r>
            <a:endParaRPr lang="en-US" sz="3200" b="0" i="0" dirty="0">
              <a:solidFill>
                <a:srgbClr val="969696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47244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What is the MC temperature?</a:t>
            </a:r>
          </a:p>
        </p:txBody>
      </p:sp>
      <p:cxnSp>
        <p:nvCxnSpPr>
          <p:cNvPr id="31748" name="Straight Connector 6"/>
          <p:cNvCxnSpPr>
            <a:cxnSpLocks noChangeShapeType="1"/>
          </p:cNvCxnSpPr>
          <p:nvPr/>
        </p:nvCxnSpPr>
        <p:spPr bwMode="auto">
          <a:xfrm rot="5400000">
            <a:off x="-838199" y="4419600"/>
            <a:ext cx="2590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Straight Connector 9"/>
          <p:cNvCxnSpPr>
            <a:cxnSpLocks noChangeShapeType="1"/>
          </p:cNvCxnSpPr>
          <p:nvPr/>
        </p:nvCxnSpPr>
        <p:spPr bwMode="auto">
          <a:xfrm>
            <a:off x="457200" y="5715000"/>
            <a:ext cx="3733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8"/>
          <p:cNvSpPr txBox="1">
            <a:spLocks noChangeArrowheads="1"/>
          </p:cNvSpPr>
          <p:nvPr/>
        </p:nvSpPr>
        <p:spPr bwMode="auto">
          <a:xfrm>
            <a:off x="3429000" y="57150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b="0" i="0">
                <a:solidFill>
                  <a:srgbClr val="000000"/>
                </a:solidFill>
              </a:rPr>
              <a:t>iteration</a:t>
            </a:r>
          </a:p>
        </p:txBody>
      </p:sp>
      <p:sp>
        <p:nvSpPr>
          <p:cNvPr id="31751" name="TextBox 18"/>
          <p:cNvSpPr txBox="1">
            <a:spLocks noChangeArrowheads="1"/>
          </p:cNvSpPr>
          <p:nvPr/>
        </p:nvSpPr>
        <p:spPr bwMode="auto">
          <a:xfrm>
            <a:off x="0" y="30480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b="0" i="0">
                <a:solidFill>
                  <a:srgbClr val="000000"/>
                </a:solidFill>
              </a:rPr>
              <a:t> T</a:t>
            </a:r>
          </a:p>
        </p:txBody>
      </p:sp>
      <p:cxnSp>
        <p:nvCxnSpPr>
          <p:cNvPr id="31752" name="Straight Connector 13"/>
          <p:cNvCxnSpPr>
            <a:cxnSpLocks noChangeShapeType="1"/>
          </p:cNvCxnSpPr>
          <p:nvPr/>
        </p:nvCxnSpPr>
        <p:spPr bwMode="auto">
          <a:xfrm>
            <a:off x="457200" y="3505200"/>
            <a:ext cx="3048000" cy="1981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753" name="TextBox 14"/>
          <p:cNvSpPr txBox="1">
            <a:spLocks noChangeArrowheads="1"/>
          </p:cNvSpPr>
          <p:nvPr/>
        </p:nvSpPr>
        <p:spPr bwMode="auto">
          <a:xfrm>
            <a:off x="533400" y="1828800"/>
            <a:ext cx="4672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</a:rPr>
              <a:t>it</a:t>
            </a:r>
            <a:r>
              <a:rPr lang="ja-JP" altLang="en-US" sz="1800" b="0" i="0">
                <a:solidFill>
                  <a:srgbClr val="000000"/>
                </a:solidFill>
              </a:rPr>
              <a:t>’</a:t>
            </a:r>
            <a:r>
              <a:rPr lang="en-US" sz="1800" b="0" i="0">
                <a:solidFill>
                  <a:srgbClr val="000000"/>
                </a:solidFill>
              </a:rPr>
              <a:t>s a scalar decreased during the simulation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3200" b="0" i="0" dirty="0">
                <a:solidFill>
                  <a:srgbClr val="000000"/>
                </a:solidFill>
                <a:latin typeface="Comic Sans MS"/>
                <a:cs typeface="Comic Sans MS"/>
              </a:rPr>
              <a:t>Gibbs sampling - sequence alignment</a:t>
            </a:r>
            <a:endParaRPr lang="en-US" sz="3200" b="0" i="0" dirty="0">
              <a:solidFill>
                <a:srgbClr val="969696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47244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What is the MC temperature?</a:t>
            </a:r>
          </a:p>
        </p:txBody>
      </p:sp>
      <p:cxnSp>
        <p:nvCxnSpPr>
          <p:cNvPr id="32775" name="Straight Connector 6"/>
          <p:cNvCxnSpPr>
            <a:cxnSpLocks noChangeShapeType="1"/>
          </p:cNvCxnSpPr>
          <p:nvPr/>
        </p:nvCxnSpPr>
        <p:spPr bwMode="auto">
          <a:xfrm rot="5400000">
            <a:off x="-838199" y="4419600"/>
            <a:ext cx="2590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traight Connector 9"/>
          <p:cNvCxnSpPr>
            <a:cxnSpLocks noChangeShapeType="1"/>
          </p:cNvCxnSpPr>
          <p:nvPr/>
        </p:nvCxnSpPr>
        <p:spPr bwMode="auto">
          <a:xfrm>
            <a:off x="457200" y="5715000"/>
            <a:ext cx="3733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77" name="TextBox 18"/>
          <p:cNvSpPr txBox="1">
            <a:spLocks noChangeArrowheads="1"/>
          </p:cNvSpPr>
          <p:nvPr/>
        </p:nvSpPr>
        <p:spPr bwMode="auto">
          <a:xfrm>
            <a:off x="3429000" y="57150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b="0" i="0">
                <a:solidFill>
                  <a:srgbClr val="000000"/>
                </a:solidFill>
              </a:rPr>
              <a:t>iteration</a:t>
            </a:r>
          </a:p>
        </p:txBody>
      </p:sp>
      <p:sp>
        <p:nvSpPr>
          <p:cNvPr id="32778" name="TextBox 18"/>
          <p:cNvSpPr txBox="1">
            <a:spLocks noChangeArrowheads="1"/>
          </p:cNvSpPr>
          <p:nvPr/>
        </p:nvSpPr>
        <p:spPr bwMode="auto">
          <a:xfrm>
            <a:off x="0" y="30480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b="0" i="0">
                <a:solidFill>
                  <a:srgbClr val="000000"/>
                </a:solidFill>
              </a:rPr>
              <a:t> T</a:t>
            </a:r>
          </a:p>
        </p:txBody>
      </p:sp>
      <p:cxnSp>
        <p:nvCxnSpPr>
          <p:cNvPr id="32779" name="Straight Connector 13"/>
          <p:cNvCxnSpPr>
            <a:cxnSpLocks noChangeShapeType="1"/>
          </p:cNvCxnSpPr>
          <p:nvPr/>
        </p:nvCxnSpPr>
        <p:spPr bwMode="auto">
          <a:xfrm>
            <a:off x="457200" y="3505200"/>
            <a:ext cx="3048000" cy="1981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0" name="TextBox 14"/>
          <p:cNvSpPr txBox="1">
            <a:spLocks noChangeArrowheads="1"/>
          </p:cNvSpPr>
          <p:nvPr/>
        </p:nvSpPr>
        <p:spPr bwMode="auto">
          <a:xfrm>
            <a:off x="533400" y="1828800"/>
            <a:ext cx="4672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</a:rPr>
              <a:t>it</a:t>
            </a:r>
            <a:r>
              <a:rPr lang="ja-JP" altLang="en-US" sz="1800" b="0" i="0">
                <a:solidFill>
                  <a:srgbClr val="000000"/>
                </a:solidFill>
              </a:rPr>
              <a:t>’</a:t>
            </a:r>
            <a:r>
              <a:rPr lang="en-US" sz="1800" b="0" i="0">
                <a:solidFill>
                  <a:srgbClr val="000000"/>
                </a:solidFill>
              </a:rPr>
              <a:t>s a scalar decreased during the simulation</a:t>
            </a:r>
          </a:p>
        </p:txBody>
      </p:sp>
      <p:sp>
        <p:nvSpPr>
          <p:cNvPr id="32781" name="TextBox 15"/>
          <p:cNvSpPr txBox="1">
            <a:spLocks noChangeArrowheads="1"/>
          </p:cNvSpPr>
          <p:nvPr/>
        </p:nvSpPr>
        <p:spPr bwMode="auto">
          <a:xfrm>
            <a:off x="5867400" y="182880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b="0" i="0">
                <a:solidFill>
                  <a:srgbClr val="000000"/>
                </a:solidFill>
                <a:latin typeface="Tahoma" charset="0"/>
              </a:rPr>
              <a:t>E.g. same </a:t>
            </a:r>
            <a:r>
              <a:rPr lang="en-US" sz="2000" i="0">
                <a:solidFill>
                  <a:srgbClr val="000000"/>
                </a:solidFill>
                <a:latin typeface="Tahoma" charset="0"/>
              </a:rPr>
              <a:t>dE=-0.3 </a:t>
            </a:r>
            <a:r>
              <a:rPr lang="en-US" sz="2000" b="0" i="0">
                <a:solidFill>
                  <a:srgbClr val="000000"/>
                </a:solidFill>
                <a:latin typeface="Tahoma" charset="0"/>
              </a:rPr>
              <a:t>but at different temperatures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905000" y="2895600"/>
          <a:ext cx="495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37" name="Equation" r:id="rId3" imgW="3035300" imgH="482600" progId="Equation.3">
                  <p:embed/>
                </p:oleObj>
              </mc:Choice>
              <mc:Fallback>
                <p:oleObj name="Equation" r:id="rId3" imgW="3035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4953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782" name="Straight Arrow Connector 17"/>
          <p:cNvCxnSpPr>
            <a:cxnSpLocks noChangeShapeType="1"/>
          </p:cNvCxnSpPr>
          <p:nvPr/>
        </p:nvCxnSpPr>
        <p:spPr bwMode="auto">
          <a:xfrm flipV="1">
            <a:off x="838200" y="3505200"/>
            <a:ext cx="11430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09600" y="3276600"/>
            <a:ext cx="908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b="0" i="0">
                <a:solidFill>
                  <a:srgbClr val="000000"/>
                </a:solidFill>
                <a:latin typeface="Tahoma" charset="0"/>
              </a:rPr>
              <a:t>t</a:t>
            </a:r>
            <a:r>
              <a:rPr lang="en-US" sz="2000" b="0" i="0" baseline="-25000">
                <a:solidFill>
                  <a:srgbClr val="000000"/>
                </a:solidFill>
                <a:latin typeface="Tahoma" charset="0"/>
              </a:rPr>
              <a:t>1</a:t>
            </a:r>
            <a:r>
              <a:rPr lang="en-US" sz="2000" b="0" i="0">
                <a:solidFill>
                  <a:srgbClr val="000000"/>
                </a:solidFill>
                <a:latin typeface="Tahoma" charset="0"/>
              </a:rPr>
              <a:t>=0.4</a:t>
            </a:r>
          </a:p>
        </p:txBody>
      </p:sp>
      <p:cxnSp>
        <p:nvCxnSpPr>
          <p:cNvPr id="32784" name="Straight Arrow Connector 19"/>
          <p:cNvCxnSpPr>
            <a:cxnSpLocks noChangeShapeType="1"/>
          </p:cNvCxnSpPr>
          <p:nvPr/>
        </p:nvCxnSpPr>
        <p:spPr bwMode="auto">
          <a:xfrm flipV="1">
            <a:off x="3200400" y="5029200"/>
            <a:ext cx="9906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286000" y="5181600"/>
            <a:ext cx="1047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b="0" i="0">
                <a:solidFill>
                  <a:srgbClr val="000000"/>
                </a:solidFill>
                <a:latin typeface="Tahoma" charset="0"/>
              </a:rPr>
              <a:t>t</a:t>
            </a:r>
            <a:r>
              <a:rPr lang="en-US" sz="2000" b="0" i="0" baseline="-25000">
                <a:solidFill>
                  <a:srgbClr val="000000"/>
                </a:solidFill>
                <a:latin typeface="Tahoma" charset="0"/>
              </a:rPr>
              <a:t>3</a:t>
            </a:r>
            <a:r>
              <a:rPr lang="en-US" sz="2000" b="0" i="0">
                <a:solidFill>
                  <a:srgbClr val="000000"/>
                </a:solidFill>
                <a:latin typeface="Tahoma" charset="0"/>
              </a:rPr>
              <a:t>=0.02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267200" y="4724400"/>
          <a:ext cx="28813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38" name="Equation" r:id="rId5" imgW="1765300" imgH="431800" progId="Equation.3">
                  <p:embed/>
                </p:oleObj>
              </mc:Choice>
              <mc:Fallback>
                <p:oleObj name="Equation" r:id="rId5" imgW="176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24400"/>
                        <a:ext cx="288131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786" name="Straight Arrow Connector 23"/>
          <p:cNvCxnSpPr>
            <a:cxnSpLocks noChangeShapeType="1"/>
          </p:cNvCxnSpPr>
          <p:nvPr/>
        </p:nvCxnSpPr>
        <p:spPr bwMode="auto">
          <a:xfrm flipV="1">
            <a:off x="2209800" y="4419600"/>
            <a:ext cx="9906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295400" y="4572000"/>
            <a:ext cx="908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b="0" i="0">
                <a:solidFill>
                  <a:srgbClr val="000000"/>
                </a:solidFill>
                <a:latin typeface="Tahoma" charset="0"/>
              </a:rPr>
              <a:t>t</a:t>
            </a:r>
            <a:r>
              <a:rPr lang="en-US" sz="2000" b="0" i="0" baseline="-25000">
                <a:solidFill>
                  <a:srgbClr val="000000"/>
                </a:solidFill>
                <a:latin typeface="Tahoma" charset="0"/>
              </a:rPr>
              <a:t>2</a:t>
            </a:r>
            <a:r>
              <a:rPr lang="en-US" sz="2000" b="0" i="0">
                <a:solidFill>
                  <a:srgbClr val="000000"/>
                </a:solidFill>
                <a:latin typeface="Tahoma" charset="0"/>
              </a:rPr>
              <a:t>=0.1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200400" y="3886200"/>
          <a:ext cx="31718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39" name="Equation" r:id="rId7" imgW="1943100" imgH="431800" progId="Equation.3">
                  <p:embed/>
                </p:oleObj>
              </mc:Choice>
              <mc:Fallback>
                <p:oleObj name="Equation" r:id="rId7" imgW="1943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317182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18"/>
          <p:cNvGrpSpPr>
            <a:grpSpLocks/>
          </p:cNvGrpSpPr>
          <p:nvPr/>
        </p:nvGrpSpPr>
        <p:grpSpPr bwMode="auto">
          <a:xfrm>
            <a:off x="1920280" y="1484784"/>
            <a:ext cx="4572000" cy="3276600"/>
            <a:chOff x="2209800" y="1828800"/>
            <a:chExt cx="4572000" cy="3276600"/>
          </a:xfrm>
        </p:grpSpPr>
        <p:sp>
          <p:nvSpPr>
            <p:cNvPr id="34822" name="Rectangle 17"/>
            <p:cNvSpPr>
              <a:spLocks noChangeArrowheads="1"/>
            </p:cNvSpPr>
            <p:nvPr/>
          </p:nvSpPr>
          <p:spPr bwMode="auto">
            <a:xfrm>
              <a:off x="2209800" y="1828800"/>
              <a:ext cx="4572000" cy="3276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2400" b="0" i="0">
                <a:solidFill>
                  <a:srgbClr val="000000"/>
                </a:solidFill>
                <a:latin typeface="Arial" charset="0"/>
                <a:cs typeface="ＭＳ Ｐゴシック" charset="0"/>
              </a:endParaRPr>
            </a:p>
          </p:txBody>
        </p:sp>
        <p:grpSp>
          <p:nvGrpSpPr>
            <p:cNvPr id="3" name="Group 11"/>
            <p:cNvGrpSpPr/>
            <p:nvPr/>
          </p:nvGrpSpPr>
          <p:grpSpPr>
            <a:xfrm>
              <a:off x="2667000" y="2057400"/>
              <a:ext cx="3735387" cy="2989262"/>
              <a:chOff x="455613" y="2592388"/>
              <a:chExt cx="3735387" cy="2989262"/>
            </a:xfrm>
            <a:solidFill>
              <a:schemeClr val="bg1"/>
            </a:solidFill>
          </p:grpSpPr>
          <p:cxnSp>
            <p:nvCxnSpPr>
              <p:cNvPr id="13" name="Straight Connector 6"/>
              <p:cNvCxnSpPr>
                <a:cxnSpLocks noChangeShapeType="1"/>
              </p:cNvCxnSpPr>
              <p:nvPr/>
            </p:nvCxnSpPr>
            <p:spPr bwMode="auto">
              <a:xfrm rot="5400000">
                <a:off x="-838199" y="3886200"/>
                <a:ext cx="2590800" cy="317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14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457200" y="5181600"/>
                <a:ext cx="3733800" cy="158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5" name="TextBox 18"/>
              <p:cNvSpPr txBox="1">
                <a:spLocks noChangeArrowheads="1"/>
              </p:cNvSpPr>
              <p:nvPr/>
            </p:nvSpPr>
            <p:spPr bwMode="auto">
              <a:xfrm>
                <a:off x="3657600" y="5181600"/>
                <a:ext cx="373063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2000" b="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Z</a:t>
                </a:r>
              </a:p>
            </p:txBody>
          </p:sp>
          <p:sp>
            <p:nvSpPr>
              <p:cNvPr id="16" name="TextBox 19"/>
              <p:cNvSpPr txBox="1">
                <a:spLocks noChangeArrowheads="1"/>
              </p:cNvSpPr>
              <p:nvPr/>
            </p:nvSpPr>
            <p:spPr bwMode="auto">
              <a:xfrm>
                <a:off x="457200" y="2667000"/>
                <a:ext cx="609600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2000" b="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f(Z)</a:t>
                </a: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660400" y="2748845"/>
                <a:ext cx="3318933" cy="2178755"/>
              </a:xfrm>
              <a:custGeom>
                <a:avLst/>
                <a:gdLst>
                  <a:gd name="connsiteX0" fmla="*/ 0 w 3318933"/>
                  <a:gd name="connsiteY0" fmla="*/ 2043288 h 2178755"/>
                  <a:gd name="connsiteX1" fmla="*/ 541867 w 3318933"/>
                  <a:gd name="connsiteY1" fmla="*/ 739422 h 2178755"/>
                  <a:gd name="connsiteX2" fmla="*/ 931333 w 3318933"/>
                  <a:gd name="connsiteY2" fmla="*/ 739422 h 2178755"/>
                  <a:gd name="connsiteX3" fmla="*/ 1337733 w 3318933"/>
                  <a:gd name="connsiteY3" fmla="*/ 28222 h 2178755"/>
                  <a:gd name="connsiteX4" fmla="*/ 1608667 w 3318933"/>
                  <a:gd name="connsiteY4" fmla="*/ 570088 h 2178755"/>
                  <a:gd name="connsiteX5" fmla="*/ 1727200 w 3318933"/>
                  <a:gd name="connsiteY5" fmla="*/ 1095022 h 2178755"/>
                  <a:gd name="connsiteX6" fmla="*/ 2048933 w 3318933"/>
                  <a:gd name="connsiteY6" fmla="*/ 1196622 h 2178755"/>
                  <a:gd name="connsiteX7" fmla="*/ 2319867 w 3318933"/>
                  <a:gd name="connsiteY7" fmla="*/ 790222 h 2178755"/>
                  <a:gd name="connsiteX8" fmla="*/ 2641600 w 3318933"/>
                  <a:gd name="connsiteY8" fmla="*/ 1399822 h 2178755"/>
                  <a:gd name="connsiteX9" fmla="*/ 2963333 w 3318933"/>
                  <a:gd name="connsiteY9" fmla="*/ 2026355 h 2178755"/>
                  <a:gd name="connsiteX10" fmla="*/ 3318933 w 3318933"/>
                  <a:gd name="connsiteY10" fmla="*/ 2178755 h 2178755"/>
                  <a:gd name="connsiteX11" fmla="*/ 3318933 w 3318933"/>
                  <a:gd name="connsiteY11" fmla="*/ 2178755 h 217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8933" h="2178755">
                    <a:moveTo>
                      <a:pt x="0" y="2043288"/>
                    </a:moveTo>
                    <a:cubicBezTo>
                      <a:pt x="193322" y="1500010"/>
                      <a:pt x="386645" y="956733"/>
                      <a:pt x="541867" y="739422"/>
                    </a:cubicBezTo>
                    <a:cubicBezTo>
                      <a:pt x="697089" y="522111"/>
                      <a:pt x="798689" y="857955"/>
                      <a:pt x="931333" y="739422"/>
                    </a:cubicBezTo>
                    <a:cubicBezTo>
                      <a:pt x="1063977" y="620889"/>
                      <a:pt x="1224844" y="56444"/>
                      <a:pt x="1337733" y="28222"/>
                    </a:cubicBezTo>
                    <a:cubicBezTo>
                      <a:pt x="1450622" y="0"/>
                      <a:pt x="1543756" y="392288"/>
                      <a:pt x="1608667" y="570088"/>
                    </a:cubicBezTo>
                    <a:cubicBezTo>
                      <a:pt x="1673578" y="747888"/>
                      <a:pt x="1653822" y="990600"/>
                      <a:pt x="1727200" y="1095022"/>
                    </a:cubicBezTo>
                    <a:cubicBezTo>
                      <a:pt x="1800578" y="1199444"/>
                      <a:pt x="1950155" y="1247422"/>
                      <a:pt x="2048933" y="1196622"/>
                    </a:cubicBezTo>
                    <a:cubicBezTo>
                      <a:pt x="2147711" y="1145822"/>
                      <a:pt x="2221089" y="756355"/>
                      <a:pt x="2319867" y="790222"/>
                    </a:cubicBezTo>
                    <a:cubicBezTo>
                      <a:pt x="2418645" y="824089"/>
                      <a:pt x="2534356" y="1193800"/>
                      <a:pt x="2641600" y="1399822"/>
                    </a:cubicBezTo>
                    <a:cubicBezTo>
                      <a:pt x="2748844" y="1605844"/>
                      <a:pt x="2850444" y="1896533"/>
                      <a:pt x="2963333" y="2026355"/>
                    </a:cubicBezTo>
                    <a:cubicBezTo>
                      <a:pt x="3076222" y="2156177"/>
                      <a:pt x="3318933" y="2178755"/>
                      <a:pt x="3318933" y="2178755"/>
                    </a:cubicBezTo>
                    <a:lnTo>
                      <a:pt x="3318933" y="2178755"/>
                    </a:lnTo>
                  </a:path>
                </a:pathLst>
              </a:custGeom>
              <a:noFill/>
              <a:ln w="444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2400" b="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691680" y="4761384"/>
            <a:ext cx="5257800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4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Move freely around states when the system is “warm”, then cool it off to force it into a state of high fitness</a:t>
            </a:r>
          </a:p>
        </p:txBody>
      </p:sp>
      <p:sp>
        <p:nvSpPr>
          <p:cNvPr id="34821" name="Freeform 22"/>
          <p:cNvSpPr>
            <a:spLocks noChangeArrowheads="1"/>
          </p:cNvSpPr>
          <p:nvPr/>
        </p:nvSpPr>
        <p:spPr bwMode="auto">
          <a:xfrm>
            <a:off x="4328914" y="2113161"/>
            <a:ext cx="819150" cy="739775"/>
          </a:xfrm>
          <a:custGeom>
            <a:avLst/>
            <a:gdLst>
              <a:gd name="T0" fmla="*/ 821980 w 818444"/>
              <a:gd name="T1" fmla="*/ 410200 h 739422"/>
              <a:gd name="T2" fmla="*/ 481851 w 818444"/>
              <a:gd name="T3" fmla="*/ 410200 h 739422"/>
              <a:gd name="T4" fmla="*/ 362805 w 818444"/>
              <a:gd name="T5" fmla="*/ 529015 h 739422"/>
              <a:gd name="T6" fmla="*/ 311785 w 818444"/>
              <a:gd name="T7" fmla="*/ 664807 h 739422"/>
              <a:gd name="T8" fmla="*/ 141721 w 818444"/>
              <a:gd name="T9" fmla="*/ 647834 h 739422"/>
              <a:gd name="T10" fmla="*/ 22676 w 818444"/>
              <a:gd name="T11" fmla="*/ 104672 h 739422"/>
              <a:gd name="T12" fmla="*/ 5669 w 818444"/>
              <a:gd name="T13" fmla="*/ 19800 h 739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8444"/>
              <a:gd name="T22" fmla="*/ 0 h 739422"/>
              <a:gd name="T23" fmla="*/ 818444 w 818444"/>
              <a:gd name="T24" fmla="*/ 739422 h 739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8444" h="739422">
                <a:moveTo>
                  <a:pt x="818444" y="409222"/>
                </a:moveTo>
                <a:cubicBezTo>
                  <a:pt x="687211" y="399344"/>
                  <a:pt x="555978" y="389467"/>
                  <a:pt x="479778" y="409222"/>
                </a:cubicBezTo>
                <a:cubicBezTo>
                  <a:pt x="403578" y="428978"/>
                  <a:pt x="389466" y="485422"/>
                  <a:pt x="361244" y="527755"/>
                </a:cubicBezTo>
                <a:cubicBezTo>
                  <a:pt x="333022" y="570088"/>
                  <a:pt x="347133" y="643466"/>
                  <a:pt x="310444" y="663222"/>
                </a:cubicBezTo>
                <a:cubicBezTo>
                  <a:pt x="273755" y="682978"/>
                  <a:pt x="189089" y="739422"/>
                  <a:pt x="141111" y="646289"/>
                </a:cubicBezTo>
                <a:cubicBezTo>
                  <a:pt x="93133" y="553156"/>
                  <a:pt x="45156" y="208844"/>
                  <a:pt x="22578" y="104422"/>
                </a:cubicBezTo>
                <a:cubicBezTo>
                  <a:pt x="0" y="0"/>
                  <a:pt x="5644" y="19755"/>
                  <a:pt x="5644" y="1975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Local minima</a:t>
            </a:r>
          </a:p>
        </p:txBody>
      </p:sp>
      <p:pic>
        <p:nvPicPr>
          <p:cNvPr id="759812" name="Picture 4" descr="gib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0313"/>
            <a:ext cx="6788150" cy="5246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6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3200" b="0" i="0" dirty="0">
                <a:solidFill>
                  <a:srgbClr val="000000"/>
                </a:solidFill>
                <a:latin typeface="Comic Sans MS"/>
                <a:cs typeface="Comic Sans MS"/>
              </a:rPr>
              <a:t>Does it work?</a:t>
            </a:r>
            <a:endParaRPr lang="en-US" sz="3200" b="0" i="0" dirty="0">
              <a:solidFill>
                <a:srgbClr val="969696"/>
              </a:solidFill>
              <a:latin typeface="Comic Sans MS"/>
              <a:cs typeface="Comic Sans MS"/>
            </a:endParaRPr>
          </a:p>
        </p:txBody>
      </p:sp>
      <p:pic>
        <p:nvPicPr>
          <p:cNvPr id="4198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148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5181600" y="1447800"/>
            <a:ext cx="259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</a:rPr>
              <a:t>HLA-DRB3*01:01</a:t>
            </a:r>
          </a:p>
        </p:txBody>
      </p:sp>
      <p:pic>
        <p:nvPicPr>
          <p:cNvPr id="41989" name="Picture 6" descr="DRB30101_si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481388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chemeClr val="tx1"/>
                </a:solidFill>
                <a:cs typeface="+mj-cs"/>
              </a:rPr>
              <a:t>It works</a:t>
            </a:r>
            <a:endParaRPr lang="en-US">
              <a:cs typeface="+mj-cs"/>
            </a:endParaRPr>
          </a:p>
        </p:txBody>
      </p:sp>
      <p:pic>
        <p:nvPicPr>
          <p:cNvPr id="15362" name="Picture 7" descr="gib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2390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05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997200"/>
            <a:ext cx="1633537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0506" name="Text Box 10"/>
          <p:cNvSpPr txBox="1">
            <a:spLocks noChangeArrowheads="1"/>
          </p:cNvSpPr>
          <p:nvPr/>
        </p:nvSpPr>
        <p:spPr bwMode="auto">
          <a:xfrm>
            <a:off x="1981200" y="1905000"/>
            <a:ext cx="213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High Temperature</a:t>
            </a:r>
          </a:p>
        </p:txBody>
      </p:sp>
      <p:sp>
        <p:nvSpPr>
          <p:cNvPr id="490507" name="Text Box 11"/>
          <p:cNvSpPr txBox="1">
            <a:spLocks noChangeArrowheads="1"/>
          </p:cNvSpPr>
          <p:nvPr/>
        </p:nvSpPr>
        <p:spPr bwMode="auto">
          <a:xfrm>
            <a:off x="5494338" y="1905000"/>
            <a:ext cx="204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Low Temperature</a:t>
            </a:r>
          </a:p>
        </p:txBody>
      </p:sp>
      <p:pic>
        <p:nvPicPr>
          <p:cNvPr id="9" name="Picture 6" descr="DRB30101_sing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65" y="3356992"/>
            <a:ext cx="1837414" cy="201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6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chemeClr val="tx1"/>
                </a:solidFill>
                <a:cs typeface="+mj-cs"/>
              </a:rPr>
              <a:t>Gibbs sampler. Prediction accuracy</a:t>
            </a:r>
            <a:endParaRPr lang="en-US">
              <a:cs typeface="+mj-cs"/>
            </a:endParaRPr>
          </a:p>
        </p:txBody>
      </p:sp>
      <p:pic>
        <p:nvPicPr>
          <p:cNvPr id="17410" name="Picture 3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38250"/>
            <a:ext cx="77343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52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Metropolis Monte Carlo </a:t>
            </a:r>
          </a:p>
        </p:txBody>
      </p:sp>
      <p:sp>
        <p:nvSpPr>
          <p:cNvPr id="751619" name="Text Box 3"/>
          <p:cNvSpPr txBox="1">
            <a:spLocks noChangeArrowheads="1"/>
          </p:cNvSpPr>
          <p:nvPr/>
        </p:nvSpPr>
        <p:spPr bwMode="auto">
          <a:xfrm>
            <a:off x="381000" y="1300163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dirty="0">
                <a:latin typeface="Comic Sans MS" charset="0"/>
              </a:rPr>
              <a:t>What to do if you cannot do the math or your error function cannot be differentiated?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A3AC98AD-2A86-4942-A3BC-03697CF60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01947"/>
              </p:ext>
            </p:extLst>
          </p:nvPr>
        </p:nvGraphicFramePr>
        <p:xfrm>
          <a:off x="2771800" y="3165495"/>
          <a:ext cx="2790001" cy="369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34" name="Equation" r:id="rId4" imgW="939800" imgH="1244600" progId="Equation.3">
                  <p:embed/>
                </p:oleObj>
              </mc:Choice>
              <mc:Fallback>
                <p:oleObj name="Equation" r:id="rId4" imgW="939800" imgH="1244600" progId="Equation.3">
                  <p:embed/>
                  <p:pic>
                    <p:nvPicPr>
                      <p:cNvPr id="691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165495"/>
                        <a:ext cx="2790001" cy="369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47A942F-958B-F348-9150-D39046F948F2}"/>
              </a:ext>
            </a:extLst>
          </p:cNvPr>
          <p:cNvSpPr/>
          <p:nvPr/>
        </p:nvSpPr>
        <p:spPr bwMode="auto">
          <a:xfrm>
            <a:off x="1934552" y="4581128"/>
            <a:ext cx="4464496" cy="22768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82E48-063E-3F46-96A9-6C3A7905C3E4}"/>
              </a:ext>
            </a:extLst>
          </p:cNvPr>
          <p:cNvSpPr/>
          <p:nvPr/>
        </p:nvSpPr>
        <p:spPr bwMode="auto">
          <a:xfrm>
            <a:off x="3995936" y="2996952"/>
            <a:ext cx="1728192" cy="15841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6E77F-C5BC-CC40-A033-27AC366977F6}"/>
              </a:ext>
            </a:extLst>
          </p:cNvPr>
          <p:cNvSpPr txBox="1"/>
          <p:nvPr/>
        </p:nvSpPr>
        <p:spPr>
          <a:xfrm>
            <a:off x="3995936" y="3429000"/>
            <a:ext cx="4106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800" b="0" i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8609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026" descr="Pep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775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001000" cy="457200"/>
          </a:xfrm>
          <a:ln/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Comic Sans MS" charset="0"/>
              </a:rPr>
              <a:t>Next generation peptide-chip technology</a:t>
            </a:r>
          </a:p>
        </p:txBody>
      </p:sp>
      <p:pic>
        <p:nvPicPr>
          <p:cNvPr id="5" name="Picture 4" descr="gibbs_logos_1of1-0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248762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9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7704856" cy="5279527"/>
          </a:xfrm>
          <a:prstGeom prst="rect">
            <a:avLst/>
          </a:prstGeom>
        </p:spPr>
      </p:pic>
      <p:sp>
        <p:nvSpPr>
          <p:cNvPr id="119813" name="Rectangle 1029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848600" cy="457200"/>
          </a:xfrm>
          <a:ln/>
        </p:spPr>
        <p:txBody>
          <a:bodyPr/>
          <a:lstStyle/>
          <a:p>
            <a:r>
              <a:rPr lang="en-US" b="0" dirty="0">
                <a:solidFill>
                  <a:srgbClr val="000000"/>
                </a:solidFill>
                <a:latin typeface="Comic Sans MS" charset="0"/>
              </a:rPr>
              <a:t>Identification of receptor binding motifs</a:t>
            </a:r>
          </a:p>
        </p:txBody>
      </p:sp>
    </p:spTree>
    <p:extLst>
      <p:ext uri="{BB962C8B-B14F-4D97-AF65-F5344CB8AC3E}">
        <p14:creationId xmlns:p14="http://schemas.microsoft.com/office/powerpoint/2010/main" val="172524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8534400" y="6188075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030"/>
          <p:cNvSpPr txBox="1">
            <a:spLocks noChangeArrowheads="1"/>
          </p:cNvSpPr>
          <p:nvPr/>
        </p:nvSpPr>
        <p:spPr bwMode="auto">
          <a:xfrm>
            <a:off x="381000" y="3048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200" b="0" i="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Data interpretation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38200" y="1371600"/>
          <a:ext cx="2895600" cy="4539618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Peptide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Signal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LMLSLFEQSLSCQAQ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QGTDATKSIIFEAER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RLEEAQAYLAAGQHD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EISELRTKVQEQQKQ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FAGAKKIFGSLAFLP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VRASSRVSGSFPEDS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CKAFFKRSIQGHNDY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CEGCKAFFKRSIQGH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RLSEADIRGFVAAVV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604" name="Right Arrow 7"/>
          <p:cNvSpPr>
            <a:spLocks noChangeArrowheads="1"/>
          </p:cNvSpPr>
          <p:nvPr/>
        </p:nvSpPr>
        <p:spPr bwMode="auto">
          <a:xfrm>
            <a:off x="4114800" y="3124200"/>
            <a:ext cx="990600" cy="7620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60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74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ibbs_logos_1of1-0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744418" cy="52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8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64319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3200" b="0" i="0" dirty="0">
                <a:solidFill>
                  <a:srgbClr val="000000"/>
                </a:solidFill>
                <a:latin typeface="Comic Sans MS"/>
                <a:cs typeface="Comic Sans MS"/>
              </a:rPr>
              <a:t>Gibbs clustering (multiple specificities)</a:t>
            </a:r>
            <a:endParaRPr lang="en-US" sz="3200" b="0" i="0" dirty="0">
              <a:solidFill>
                <a:srgbClr val="969696"/>
              </a:solidFill>
              <a:latin typeface="Comic Sans MS"/>
              <a:cs typeface="Comic Sans MS"/>
            </a:endParaRP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5486400" y="4495800"/>
            <a:ext cx="244792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--ELLE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FHYYLSSKL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NK----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------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LNKFISPKS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VAGRFA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YPDYHWLRT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------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-NKVKS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LRILNTRRK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L-----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--MMGM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FNMLSTVLG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VS----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AKSSPA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YPSVLGQTI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------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--RHLI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FCHSKKKCD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ELAAK-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5410200" y="1905000"/>
            <a:ext cx="2590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----SLF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IGLKGDIRE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STV--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--DGEEE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VQLIAAVPG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K----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------V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FRLKGGAPI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KGVTF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---SFSC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IAIGIITLY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LG---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----IDQ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VTIAGAKLR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SLN--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VTFKNPHAK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KQDV-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------K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MLLDNINTP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EGIIP</a:t>
            </a:r>
          </a:p>
        </p:txBody>
      </p:sp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5486400" y="4038600"/>
            <a:ext cx="128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i="0" u="sng">
                <a:solidFill>
                  <a:srgbClr val="000000"/>
                </a:solidFill>
              </a:rPr>
              <a:t>Cluster 2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28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000" i="0" u="sng">
                <a:solidFill>
                  <a:srgbClr val="000000"/>
                </a:solidFill>
              </a:rPr>
              <a:t>Cluster 1</a:t>
            </a:r>
          </a:p>
        </p:txBody>
      </p:sp>
      <p:sp>
        <p:nvSpPr>
          <p:cNvPr id="44039" name="Rectangle 10"/>
          <p:cNvSpPr>
            <a:spLocks noChangeArrowheads="1"/>
          </p:cNvSpPr>
          <p:nvPr/>
        </p:nvSpPr>
        <p:spPr bwMode="auto">
          <a:xfrm>
            <a:off x="838200" y="1905000"/>
            <a:ext cx="2590800" cy="310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SLF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IGLKGDIRE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STV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VQLIAAVPG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V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FRLKGGAPI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KGVTF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SFSC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IAIGIITLY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LG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IDQ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VTIAGAKLR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SLN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VTFKNPHAK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KQDV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MLLDNINTP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EGIIP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ELLE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FHYYLSSKL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NK</a:t>
            </a:r>
          </a:p>
          <a:p>
            <a:pPr algn="l" eaLnBrk="0" hangingPunct="0"/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LNKFISPKS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VAGRFA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YPDYHWLRT</a:t>
            </a:r>
            <a:endParaRPr lang="en-US" sz="1400" b="0" i="0">
              <a:solidFill>
                <a:srgbClr val="000000"/>
              </a:solidFill>
              <a:latin typeface="Monaco" charset="0"/>
              <a:cs typeface="Monaco" charset="0"/>
            </a:endParaRP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NKVKS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LRILNTRRK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L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MMGM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FNMLSTVLG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VS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AKSSPA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YPSVLGQTI</a:t>
            </a:r>
            <a:endParaRPr lang="en-US" sz="1400" b="0" i="0">
              <a:solidFill>
                <a:srgbClr val="000000"/>
              </a:solidFill>
              <a:latin typeface="Monaco" charset="0"/>
              <a:cs typeface="Monaco" charset="0"/>
            </a:endParaRP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RHLI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FCHSKKKCD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ELAAK</a:t>
            </a:r>
          </a:p>
        </p:txBody>
      </p:sp>
      <p:cxnSp>
        <p:nvCxnSpPr>
          <p:cNvPr id="44040" name="Straight Arrow Connector 12"/>
          <p:cNvCxnSpPr>
            <a:cxnSpLocks noChangeShapeType="1"/>
          </p:cNvCxnSpPr>
          <p:nvPr/>
        </p:nvCxnSpPr>
        <p:spPr bwMode="auto">
          <a:xfrm flipV="1">
            <a:off x="3657600" y="2590800"/>
            <a:ext cx="14478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Straight Arrow Connector 13"/>
          <p:cNvCxnSpPr>
            <a:cxnSpLocks noChangeShapeType="1"/>
          </p:cNvCxnSpPr>
          <p:nvPr/>
        </p:nvCxnSpPr>
        <p:spPr bwMode="auto">
          <a:xfrm>
            <a:off x="3657600" y="3429000"/>
            <a:ext cx="1447800" cy="137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066800" y="1371600"/>
            <a:ext cx="1922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Multiple motifs</a:t>
            </a:r>
            <a:r>
              <a:rPr lang="en-US" sz="2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!</a:t>
            </a:r>
          </a:p>
        </p:txBody>
      </p:sp>
      <p:pic>
        <p:nvPicPr>
          <p:cNvPr id="11" name="Picture 10" descr="gibbs_logos_1of2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52736"/>
            <a:ext cx="2300589" cy="2592296"/>
          </a:xfrm>
          <a:prstGeom prst="rect">
            <a:avLst/>
          </a:prstGeom>
        </p:spPr>
      </p:pic>
      <p:pic>
        <p:nvPicPr>
          <p:cNvPr id="12" name="Picture 11" descr="gibbs_logos_2of2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05064"/>
            <a:ext cx="2300318" cy="259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304800"/>
            <a:ext cx="7881891" cy="45720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Interpreting and benefitting from MS eluted ligand data sets</a:t>
            </a:r>
          </a:p>
        </p:txBody>
      </p:sp>
      <p:pic>
        <p:nvPicPr>
          <p:cNvPr id="7" name="Picture 6" descr="Untitled 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b="5475"/>
          <a:stretch/>
        </p:blipFill>
        <p:spPr>
          <a:xfrm>
            <a:off x="179512" y="1052736"/>
            <a:ext cx="8604448" cy="2437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1069" y="3429000"/>
            <a:ext cx="3801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mic Sans MS"/>
                <a:cs typeface="Comic Sans MS"/>
              </a:rPr>
              <a:t>Michal </a:t>
            </a:r>
            <a:r>
              <a:rPr lang="en-US" sz="1400" b="0" dirty="0" err="1">
                <a:latin typeface="Comic Sans MS"/>
                <a:cs typeface="Comic Sans MS"/>
              </a:rPr>
              <a:t>Bassani</a:t>
            </a:r>
            <a:r>
              <a:rPr lang="en-US" sz="1400" b="0" dirty="0">
                <a:latin typeface="Comic Sans MS"/>
                <a:cs typeface="Comic Sans MS"/>
              </a:rPr>
              <a:t>-Sternberg et. al, MCP, 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169" y="3501008"/>
            <a:ext cx="9018051" cy="3312368"/>
            <a:chOff x="190169" y="3501008"/>
            <a:chExt cx="9018051" cy="3312368"/>
          </a:xfrm>
        </p:grpSpPr>
        <p:pic>
          <p:nvPicPr>
            <p:cNvPr id="4" name="Shape 307"/>
            <p:cNvPicPr preferRelativeResize="0"/>
            <p:nvPr/>
          </p:nvPicPr>
          <p:blipFill rotWithShape="1">
            <a:blip r:embed="rId3">
              <a:alphaModFix/>
            </a:blip>
            <a:srcRect t="15611" b="16333"/>
            <a:stretch/>
          </p:blipFill>
          <p:spPr>
            <a:xfrm>
              <a:off x="611560" y="3573016"/>
              <a:ext cx="7346531" cy="3096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90169" y="3501008"/>
              <a:ext cx="22797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mic Sans MS"/>
                  <a:cs typeface="Comic Sans MS"/>
                </a:rPr>
                <a:t>Gibbs Cluster analysis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9992" y="6505599"/>
              <a:ext cx="4708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Comic Sans MS"/>
                  <a:cs typeface="Comic Sans MS"/>
                </a:rPr>
                <a:t>GibbsCluster</a:t>
              </a:r>
              <a:r>
                <a:rPr lang="en-US" sz="1400" b="0" dirty="0">
                  <a:latin typeface="Comic Sans MS"/>
                  <a:cs typeface="Comic Sans MS"/>
                </a:rPr>
                <a:t>, </a:t>
              </a:r>
              <a:r>
                <a:rPr lang="en-US" sz="1400" b="0" dirty="0" err="1">
                  <a:latin typeface="Comic Sans MS"/>
                  <a:cs typeface="Comic Sans MS"/>
                </a:rPr>
                <a:t>Andreatta</a:t>
              </a:r>
              <a:r>
                <a:rPr lang="en-US" sz="1400" b="0" dirty="0">
                  <a:latin typeface="Comic Sans MS"/>
                  <a:cs typeface="Comic Sans MS"/>
                </a:rPr>
                <a:t>, Alvarez, Nielsen, NAR,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5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30"/>
          <p:cNvSpPr txBox="1">
            <a:spLocks noChangeArrowheads="1"/>
          </p:cNvSpPr>
          <p:nvPr/>
        </p:nvSpPr>
        <p:spPr bwMode="auto">
          <a:xfrm>
            <a:off x="2286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i="0" dirty="0">
                <a:latin typeface="Comic Sans MS"/>
                <a:cs typeface="Comic Sans MS"/>
              </a:rPr>
              <a:t>The algorithm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" y="1219200"/>
            <a:ext cx="1928813" cy="2627313"/>
            <a:chOff x="685800" y="1219200"/>
            <a:chExt cx="1928813" cy="2627313"/>
          </a:xfrm>
        </p:grpSpPr>
        <p:sp>
          <p:nvSpPr>
            <p:cNvPr id="22531" name="Rectangle 10"/>
            <p:cNvSpPr>
              <a:spLocks noChangeArrowheads="1"/>
            </p:cNvSpPr>
            <p:nvPr/>
          </p:nvSpPr>
          <p:spPr bwMode="auto">
            <a:xfrm>
              <a:off x="685800" y="1600200"/>
              <a:ext cx="1905000" cy="2246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SLFIGLKGDIRESTV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DGEEEVQLIAAVPGK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VFRLKGGAPIKGVTF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SFSCIAIGIITLYLG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IDQVTIAGAKLRSLN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WIQKETLVTFKNPHAKKQDV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KMLLDNINTPEGIIP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ELLEFHYYLSSKLNK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LNKFISPKSVAGRFA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ESLHNPYPDYHWLRT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NKVKSLRILNTRRKL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MMGMFNMLSTVLGVS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AKSSPAYPSVLGQTI</a:t>
              </a:r>
            </a:p>
            <a:p>
              <a:r>
                <a:rPr lang="en-US" sz="1000" b="1" i="0" dirty="0">
                  <a:latin typeface="Courier New"/>
                  <a:ea typeface="Monaco" charset="0"/>
                  <a:cs typeface="Courier New"/>
                </a:rPr>
                <a:t>RHLIFCHSKKKCDELAAK</a:t>
              </a:r>
            </a:p>
          </p:txBody>
        </p:sp>
        <p:sp>
          <p:nvSpPr>
            <p:cNvPr id="22532" name="TextBox 9"/>
            <p:cNvSpPr txBox="1">
              <a:spLocks noChangeArrowheads="1"/>
            </p:cNvSpPr>
            <p:nvPr/>
          </p:nvSpPr>
          <p:spPr bwMode="auto">
            <a:xfrm>
              <a:off x="685800" y="1219200"/>
              <a:ext cx="19288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1. List of peptides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964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30"/>
          <p:cNvSpPr txBox="1">
            <a:spLocks noChangeArrowheads="1"/>
          </p:cNvSpPr>
          <p:nvPr/>
        </p:nvSpPr>
        <p:spPr bwMode="auto">
          <a:xfrm>
            <a:off x="2286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i="0" dirty="0">
                <a:latin typeface="Comic Sans MS"/>
                <a:cs typeface="Comic Sans MS"/>
              </a:rPr>
              <a:t>The algorithm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685800" y="1600200"/>
            <a:ext cx="19050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SLFIGLKGDIRESTV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DGEEEVQLIAAVPGK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VFRLKGGAPIKGVTF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SFSCIAIGIITLYLG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IDQVTIAGAKLRSLN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WIQKETLVTFKNPHAKKQDV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KMLLDNINTPEGIIP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ELLEFHYYLSSKLNK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LNKFISPKSVAGRFA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ESLHNPYPDYHWLRT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NKVKSLRILNTRRKL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MMGMFNMLSTVLGVS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AKSSPAYPSVLGQTI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RHLIFCHSKKKCDELAAK</a:t>
            </a:r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685800" y="1219200"/>
            <a:ext cx="1928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1. List of peptides</a:t>
            </a:r>
          </a:p>
        </p:txBody>
      </p:sp>
      <p:cxnSp>
        <p:nvCxnSpPr>
          <p:cNvPr id="24581" name="Straight Arrow Connector 14"/>
          <p:cNvCxnSpPr>
            <a:cxnSpLocks noChangeShapeType="1"/>
          </p:cNvCxnSpPr>
          <p:nvPr/>
        </p:nvCxnSpPr>
        <p:spPr bwMode="auto">
          <a:xfrm rot="5400000">
            <a:off x="5562600" y="20574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582" name="TextBox 16"/>
          <p:cNvSpPr txBox="1">
            <a:spLocks noChangeArrowheads="1"/>
          </p:cNvSpPr>
          <p:nvPr/>
        </p:nvSpPr>
        <p:spPr bwMode="auto">
          <a:xfrm>
            <a:off x="3352800" y="1219200"/>
            <a:ext cx="168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2. create N</a:t>
            </a:r>
          </a:p>
          <a:p>
            <a:r>
              <a:rPr lang="en-US" sz="1600" b="1" i="0">
                <a:solidFill>
                  <a:srgbClr val="000000"/>
                </a:solidFill>
              </a:rPr>
              <a:t>random groups</a:t>
            </a:r>
          </a:p>
        </p:txBody>
      </p:sp>
      <p:sp>
        <p:nvSpPr>
          <p:cNvPr id="24583" name="Rectangle 18"/>
          <p:cNvSpPr>
            <a:spLocks noChangeArrowheads="1"/>
          </p:cNvSpPr>
          <p:nvPr/>
        </p:nvSpPr>
        <p:spPr bwMode="auto">
          <a:xfrm>
            <a:off x="28956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Monaco" charset="0"/>
                <a:ea typeface="Monaco" charset="0"/>
                <a:cs typeface="Monaco" charset="0"/>
              </a:rPr>
              <a:t>----IDQVTIAGAKLRSLN-</a:t>
            </a:r>
          </a:p>
          <a:p>
            <a:r>
              <a:rPr lang="en-US" sz="1000" b="1" i="0" dirty="0">
                <a:latin typeface="Monaco" charset="0"/>
                <a:ea typeface="Monaco" charset="0"/>
                <a:cs typeface="Monaco" charset="0"/>
              </a:rPr>
              <a:t>WIQKETLVTFKNPHAKKQDV</a:t>
            </a:r>
          </a:p>
          <a:p>
            <a:r>
              <a:rPr lang="en-US" sz="1000" b="1" i="0" dirty="0">
                <a:latin typeface="Monaco" charset="0"/>
                <a:ea typeface="Monaco" charset="0"/>
                <a:cs typeface="Monaco" charset="0"/>
              </a:rPr>
              <a:t>--ELLEFHYYLSSKLNK---</a:t>
            </a:r>
          </a:p>
          <a:p>
            <a:r>
              <a:rPr lang="en-US" sz="1000" b="1" i="0" dirty="0">
                <a:latin typeface="Monaco" charset="0"/>
                <a:ea typeface="Monaco" charset="0"/>
                <a:cs typeface="Monaco" charset="0"/>
              </a:rPr>
              <a:t>--MMGMFNMLSTVLGVS---</a:t>
            </a:r>
          </a:p>
          <a:p>
            <a:r>
              <a:rPr lang="en-US" sz="1000" b="1" i="0" dirty="0">
                <a:latin typeface="Monaco" charset="0"/>
                <a:ea typeface="Monaco" charset="0"/>
                <a:cs typeface="Monaco" charset="0"/>
              </a:rPr>
              <a:t>---AKSSPAYPSVLGQTI--</a:t>
            </a:r>
          </a:p>
        </p:txBody>
      </p:sp>
      <p:sp>
        <p:nvSpPr>
          <p:cNvPr id="24584" name="Rectangle 19"/>
          <p:cNvSpPr>
            <a:spLocks noChangeArrowheads="1"/>
          </p:cNvSpPr>
          <p:nvPr/>
        </p:nvSpPr>
        <p:spPr bwMode="auto">
          <a:xfrm>
            <a:off x="49530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-SLFIGLKGDIRESTV--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---S</a:t>
            </a:r>
            <a:r>
              <a:rPr lang="en-US" sz="1000" b="1" i="0" dirty="0">
                <a:latin typeface="Monaco" charset="0"/>
                <a:ea typeface="Monaco" charset="0"/>
                <a:cs typeface="Monaco" charset="0"/>
              </a:rPr>
              <a:t>FSCIAIGIIT</a:t>
            </a:r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LYLG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KMLLDNINTPEGIIP---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-LNKYVHGTWRSILP---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--NKVKSLRILNTRRKL-</a:t>
            </a:r>
          </a:p>
        </p:txBody>
      </p:sp>
      <p:sp>
        <p:nvSpPr>
          <p:cNvPr id="24585" name="Rectangle 20"/>
          <p:cNvSpPr>
            <a:spLocks noChangeArrowheads="1"/>
          </p:cNvSpPr>
          <p:nvPr/>
        </p:nvSpPr>
        <p:spPr bwMode="auto">
          <a:xfrm>
            <a:off x="70104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---ESLHNPYPDYHWLRT-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RHLIFCHSKKKCDELAAK-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----VFRLKGGAPIKGVTF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--LNKFISPKSVAGRFA--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DGEEEVQLIAAVPGK----</a:t>
            </a:r>
          </a:p>
        </p:txBody>
      </p:sp>
      <p:cxnSp>
        <p:nvCxnSpPr>
          <p:cNvPr id="24586" name="Straight Connector 26"/>
          <p:cNvCxnSpPr>
            <a:cxnSpLocks noChangeShapeType="1"/>
          </p:cNvCxnSpPr>
          <p:nvPr/>
        </p:nvCxnSpPr>
        <p:spPr bwMode="auto">
          <a:xfrm rot="10800000">
            <a:off x="2667000" y="1905000"/>
            <a:ext cx="304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7" name="TextBox 27"/>
          <p:cNvSpPr txBox="1">
            <a:spLocks noChangeArrowheads="1"/>
          </p:cNvSpPr>
          <p:nvPr/>
        </p:nvSpPr>
        <p:spPr bwMode="auto">
          <a:xfrm>
            <a:off x="3657600" y="1981200"/>
            <a:ext cx="38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1</a:t>
            </a:r>
          </a:p>
        </p:txBody>
      </p:sp>
      <p:sp>
        <p:nvSpPr>
          <p:cNvPr id="24588" name="TextBox 28"/>
          <p:cNvSpPr txBox="1">
            <a:spLocks noChangeArrowheads="1"/>
          </p:cNvSpPr>
          <p:nvPr/>
        </p:nvSpPr>
        <p:spPr bwMode="auto">
          <a:xfrm>
            <a:off x="5791200" y="1981200"/>
            <a:ext cx="38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2</a:t>
            </a:r>
          </a:p>
        </p:txBody>
      </p:sp>
      <p:sp>
        <p:nvSpPr>
          <p:cNvPr id="24589" name="TextBox 29"/>
          <p:cNvSpPr txBox="1">
            <a:spLocks noChangeArrowheads="1"/>
          </p:cNvSpPr>
          <p:nvPr/>
        </p:nvSpPr>
        <p:spPr bwMode="auto">
          <a:xfrm>
            <a:off x="7696200" y="1981200"/>
            <a:ext cx="409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N</a:t>
            </a:r>
          </a:p>
        </p:txBody>
      </p:sp>
      <p:sp>
        <p:nvSpPr>
          <p:cNvPr id="24590" name="TextBox 30"/>
          <p:cNvSpPr txBox="1">
            <a:spLocks noChangeArrowheads="1"/>
          </p:cNvSpPr>
          <p:nvPr/>
        </p:nvSpPr>
        <p:spPr bwMode="auto">
          <a:xfrm>
            <a:off x="3849265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</a:rPr>
              <a:t>3 </a:t>
            </a:r>
          </a:p>
        </p:txBody>
      </p:sp>
      <p:sp>
        <p:nvSpPr>
          <p:cNvPr id="24591" name="TextBox 41"/>
          <p:cNvSpPr txBox="1">
            <a:spLocks noChangeArrowheads="1"/>
          </p:cNvSpPr>
          <p:nvPr/>
        </p:nvSpPr>
        <p:spPr bwMode="auto">
          <a:xfrm>
            <a:off x="4230265" y="3429000"/>
            <a:ext cx="1347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Simple shift</a:t>
            </a:r>
          </a:p>
        </p:txBody>
      </p:sp>
      <p:sp>
        <p:nvSpPr>
          <p:cNvPr id="24592" name="TextBox 42"/>
          <p:cNvSpPr txBox="1">
            <a:spLocks noChangeArrowheads="1"/>
          </p:cNvSpPr>
          <p:nvPr/>
        </p:nvSpPr>
        <p:spPr bwMode="auto">
          <a:xfrm>
            <a:off x="5754265" y="3429000"/>
            <a:ext cx="1770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Remove peptide</a:t>
            </a:r>
          </a:p>
        </p:txBody>
      </p:sp>
    </p:spTree>
    <p:extLst>
      <p:ext uri="{BB962C8B-B14F-4D97-AF65-F5344CB8AC3E}">
        <p14:creationId xmlns:p14="http://schemas.microsoft.com/office/powerpoint/2010/main" val="3971967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30"/>
          <p:cNvSpPr txBox="1">
            <a:spLocks noChangeArrowheads="1"/>
          </p:cNvSpPr>
          <p:nvPr/>
        </p:nvSpPr>
        <p:spPr bwMode="auto">
          <a:xfrm>
            <a:off x="1524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i="0" dirty="0">
                <a:latin typeface="Comic Sans MS"/>
                <a:cs typeface="Comic Sans MS"/>
              </a:rPr>
              <a:t>The algorithm</a:t>
            </a: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685800" y="1600200"/>
            <a:ext cx="19050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SLFIGLKGDIRESTV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DGEEEVQLIAAVPGK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VFRLKGGAPIKGVTF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SFSCIAIGIITLYLG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IDQVTIAGAKLRSLN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WIQKETLVTFKNPHAKKQDV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KMLLDNINTPEGIIP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ELLEFHYYLSSKLNK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LNKFISPKSVAGRFA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ESLHNPYPDYHWLRT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NKVKSLRILNTRRKL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MMGMFNMLSTVLGVS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AKSSPAYPSVLGQTI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RHLIFCHSKKKCDELAAK</a:t>
            </a: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685800" y="1219200"/>
            <a:ext cx="1928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1. List of peptides</a:t>
            </a:r>
          </a:p>
        </p:txBody>
      </p:sp>
      <p:cxnSp>
        <p:nvCxnSpPr>
          <p:cNvPr id="27653" name="Straight Arrow Connector 14"/>
          <p:cNvCxnSpPr>
            <a:cxnSpLocks noChangeShapeType="1"/>
          </p:cNvCxnSpPr>
          <p:nvPr/>
        </p:nvCxnSpPr>
        <p:spPr bwMode="auto">
          <a:xfrm rot="5400000">
            <a:off x="5562600" y="20574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4" name="TextBox 16"/>
          <p:cNvSpPr txBox="1">
            <a:spLocks noChangeArrowheads="1"/>
          </p:cNvSpPr>
          <p:nvPr/>
        </p:nvSpPr>
        <p:spPr bwMode="auto">
          <a:xfrm>
            <a:off x="3352800" y="1219200"/>
            <a:ext cx="168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2. create N</a:t>
            </a:r>
          </a:p>
          <a:p>
            <a:r>
              <a:rPr lang="en-US" sz="1600" b="1" i="0">
                <a:solidFill>
                  <a:srgbClr val="000000"/>
                </a:solidFill>
              </a:rPr>
              <a:t>random groups</a:t>
            </a:r>
          </a:p>
        </p:txBody>
      </p:sp>
      <p:sp>
        <p:nvSpPr>
          <p:cNvPr id="27655" name="Rectangle 18"/>
          <p:cNvSpPr>
            <a:spLocks noChangeArrowheads="1"/>
          </p:cNvSpPr>
          <p:nvPr/>
        </p:nvSpPr>
        <p:spPr bwMode="auto">
          <a:xfrm>
            <a:off x="28956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0" i="0" dirty="0">
                <a:latin typeface="Courier New"/>
                <a:ea typeface="Monaco" charset="0"/>
                <a:cs typeface="Courier New"/>
              </a:rPr>
              <a:t>-</a:t>
            </a:r>
            <a:r>
              <a:rPr lang="en-US" sz="1000" i="0" dirty="0">
                <a:latin typeface="Courier New"/>
                <a:ea typeface="Monaco" charset="0"/>
                <a:cs typeface="Courier New"/>
              </a:rPr>
              <a:t>---IDQVTIAGAKLRSLN-</a:t>
            </a:r>
          </a:p>
          <a:p>
            <a:r>
              <a:rPr lang="en-US" sz="1000" i="0" dirty="0">
                <a:latin typeface="Courier New"/>
                <a:ea typeface="Monaco" charset="0"/>
                <a:cs typeface="Courier New"/>
              </a:rPr>
              <a:t>WIQKETLVTFKNPHAKKQDV</a:t>
            </a:r>
          </a:p>
          <a:p>
            <a:r>
              <a:rPr lang="en-US" sz="1000" i="0" dirty="0">
                <a:latin typeface="Courier New"/>
                <a:ea typeface="Monaco" charset="0"/>
                <a:cs typeface="Courier New"/>
              </a:rPr>
              <a:t>--ELLEFHYYLSSKLNK---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--MM</a:t>
            </a:r>
            <a:r>
              <a:rPr lang="en-US" sz="1000" i="0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</a:rPr>
              <a:t>GMFNMLSTV</a:t>
            </a:r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LGVS---</a:t>
            </a:r>
          </a:p>
          <a:p>
            <a:r>
              <a:rPr lang="en-US" sz="1000" i="0" dirty="0">
                <a:latin typeface="Courier New"/>
                <a:ea typeface="Monaco" charset="0"/>
                <a:cs typeface="Courier New"/>
              </a:rPr>
              <a:t>---AKSSPAYPSVLGQTI--</a:t>
            </a:r>
          </a:p>
        </p:txBody>
      </p:sp>
      <p:sp>
        <p:nvSpPr>
          <p:cNvPr id="27656" name="Rectangle 19"/>
          <p:cNvSpPr>
            <a:spLocks noChangeArrowheads="1"/>
          </p:cNvSpPr>
          <p:nvPr/>
        </p:nvSpPr>
        <p:spPr bwMode="auto">
          <a:xfrm>
            <a:off x="49530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-SLFIGLKGDIRESTV--</a:t>
            </a:r>
          </a:p>
          <a:p>
            <a:r>
              <a:rPr lang="en-US" sz="1000" i="0" dirty="0">
                <a:latin typeface="Courier New"/>
                <a:ea typeface="Monaco" charset="0"/>
                <a:cs typeface="Courier New"/>
              </a:rPr>
              <a:t>---SFSCIAIGIITLYLG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KMLLDNINTPEGIIP---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-LNKYVHGTWRSILP---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--NKVKSLRILNTRRKL-</a:t>
            </a:r>
          </a:p>
        </p:txBody>
      </p:sp>
      <p:sp>
        <p:nvSpPr>
          <p:cNvPr id="27657" name="Rectangle 20"/>
          <p:cNvSpPr>
            <a:spLocks noChangeArrowheads="1"/>
          </p:cNvSpPr>
          <p:nvPr/>
        </p:nvSpPr>
        <p:spPr bwMode="auto">
          <a:xfrm>
            <a:off x="70104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---ESLHNPYPDYHWLRT-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RHLIFCHSKKKCDELAAK-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----VFRLKGGAPIKGVTF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--LNKFISPKSVAGRFA--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DGEEEVQLIAAVPGK----</a:t>
            </a:r>
          </a:p>
        </p:txBody>
      </p:sp>
      <p:cxnSp>
        <p:nvCxnSpPr>
          <p:cNvPr id="27658" name="Straight Connector 26"/>
          <p:cNvCxnSpPr>
            <a:cxnSpLocks noChangeShapeType="1"/>
          </p:cNvCxnSpPr>
          <p:nvPr/>
        </p:nvCxnSpPr>
        <p:spPr bwMode="auto">
          <a:xfrm rot="10800000">
            <a:off x="2667000" y="1905000"/>
            <a:ext cx="304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9" name="TextBox 27"/>
          <p:cNvSpPr txBox="1">
            <a:spLocks noChangeArrowheads="1"/>
          </p:cNvSpPr>
          <p:nvPr/>
        </p:nvSpPr>
        <p:spPr bwMode="auto">
          <a:xfrm>
            <a:off x="3657600" y="1981200"/>
            <a:ext cx="38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1</a:t>
            </a:r>
          </a:p>
        </p:txBody>
      </p:sp>
      <p:sp>
        <p:nvSpPr>
          <p:cNvPr id="27660" name="TextBox 28"/>
          <p:cNvSpPr txBox="1">
            <a:spLocks noChangeArrowheads="1"/>
          </p:cNvSpPr>
          <p:nvPr/>
        </p:nvSpPr>
        <p:spPr bwMode="auto">
          <a:xfrm>
            <a:off x="5791200" y="1981200"/>
            <a:ext cx="38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2</a:t>
            </a:r>
          </a:p>
        </p:txBody>
      </p:sp>
      <p:sp>
        <p:nvSpPr>
          <p:cNvPr id="27661" name="TextBox 29"/>
          <p:cNvSpPr txBox="1">
            <a:spLocks noChangeArrowheads="1"/>
          </p:cNvSpPr>
          <p:nvPr/>
        </p:nvSpPr>
        <p:spPr bwMode="auto">
          <a:xfrm>
            <a:off x="7696200" y="1981200"/>
            <a:ext cx="409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N</a:t>
            </a:r>
          </a:p>
        </p:txBody>
      </p:sp>
      <p:sp>
        <p:nvSpPr>
          <p:cNvPr id="27662" name="Rectangle 24"/>
          <p:cNvSpPr>
            <a:spLocks noChangeArrowheads="1"/>
          </p:cNvSpPr>
          <p:nvPr/>
        </p:nvSpPr>
        <p:spPr bwMode="auto">
          <a:xfrm>
            <a:off x="3810000" y="38862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0">
                <a:latin typeface="Monaco" charset="0"/>
                <a:ea typeface="Monaco" charset="0"/>
                <a:cs typeface="Monaco" charset="0"/>
              </a:rPr>
              <a:t>MM</a:t>
            </a:r>
            <a:r>
              <a:rPr lang="en-US" sz="2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GMFNMLSTV</a:t>
            </a:r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LGVS</a:t>
            </a:r>
          </a:p>
        </p:txBody>
      </p:sp>
      <p:sp>
        <p:nvSpPr>
          <p:cNvPr id="27663" name="TextBox 34"/>
          <p:cNvSpPr txBox="1">
            <a:spLocks noChangeArrowheads="1"/>
          </p:cNvSpPr>
          <p:nvPr/>
        </p:nvSpPr>
        <p:spPr bwMode="auto">
          <a:xfrm>
            <a:off x="3276600" y="3429000"/>
            <a:ext cx="298450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</a:rPr>
              <a:t>3 </a:t>
            </a:r>
          </a:p>
        </p:txBody>
      </p:sp>
      <p:sp>
        <p:nvSpPr>
          <p:cNvPr id="27665" name="TextBox 36"/>
          <p:cNvSpPr txBox="1">
            <a:spLocks noChangeArrowheads="1"/>
          </p:cNvSpPr>
          <p:nvPr/>
        </p:nvSpPr>
        <p:spPr bwMode="auto">
          <a:xfrm>
            <a:off x="2866167" y="3429000"/>
            <a:ext cx="5306233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</a:rPr>
              <a:t>3. Finding the optimal configuration (the MC moves)</a:t>
            </a:r>
          </a:p>
        </p:txBody>
      </p:sp>
    </p:spTree>
    <p:extLst>
      <p:ext uri="{BB962C8B-B14F-4D97-AF65-F5344CB8AC3E}">
        <p14:creationId xmlns:p14="http://schemas.microsoft.com/office/powerpoint/2010/main" val="117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30"/>
          <p:cNvSpPr txBox="1">
            <a:spLocks noChangeArrowheads="1"/>
          </p:cNvSpPr>
          <p:nvPr/>
        </p:nvSpPr>
        <p:spPr bwMode="auto">
          <a:xfrm>
            <a:off x="2286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i="0" dirty="0">
                <a:latin typeface="Comic Sans MS"/>
                <a:cs typeface="Comic Sans MS"/>
              </a:rPr>
              <a:t>The algorithm</a:t>
            </a: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685800" y="1600200"/>
            <a:ext cx="19050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SLFIGLKGDIRESTV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DGEEEVQLIAAVPGK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VFRLKGGAPIKGVTF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SFSCIAIGIITLYLG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IDQVTIAGAKLRSLN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WIQKETLVTFKNPHAKKQDV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KMLLDNINTPEGIIP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ELLEFHYYLSSKLNK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LNKFISPKSVAGRFA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ESLHNPYPDYHWLRT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NKVKSLRILNTRRKL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MMGMFNMLSTVLGVS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AKSSPAYPSVLGQTI</a:t>
            </a:r>
          </a:p>
          <a:p>
            <a:r>
              <a:rPr lang="en-US" sz="10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RHLIFCHSKKKCDELAAK</a:t>
            </a:r>
          </a:p>
        </p:txBody>
      </p: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685800" y="1219200"/>
            <a:ext cx="1928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1. List of peptides</a:t>
            </a:r>
          </a:p>
        </p:txBody>
      </p:sp>
      <p:cxnSp>
        <p:nvCxnSpPr>
          <p:cNvPr id="28677" name="Straight Arrow Connector 14"/>
          <p:cNvCxnSpPr>
            <a:cxnSpLocks noChangeShapeType="1"/>
          </p:cNvCxnSpPr>
          <p:nvPr/>
        </p:nvCxnSpPr>
        <p:spPr bwMode="auto">
          <a:xfrm rot="5400000">
            <a:off x="5562600" y="20574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3352800" y="1219200"/>
            <a:ext cx="168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2. create N</a:t>
            </a:r>
          </a:p>
          <a:p>
            <a:r>
              <a:rPr lang="en-US" sz="1600" b="1" i="0">
                <a:solidFill>
                  <a:srgbClr val="000000"/>
                </a:solidFill>
              </a:rPr>
              <a:t>random groups</a:t>
            </a:r>
          </a:p>
        </p:txBody>
      </p:sp>
      <p:sp>
        <p:nvSpPr>
          <p:cNvPr id="28679" name="Rectangle 18"/>
          <p:cNvSpPr>
            <a:spLocks noChangeArrowheads="1"/>
          </p:cNvSpPr>
          <p:nvPr/>
        </p:nvSpPr>
        <p:spPr bwMode="auto">
          <a:xfrm>
            <a:off x="2895600" y="2362200"/>
            <a:ext cx="19050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0" dirty="0">
                <a:latin typeface="Courier New"/>
                <a:ea typeface="Monaco" charset="0"/>
                <a:cs typeface="Courier New"/>
              </a:rPr>
              <a:t>----IDQVTIAGAKLRSLN-</a:t>
            </a:r>
          </a:p>
          <a:p>
            <a:r>
              <a:rPr lang="en-US" sz="1000" i="0" dirty="0">
                <a:latin typeface="Courier New"/>
                <a:ea typeface="Monaco" charset="0"/>
                <a:cs typeface="Courier New"/>
              </a:rPr>
              <a:t>WIQKETLVTFKNPHAKKQDV</a:t>
            </a:r>
          </a:p>
          <a:p>
            <a:r>
              <a:rPr lang="en-US" sz="1000" i="0" dirty="0">
                <a:latin typeface="Courier New"/>
                <a:ea typeface="Monaco" charset="0"/>
                <a:cs typeface="Courier New"/>
              </a:rPr>
              <a:t>--ELLEFHYYLSSKLNK---</a:t>
            </a:r>
          </a:p>
          <a:p>
            <a:r>
              <a:rPr lang="en-US" sz="1000" i="0" dirty="0">
                <a:latin typeface="Courier New"/>
                <a:ea typeface="Monaco" charset="0"/>
                <a:cs typeface="Courier New"/>
              </a:rPr>
              <a:t>---AKSSPAYPSVLGQTI--</a:t>
            </a:r>
          </a:p>
        </p:txBody>
      </p:sp>
      <p:sp>
        <p:nvSpPr>
          <p:cNvPr id="28680" name="Rectangle 19"/>
          <p:cNvSpPr>
            <a:spLocks noChangeArrowheads="1"/>
          </p:cNvSpPr>
          <p:nvPr/>
        </p:nvSpPr>
        <p:spPr bwMode="auto">
          <a:xfrm>
            <a:off x="49530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-SLFIGLKGDIRESTV--</a:t>
            </a:r>
          </a:p>
          <a:p>
            <a:r>
              <a:rPr lang="en-US" sz="1000" i="0">
                <a:latin typeface="Courier New"/>
                <a:ea typeface="Monaco" charset="0"/>
                <a:cs typeface="Courier New"/>
              </a:rPr>
              <a:t>---SFSCIAIGIITLYLG</a:t>
            </a:r>
          </a:p>
          <a:p>
            <a:r>
              <a:rPr lang="en-US" sz="1000" i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KMLLDNINTPEGIIP---</a:t>
            </a:r>
          </a:p>
          <a:p>
            <a:r>
              <a:rPr lang="en-US" sz="1000" i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-LNKYVHGTWRSILP---</a:t>
            </a:r>
          </a:p>
          <a:p>
            <a:r>
              <a:rPr lang="en-US" sz="1000" i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--NKVKSLRILNTRRKL-</a:t>
            </a:r>
          </a:p>
        </p:txBody>
      </p:sp>
      <p:sp>
        <p:nvSpPr>
          <p:cNvPr id="28681" name="Rectangle 20"/>
          <p:cNvSpPr>
            <a:spLocks noChangeArrowheads="1"/>
          </p:cNvSpPr>
          <p:nvPr/>
        </p:nvSpPr>
        <p:spPr bwMode="auto">
          <a:xfrm>
            <a:off x="70104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---ESLHNPYPDYHWLRT-</a:t>
            </a:r>
          </a:p>
          <a:p>
            <a:r>
              <a:rPr lang="en-US" sz="1000" i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RHLIFCHSKKKCDELAAK-</a:t>
            </a:r>
          </a:p>
          <a:p>
            <a:r>
              <a:rPr lang="en-US" sz="1000" i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----VFRLKGGAPIKGVTF</a:t>
            </a:r>
          </a:p>
          <a:p>
            <a:r>
              <a:rPr lang="en-US" sz="1000" i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--LNKFISPKSVAGRFA--</a:t>
            </a:r>
          </a:p>
          <a:p>
            <a:r>
              <a:rPr lang="en-US" sz="1000" i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DGEEEVQLIAAVPGK----</a:t>
            </a:r>
          </a:p>
        </p:txBody>
      </p:sp>
      <p:cxnSp>
        <p:nvCxnSpPr>
          <p:cNvPr id="28682" name="Straight Connector 26"/>
          <p:cNvCxnSpPr>
            <a:cxnSpLocks noChangeShapeType="1"/>
          </p:cNvCxnSpPr>
          <p:nvPr/>
        </p:nvCxnSpPr>
        <p:spPr bwMode="auto">
          <a:xfrm rot="10800000">
            <a:off x="2667000" y="1905000"/>
            <a:ext cx="304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3" name="TextBox 27"/>
          <p:cNvSpPr txBox="1">
            <a:spLocks noChangeArrowheads="1"/>
          </p:cNvSpPr>
          <p:nvPr/>
        </p:nvSpPr>
        <p:spPr bwMode="auto">
          <a:xfrm>
            <a:off x="3657600" y="1981200"/>
            <a:ext cx="38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1</a:t>
            </a:r>
          </a:p>
        </p:txBody>
      </p:sp>
      <p:sp>
        <p:nvSpPr>
          <p:cNvPr id="28684" name="TextBox 28"/>
          <p:cNvSpPr txBox="1">
            <a:spLocks noChangeArrowheads="1"/>
          </p:cNvSpPr>
          <p:nvPr/>
        </p:nvSpPr>
        <p:spPr bwMode="auto">
          <a:xfrm>
            <a:off x="5791200" y="1981200"/>
            <a:ext cx="38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2</a:t>
            </a:r>
          </a:p>
        </p:txBody>
      </p:sp>
      <p:sp>
        <p:nvSpPr>
          <p:cNvPr id="28685" name="TextBox 29"/>
          <p:cNvSpPr txBox="1">
            <a:spLocks noChangeArrowheads="1"/>
          </p:cNvSpPr>
          <p:nvPr/>
        </p:nvSpPr>
        <p:spPr bwMode="auto">
          <a:xfrm>
            <a:off x="7696200" y="1981200"/>
            <a:ext cx="409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N</a:t>
            </a:r>
          </a:p>
        </p:txBody>
      </p:sp>
      <p:sp>
        <p:nvSpPr>
          <p:cNvPr id="28686" name="Rectangle 21"/>
          <p:cNvSpPr>
            <a:spLocks noChangeArrowheads="1"/>
          </p:cNvSpPr>
          <p:nvPr/>
        </p:nvSpPr>
        <p:spPr bwMode="auto">
          <a:xfrm>
            <a:off x="3810000" y="38862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0">
                <a:latin typeface="Monaco" charset="0"/>
                <a:ea typeface="Monaco" charset="0"/>
                <a:cs typeface="Monaco" charset="0"/>
              </a:rPr>
              <a:t>MM</a:t>
            </a:r>
            <a:r>
              <a:rPr lang="en-US" sz="2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GMFNMLSTV</a:t>
            </a:r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LGVS</a:t>
            </a:r>
          </a:p>
        </p:txBody>
      </p:sp>
      <p:cxnSp>
        <p:nvCxnSpPr>
          <p:cNvPr id="28687" name="Straight Arrow Connector 15"/>
          <p:cNvCxnSpPr>
            <a:cxnSpLocks noChangeShapeType="1"/>
          </p:cNvCxnSpPr>
          <p:nvPr/>
        </p:nvCxnSpPr>
        <p:spPr bwMode="auto">
          <a:xfrm rot="5400000">
            <a:off x="4800600" y="44958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3796208" y="4648200"/>
            <a:ext cx="28295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</a:rPr>
              <a:t>4. Random shift of the core</a:t>
            </a:r>
          </a:p>
        </p:txBody>
      </p:sp>
      <p:sp>
        <p:nvSpPr>
          <p:cNvPr id="28689" name="Rectangle 22"/>
          <p:cNvSpPr>
            <a:spLocks noChangeArrowheads="1"/>
          </p:cNvSpPr>
          <p:nvPr/>
        </p:nvSpPr>
        <p:spPr bwMode="auto">
          <a:xfrm>
            <a:off x="3810000" y="49530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MMGM</a:t>
            </a:r>
            <a:r>
              <a:rPr lang="en-US" sz="2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FNMLSTVLG</a:t>
            </a:r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VS</a:t>
            </a: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2866167" y="3429000"/>
            <a:ext cx="5306233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</a:rPr>
              <a:t>3. Finding the optimal configuration (the MC moves)</a:t>
            </a:r>
          </a:p>
        </p:txBody>
      </p:sp>
      <p:cxnSp>
        <p:nvCxnSpPr>
          <p:cNvPr id="19" name="Straight Arrow Connector 24"/>
          <p:cNvCxnSpPr>
            <a:cxnSpLocks noChangeShapeType="1"/>
          </p:cNvCxnSpPr>
          <p:nvPr/>
        </p:nvCxnSpPr>
        <p:spPr bwMode="auto">
          <a:xfrm rot="10800000">
            <a:off x="2937520" y="4572000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39552" y="4221088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</a:rPr>
              <a:t>5. Score new core to log-odds matrices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68496"/>
              </p:ext>
            </p:extLst>
          </p:nvPr>
        </p:nvGraphicFramePr>
        <p:xfrm>
          <a:off x="827584" y="5013176"/>
          <a:ext cx="18065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23" name="Equation" r:id="rId3" imgW="977900" imgH="215900" progId="Equation.3">
                  <p:embed/>
                </p:oleObj>
              </mc:Choice>
              <mc:Fallback>
                <p:oleObj name="Equation" r:id="rId3" imgW="977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13176"/>
                        <a:ext cx="180657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857690"/>
              </p:ext>
            </p:extLst>
          </p:nvPr>
        </p:nvGraphicFramePr>
        <p:xfrm>
          <a:off x="6584825" y="5517232"/>
          <a:ext cx="23796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24" name="Equation" r:id="rId5" imgW="1244600" imgH="431800" progId="Equation.3">
                  <p:embed/>
                </p:oleObj>
              </mc:Choice>
              <mc:Fallback>
                <p:oleObj name="Equation" r:id="rId5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825" y="5517232"/>
                        <a:ext cx="237966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43"/>
          <p:cNvSpPr txBox="1">
            <a:spLocks noChangeArrowheads="1"/>
          </p:cNvSpPr>
          <p:nvPr/>
        </p:nvSpPr>
        <p:spPr bwMode="auto">
          <a:xfrm>
            <a:off x="6781800" y="50292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6. Accept or reject move</a:t>
            </a:r>
          </a:p>
        </p:txBody>
      </p:sp>
    </p:spTree>
    <p:extLst>
      <p:ext uri="{BB962C8B-B14F-4D97-AF65-F5344CB8AC3E}">
        <p14:creationId xmlns:p14="http://schemas.microsoft.com/office/powerpoint/2010/main" val="155562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30"/>
          <p:cNvSpPr txBox="1">
            <a:spLocks noChangeArrowheads="1"/>
          </p:cNvSpPr>
          <p:nvPr/>
        </p:nvSpPr>
        <p:spPr bwMode="auto">
          <a:xfrm>
            <a:off x="1524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/>
              <a:t>The </a:t>
            </a:r>
            <a:r>
              <a:rPr lang="en-US" sz="3200" b="0" i="0" dirty="0"/>
              <a:t>algorithm</a:t>
            </a: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685800" y="1600200"/>
            <a:ext cx="19050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SLFIGLKGDIRESTV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DGEEEVQLIAAVPGK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VFRLKGGAPIKGVTF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SFSCIAIGIITLYLG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IDQVTIAGAKLRSLN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WIQKETLVTFKNPHAKKQDV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KMLLDNINTPEGIIP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ELLEFHYYLSSKLNK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LNKFISPKSVAGRFA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ESLHNPYPDYHWLRT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NKVKSLRILNTRRKL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MMGMFNMLSTVLGVS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AKSSPAYPSVLGQTI</a:t>
            </a:r>
          </a:p>
          <a:p>
            <a:r>
              <a:rPr lang="en-US" sz="1000" b="1" i="0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RHLIFCHSKKKCDELAAK</a:t>
            </a: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685800" y="1219200"/>
            <a:ext cx="1928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1. List of peptides</a:t>
            </a:r>
          </a:p>
        </p:txBody>
      </p:sp>
      <p:cxnSp>
        <p:nvCxnSpPr>
          <p:cNvPr id="27653" name="Straight Arrow Connector 14"/>
          <p:cNvCxnSpPr>
            <a:cxnSpLocks noChangeShapeType="1"/>
          </p:cNvCxnSpPr>
          <p:nvPr/>
        </p:nvCxnSpPr>
        <p:spPr bwMode="auto">
          <a:xfrm rot="5400000">
            <a:off x="5562600" y="20574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4" name="TextBox 16"/>
          <p:cNvSpPr txBox="1">
            <a:spLocks noChangeArrowheads="1"/>
          </p:cNvSpPr>
          <p:nvPr/>
        </p:nvSpPr>
        <p:spPr bwMode="auto">
          <a:xfrm>
            <a:off x="3352800" y="1219200"/>
            <a:ext cx="168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2. create N</a:t>
            </a:r>
          </a:p>
          <a:p>
            <a:r>
              <a:rPr lang="en-US" sz="1600" b="1" i="0">
                <a:solidFill>
                  <a:srgbClr val="000000"/>
                </a:solidFill>
              </a:rPr>
              <a:t>random groups</a:t>
            </a:r>
          </a:p>
        </p:txBody>
      </p:sp>
      <p:sp>
        <p:nvSpPr>
          <p:cNvPr id="27655" name="Rectangle 18"/>
          <p:cNvSpPr>
            <a:spLocks noChangeArrowheads="1"/>
          </p:cNvSpPr>
          <p:nvPr/>
        </p:nvSpPr>
        <p:spPr bwMode="auto">
          <a:xfrm>
            <a:off x="28956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----IDQVTIAGAKLRSLN-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WIQKETLVTFKNPHAKKQDV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--ELLEFHYYLSSKLNK---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--MM</a:t>
            </a:r>
            <a:r>
              <a:rPr lang="en-US" sz="1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GMFNMLSTV</a:t>
            </a:r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LGVS---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---AKSSPAYPSVLGQTI--</a:t>
            </a:r>
          </a:p>
        </p:txBody>
      </p:sp>
      <p:sp>
        <p:nvSpPr>
          <p:cNvPr id="27656" name="Rectangle 19"/>
          <p:cNvSpPr>
            <a:spLocks noChangeArrowheads="1"/>
          </p:cNvSpPr>
          <p:nvPr/>
        </p:nvSpPr>
        <p:spPr bwMode="auto">
          <a:xfrm>
            <a:off x="49530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-SLFIGLKGDIRESTV--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---SFSCIAIGIITLYLG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KMLLDNINTPEGIIP---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-LNKYVHGTWRSILP---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--NKVKSLRILNTRRKL-</a:t>
            </a:r>
          </a:p>
        </p:txBody>
      </p:sp>
      <p:sp>
        <p:nvSpPr>
          <p:cNvPr id="27657" name="Rectangle 20"/>
          <p:cNvSpPr>
            <a:spLocks noChangeArrowheads="1"/>
          </p:cNvSpPr>
          <p:nvPr/>
        </p:nvSpPr>
        <p:spPr bwMode="auto">
          <a:xfrm>
            <a:off x="70104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---ESLHNPYPDYHWLRT-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RHLIFCHSKKKCDELAAK-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----VFRLKGGAPIKGVTF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--LNKFISPKSVAGRFA--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DGEEEVQLIAAVPGK----</a:t>
            </a:r>
          </a:p>
        </p:txBody>
      </p:sp>
      <p:cxnSp>
        <p:nvCxnSpPr>
          <p:cNvPr id="27658" name="Straight Connector 26"/>
          <p:cNvCxnSpPr>
            <a:cxnSpLocks noChangeShapeType="1"/>
          </p:cNvCxnSpPr>
          <p:nvPr/>
        </p:nvCxnSpPr>
        <p:spPr bwMode="auto">
          <a:xfrm rot="10800000">
            <a:off x="2667000" y="1905000"/>
            <a:ext cx="304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9" name="TextBox 27"/>
          <p:cNvSpPr txBox="1">
            <a:spLocks noChangeArrowheads="1"/>
          </p:cNvSpPr>
          <p:nvPr/>
        </p:nvSpPr>
        <p:spPr bwMode="auto">
          <a:xfrm>
            <a:off x="3657600" y="1981200"/>
            <a:ext cx="38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1</a:t>
            </a:r>
          </a:p>
        </p:txBody>
      </p:sp>
      <p:sp>
        <p:nvSpPr>
          <p:cNvPr id="27660" name="TextBox 28"/>
          <p:cNvSpPr txBox="1">
            <a:spLocks noChangeArrowheads="1"/>
          </p:cNvSpPr>
          <p:nvPr/>
        </p:nvSpPr>
        <p:spPr bwMode="auto">
          <a:xfrm>
            <a:off x="5791200" y="1981200"/>
            <a:ext cx="38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2</a:t>
            </a:r>
          </a:p>
        </p:txBody>
      </p:sp>
      <p:sp>
        <p:nvSpPr>
          <p:cNvPr id="27661" name="TextBox 29"/>
          <p:cNvSpPr txBox="1">
            <a:spLocks noChangeArrowheads="1"/>
          </p:cNvSpPr>
          <p:nvPr/>
        </p:nvSpPr>
        <p:spPr bwMode="auto">
          <a:xfrm>
            <a:off x="7696200" y="1981200"/>
            <a:ext cx="409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N</a:t>
            </a:r>
          </a:p>
        </p:txBody>
      </p:sp>
      <p:sp>
        <p:nvSpPr>
          <p:cNvPr id="27662" name="Rectangle 24"/>
          <p:cNvSpPr>
            <a:spLocks noChangeArrowheads="1"/>
          </p:cNvSpPr>
          <p:nvPr/>
        </p:nvSpPr>
        <p:spPr bwMode="auto">
          <a:xfrm>
            <a:off x="3810000" y="38862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0">
                <a:latin typeface="Monaco" charset="0"/>
                <a:ea typeface="Monaco" charset="0"/>
                <a:cs typeface="Monaco" charset="0"/>
              </a:rPr>
              <a:t>MM</a:t>
            </a:r>
            <a:r>
              <a:rPr lang="en-US" sz="2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GMFNMLSTV</a:t>
            </a:r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LGVS</a:t>
            </a:r>
          </a:p>
        </p:txBody>
      </p:sp>
      <p:sp>
        <p:nvSpPr>
          <p:cNvPr id="27663" name="TextBox 34"/>
          <p:cNvSpPr txBox="1">
            <a:spLocks noChangeArrowheads="1"/>
          </p:cNvSpPr>
          <p:nvPr/>
        </p:nvSpPr>
        <p:spPr bwMode="auto">
          <a:xfrm>
            <a:off x="3276600" y="3429000"/>
            <a:ext cx="298450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57600" y="3429000"/>
            <a:ext cx="13475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Simple </a:t>
            </a:r>
            <a:r>
              <a:rPr lang="en-US" sz="1600" b="1" i="0" dirty="0">
                <a:noFill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shift</a:t>
            </a:r>
          </a:p>
        </p:txBody>
      </p:sp>
      <p:sp>
        <p:nvSpPr>
          <p:cNvPr id="27665" name="TextBox 36"/>
          <p:cNvSpPr txBox="1">
            <a:spLocks noChangeArrowheads="1"/>
          </p:cNvSpPr>
          <p:nvPr/>
        </p:nvSpPr>
        <p:spPr bwMode="auto">
          <a:xfrm>
            <a:off x="5181600" y="3429000"/>
            <a:ext cx="1770063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Remove peptide</a:t>
            </a:r>
          </a:p>
        </p:txBody>
      </p:sp>
    </p:spTree>
    <p:extLst>
      <p:ext uri="{BB962C8B-B14F-4D97-AF65-F5344CB8AC3E}">
        <p14:creationId xmlns:p14="http://schemas.microsoft.com/office/powerpoint/2010/main" val="128628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</a:rPr>
              <a:t>Example: Estimating </a:t>
            </a:r>
            <a:r>
              <a:rPr lang="el-GR" sz="2800" dirty="0">
                <a:solidFill>
                  <a:srgbClr val="000000"/>
                </a:solidFill>
                <a:latin typeface="+mn-lt"/>
                <a:cs typeface="Times New Roman" charset="0"/>
              </a:rPr>
              <a:t>Π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</a:rPr>
              <a:t> by Independent </a:t>
            </a:r>
            <a:b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</a:rPr>
            </a:b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</a:rPr>
              <a:t>Monte-Carlo Samples</a:t>
            </a:r>
            <a:endParaRPr lang="he-IL" sz="2800" dirty="0">
              <a:solidFill>
                <a:srgbClr val="000000"/>
              </a:solidFill>
              <a:latin typeface="+mn-lt"/>
              <a:cs typeface="Times New Roman" charset="0"/>
            </a:endParaRPr>
          </a:p>
        </p:txBody>
      </p:sp>
      <p:pic>
        <p:nvPicPr>
          <p:cNvPr id="100356" name="Picture 2" descr="C:\WINDOWS\DESKTOP\Guojin\MC\circlequ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643063"/>
            <a:ext cx="29273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5529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1800" b="0" i="0" dirty="0">
                <a:latin typeface="+mn-lt"/>
              </a:rPr>
              <a:t>Suppose we throw darts randomly (and uniformly) at the square:</a:t>
            </a:r>
          </a:p>
        </p:txBody>
      </p:sp>
      <p:pic>
        <p:nvPicPr>
          <p:cNvPr id="100358" name="Picture 3" descr="C:\WINDOWS\DESKTOP\Guojin\MC\disteqn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5488"/>
            <a:ext cx="392906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115616" y="3645024"/>
            <a:ext cx="3062288" cy="2862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1800" b="1" dirty="0">
                <a:latin typeface="Calibri" charset="0"/>
              </a:rPr>
              <a:t>Algorithm:</a:t>
            </a:r>
          </a:p>
          <a:p>
            <a:pPr algn="l" rtl="0" eaLnBrk="1" hangingPunct="1"/>
            <a:r>
              <a:rPr lang="en-US" sz="1800" dirty="0">
                <a:latin typeface="Calibri" charset="0"/>
              </a:rPr>
              <a:t>For </a:t>
            </a:r>
            <a:r>
              <a:rPr lang="en-US" sz="1800" dirty="0" err="1">
                <a:latin typeface="Calibri" charset="0"/>
              </a:rPr>
              <a:t>i</a:t>
            </a:r>
            <a:r>
              <a:rPr lang="en-US" sz="1800" dirty="0">
                <a:latin typeface="Calibri" charset="0"/>
              </a:rPr>
              <a:t>=[1..ntrials]</a:t>
            </a:r>
          </a:p>
          <a:p>
            <a:pPr algn="l" rtl="0" eaLnBrk="1" hangingPunct="1"/>
            <a:r>
              <a:rPr lang="en-US" sz="1800" dirty="0">
                <a:latin typeface="Calibri" charset="0"/>
              </a:rPr>
              <a:t>        x = (random# in [0..r])</a:t>
            </a:r>
          </a:p>
          <a:p>
            <a:pPr algn="l" rtl="0" eaLnBrk="1" hangingPunct="1"/>
            <a:r>
              <a:rPr lang="en-US" sz="1800" dirty="0">
                <a:latin typeface="Calibri" charset="0"/>
              </a:rPr>
              <a:t>        y = (random# in [0..r])</a:t>
            </a:r>
          </a:p>
          <a:p>
            <a:pPr algn="l" rtl="0" eaLnBrk="1" hangingPunct="1"/>
            <a:r>
              <a:rPr lang="en-US" sz="1800" dirty="0">
                <a:latin typeface="Calibri" charset="0"/>
              </a:rPr>
              <a:t>        distance = </a:t>
            </a:r>
            <a:r>
              <a:rPr lang="en-US" sz="1800" dirty="0" err="1">
                <a:latin typeface="Calibri" charset="0"/>
              </a:rPr>
              <a:t>sqrt</a:t>
            </a:r>
            <a:r>
              <a:rPr lang="en-US" sz="1800" dirty="0">
                <a:latin typeface="Calibri" charset="0"/>
              </a:rPr>
              <a:t> (x^2 + y^2)</a:t>
            </a:r>
          </a:p>
          <a:p>
            <a:pPr algn="l" rtl="0" eaLnBrk="1" hangingPunct="1"/>
            <a:r>
              <a:rPr lang="en-US" sz="1800" dirty="0">
                <a:latin typeface="Calibri" charset="0"/>
              </a:rPr>
              <a:t>        if distance ≤ r</a:t>
            </a:r>
          </a:p>
          <a:p>
            <a:pPr algn="l" rtl="0" eaLnBrk="1" hangingPunct="1"/>
            <a:r>
              <a:rPr lang="en-US" sz="1800" dirty="0">
                <a:latin typeface="Calibri" charset="0"/>
              </a:rPr>
              <a:t>                hits++</a:t>
            </a:r>
          </a:p>
          <a:p>
            <a:pPr algn="l" rtl="0" eaLnBrk="1" hangingPunct="1"/>
            <a:r>
              <a:rPr lang="en-US" sz="1800" dirty="0">
                <a:latin typeface="Calibri" charset="0"/>
              </a:rPr>
              <a:t>End</a:t>
            </a:r>
          </a:p>
          <a:p>
            <a:pPr algn="l" rtl="0" eaLnBrk="1" hangingPunct="1"/>
            <a:r>
              <a:rPr lang="en-US" sz="1800" dirty="0">
                <a:latin typeface="Calibri" charset="0"/>
              </a:rPr>
              <a:t>Output: </a:t>
            </a:r>
          </a:p>
          <a:p>
            <a:pPr algn="l" rtl="0" eaLnBrk="1" hangingPunct="1"/>
            <a:endParaRPr lang="en-US" sz="1800" dirty="0">
              <a:latin typeface="Calibri" charset="0"/>
            </a:endParaRPr>
          </a:p>
        </p:txBody>
      </p:sp>
      <p:graphicFrame>
        <p:nvGraphicFramePr>
          <p:cNvPr id="100354" name="Object 3"/>
          <p:cNvGraphicFramePr>
            <a:graphicFrameLocks noChangeAspect="1"/>
          </p:cNvGraphicFramePr>
          <p:nvPr/>
        </p:nvGraphicFramePr>
        <p:xfrm>
          <a:off x="2809530" y="5589240"/>
          <a:ext cx="1042390" cy="82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86" name="Equation" r:id="rId5" imgW="495300" imgH="393700" progId="Equation.3">
                  <p:embed/>
                </p:oleObj>
              </mc:Choice>
              <mc:Fallback>
                <p:oleObj name="Equation" r:id="rId5" imgW="495300" imgH="393700" progId="Equation.3">
                  <p:embed/>
                  <p:pic>
                    <p:nvPicPr>
                      <p:cNvPr id="1003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530" y="5589240"/>
                        <a:ext cx="1042390" cy="8259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TextBox 12"/>
          <p:cNvSpPr txBox="1">
            <a:spLocks noChangeArrowheads="1"/>
          </p:cNvSpPr>
          <p:nvPr/>
        </p:nvSpPr>
        <p:spPr bwMode="auto">
          <a:xfrm>
            <a:off x="7858125" y="6500813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800" i="1">
                <a:latin typeface="Calibri" charset="0"/>
              </a:rPr>
              <a:t>Adapted from course slides by Craig Douglas</a:t>
            </a:r>
            <a:endParaRPr lang="he-IL" sz="800" i="1">
              <a:latin typeface="Calibri" charset="0"/>
            </a:endParaRPr>
          </a:p>
        </p:txBody>
      </p:sp>
      <p:sp>
        <p:nvSpPr>
          <p:cNvPr id="100361" name="Rectangle 8"/>
          <p:cNvSpPr>
            <a:spLocks noChangeArrowheads="1"/>
          </p:cNvSpPr>
          <p:nvPr/>
        </p:nvSpPr>
        <p:spPr bwMode="auto">
          <a:xfrm>
            <a:off x="4688904" y="5373216"/>
            <a:ext cx="391554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Calibri" charset="0"/>
                <a:hlinkClick r:id="rId7"/>
              </a:rPr>
              <a:t>http://www.chem.unl.edu/zeng/joy/mclab/mcintro.html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8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30"/>
          <p:cNvSpPr txBox="1">
            <a:spLocks noChangeArrowheads="1"/>
          </p:cNvSpPr>
          <p:nvPr/>
        </p:nvSpPr>
        <p:spPr bwMode="auto">
          <a:xfrm>
            <a:off x="2286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i="0" dirty="0">
                <a:latin typeface="Comic Sans MS"/>
                <a:cs typeface="Comic Sans MS"/>
              </a:rPr>
              <a:t>The algorithm</a:t>
            </a: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685800" y="1600200"/>
            <a:ext cx="19050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SLFIGLKGDIRESTV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DGEEEVQLIAAVPGK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VFRLKGGAPIKGVTF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SFSCIAIGIITLYLG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IDQVTIAGAKLRSLN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WIQKETLVTFKNPHAKKQDV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KMLLDNINTPEGIIP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ELLEFHYYLSSKLNK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LNKFISPKSVAGRFA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ESLHNPYPDYHWLRT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NKVKSLRILNTRRKL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MMGMFNMLSTVLGVS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AKSSPAYPSVLGQTI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RHLIFCHSKKKCDELAAK</a:t>
            </a:r>
          </a:p>
        </p:txBody>
      </p: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781219" y="1219200"/>
            <a:ext cx="1737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1. List of peptides</a:t>
            </a:r>
          </a:p>
        </p:txBody>
      </p:sp>
      <p:cxnSp>
        <p:nvCxnSpPr>
          <p:cNvPr id="28677" name="Straight Arrow Connector 14"/>
          <p:cNvCxnSpPr>
            <a:cxnSpLocks noChangeShapeType="1"/>
          </p:cNvCxnSpPr>
          <p:nvPr/>
        </p:nvCxnSpPr>
        <p:spPr bwMode="auto">
          <a:xfrm rot="5400000">
            <a:off x="5562600" y="20574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3431211" y="1219200"/>
            <a:ext cx="1532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2. create N</a:t>
            </a:r>
          </a:p>
          <a:p>
            <a:r>
              <a:rPr lang="en-US" sz="1600" b="1" i="0">
                <a:solidFill>
                  <a:srgbClr val="000000"/>
                </a:solidFill>
              </a:rPr>
              <a:t>random groups</a:t>
            </a:r>
          </a:p>
        </p:txBody>
      </p:sp>
      <p:sp>
        <p:nvSpPr>
          <p:cNvPr id="28679" name="Rectangle 18"/>
          <p:cNvSpPr>
            <a:spLocks noChangeArrowheads="1"/>
          </p:cNvSpPr>
          <p:nvPr/>
        </p:nvSpPr>
        <p:spPr bwMode="auto">
          <a:xfrm>
            <a:off x="2895600" y="2362200"/>
            <a:ext cx="19050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----IDQVTIAGAKLRSLN-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WIQKETLVTFKNPHAKKQDV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--ELLEFHYYLSSKLNK---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---AKSSPAYPSVLGQTI--</a:t>
            </a:r>
          </a:p>
        </p:txBody>
      </p:sp>
      <p:sp>
        <p:nvSpPr>
          <p:cNvPr id="28680" name="Rectangle 19"/>
          <p:cNvSpPr>
            <a:spLocks noChangeArrowheads="1"/>
          </p:cNvSpPr>
          <p:nvPr/>
        </p:nvSpPr>
        <p:spPr bwMode="auto">
          <a:xfrm>
            <a:off x="49530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-SLFIGLKGDIRESTV--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---SFSCIAIGIITLYLG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KMLLDNINTPEGIIP---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-LNKYVHGTWRSILP---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--NKVKSLRILNTRRKL-</a:t>
            </a:r>
          </a:p>
        </p:txBody>
      </p:sp>
      <p:sp>
        <p:nvSpPr>
          <p:cNvPr id="28681" name="Rectangle 20"/>
          <p:cNvSpPr>
            <a:spLocks noChangeArrowheads="1"/>
          </p:cNvSpPr>
          <p:nvPr/>
        </p:nvSpPr>
        <p:spPr bwMode="auto">
          <a:xfrm>
            <a:off x="70104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---ESLHNPYPDYHWLRT-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RHLIFCHSKKKCDELAAK-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----VFRLKGGAPIKGVTF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--LNKFISPKSVAGRFA--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DGEEEVQLIAAVPGK----</a:t>
            </a:r>
          </a:p>
        </p:txBody>
      </p:sp>
      <p:cxnSp>
        <p:nvCxnSpPr>
          <p:cNvPr id="28682" name="Straight Connector 26"/>
          <p:cNvCxnSpPr>
            <a:cxnSpLocks noChangeShapeType="1"/>
          </p:cNvCxnSpPr>
          <p:nvPr/>
        </p:nvCxnSpPr>
        <p:spPr bwMode="auto">
          <a:xfrm rot="10800000">
            <a:off x="2667000" y="1905000"/>
            <a:ext cx="304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3" name="TextBox 27"/>
          <p:cNvSpPr txBox="1">
            <a:spLocks noChangeArrowheads="1"/>
          </p:cNvSpPr>
          <p:nvPr/>
        </p:nvSpPr>
        <p:spPr bwMode="auto">
          <a:xfrm>
            <a:off x="3672387" y="1981200"/>
            <a:ext cx="35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1</a:t>
            </a:r>
          </a:p>
        </p:txBody>
      </p:sp>
      <p:sp>
        <p:nvSpPr>
          <p:cNvPr id="28684" name="TextBox 28"/>
          <p:cNvSpPr txBox="1">
            <a:spLocks noChangeArrowheads="1"/>
          </p:cNvSpPr>
          <p:nvPr/>
        </p:nvSpPr>
        <p:spPr bwMode="auto">
          <a:xfrm>
            <a:off x="5805987" y="1981200"/>
            <a:ext cx="35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2</a:t>
            </a:r>
          </a:p>
        </p:txBody>
      </p:sp>
      <p:sp>
        <p:nvSpPr>
          <p:cNvPr id="28685" name="TextBox 29"/>
          <p:cNvSpPr txBox="1">
            <a:spLocks noChangeArrowheads="1"/>
          </p:cNvSpPr>
          <p:nvPr/>
        </p:nvSpPr>
        <p:spPr bwMode="auto">
          <a:xfrm>
            <a:off x="7707665" y="1981200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N</a:t>
            </a:r>
          </a:p>
        </p:txBody>
      </p:sp>
      <p:sp>
        <p:nvSpPr>
          <p:cNvPr id="28686" name="Rectangle 21"/>
          <p:cNvSpPr>
            <a:spLocks noChangeArrowheads="1"/>
          </p:cNvSpPr>
          <p:nvPr/>
        </p:nvSpPr>
        <p:spPr bwMode="auto">
          <a:xfrm>
            <a:off x="3810000" y="38862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0">
                <a:latin typeface="Monaco" charset="0"/>
                <a:ea typeface="Monaco" charset="0"/>
                <a:cs typeface="Monaco" charset="0"/>
              </a:rPr>
              <a:t>MM</a:t>
            </a:r>
            <a:r>
              <a:rPr lang="en-US" sz="2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GMFNMLSTV</a:t>
            </a:r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LGVS</a:t>
            </a:r>
          </a:p>
        </p:txBody>
      </p:sp>
      <p:cxnSp>
        <p:nvCxnSpPr>
          <p:cNvPr id="28687" name="Straight Arrow Connector 15"/>
          <p:cNvCxnSpPr>
            <a:cxnSpLocks noChangeShapeType="1"/>
          </p:cNvCxnSpPr>
          <p:nvPr/>
        </p:nvCxnSpPr>
        <p:spPr bwMode="auto">
          <a:xfrm rot="5400000">
            <a:off x="4800600" y="44958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3876565" y="4648200"/>
            <a:ext cx="2668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4b. Random shift of the core</a:t>
            </a:r>
          </a:p>
        </p:txBody>
      </p:sp>
      <p:sp>
        <p:nvSpPr>
          <p:cNvPr id="28689" name="Rectangle 22"/>
          <p:cNvSpPr>
            <a:spLocks noChangeArrowheads="1"/>
          </p:cNvSpPr>
          <p:nvPr/>
        </p:nvSpPr>
        <p:spPr bwMode="auto">
          <a:xfrm>
            <a:off x="3810000" y="49530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MMGM</a:t>
            </a:r>
            <a:r>
              <a:rPr lang="en-US" sz="2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FNMLSTVLG</a:t>
            </a:r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VS</a:t>
            </a:r>
          </a:p>
        </p:txBody>
      </p:sp>
      <p:sp>
        <p:nvSpPr>
          <p:cNvPr id="28690" name="TextBox 44"/>
          <p:cNvSpPr txBox="1">
            <a:spLocks noChangeArrowheads="1"/>
          </p:cNvSpPr>
          <p:nvPr/>
        </p:nvSpPr>
        <p:spPr bwMode="auto">
          <a:xfrm>
            <a:off x="3256548" y="3429000"/>
            <a:ext cx="338554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3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57600" y="3429000"/>
            <a:ext cx="13475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Simple </a:t>
            </a:r>
            <a:r>
              <a:rPr lang="en-US" sz="1600" b="1" i="0" dirty="0">
                <a:noFill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shift</a:t>
            </a:r>
          </a:p>
        </p:txBody>
      </p:sp>
      <p:sp>
        <p:nvSpPr>
          <p:cNvPr id="28692" name="TextBox 46"/>
          <p:cNvSpPr txBox="1">
            <a:spLocks noChangeArrowheads="1"/>
          </p:cNvSpPr>
          <p:nvPr/>
        </p:nvSpPr>
        <p:spPr bwMode="auto">
          <a:xfrm>
            <a:off x="5269778" y="3429000"/>
            <a:ext cx="1593706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Remove peptide</a:t>
            </a:r>
          </a:p>
        </p:txBody>
      </p:sp>
    </p:spTree>
    <p:extLst>
      <p:ext uri="{BB962C8B-B14F-4D97-AF65-F5344CB8AC3E}">
        <p14:creationId xmlns:p14="http://schemas.microsoft.com/office/powerpoint/2010/main" val="3076713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1030"/>
          <p:cNvSpPr txBox="1">
            <a:spLocks noChangeArrowheads="1"/>
          </p:cNvSpPr>
          <p:nvPr/>
        </p:nvSpPr>
        <p:spPr bwMode="auto">
          <a:xfrm>
            <a:off x="2286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i="0" dirty="0">
                <a:latin typeface="Comic Sans MS"/>
                <a:cs typeface="Comic Sans MS"/>
              </a:rPr>
              <a:t>The algorithm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685800" y="1600200"/>
            <a:ext cx="19050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SLFIGLKGDIRESTV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DGEEEVQLIAAVPGK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VFRLKGGAPIKGVTF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SFSCIAIGIITLYLG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IDQVTIAGAKLRSLN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WIQKETLVTFKNPHAKKQDV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KMLLDNINTPEGIIP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ELLEFHYYLSSKLNK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LNKFISPKSVAGRFA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ESLHNPYPDYHWLRT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NKVKSLRILNTRRKL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MMGMFNMLSTVLGVS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AKSSPAYPSVLGQTI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RHLIFCHSKKKCDELAAK</a:t>
            </a:r>
          </a:p>
        </p:txBody>
      </p: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781218" y="1219200"/>
            <a:ext cx="173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1. List of peptides</a:t>
            </a:r>
          </a:p>
        </p:txBody>
      </p:sp>
      <p:cxnSp>
        <p:nvCxnSpPr>
          <p:cNvPr id="29702" name="Straight Arrow Connector 14"/>
          <p:cNvCxnSpPr>
            <a:cxnSpLocks noChangeShapeType="1"/>
          </p:cNvCxnSpPr>
          <p:nvPr/>
        </p:nvCxnSpPr>
        <p:spPr bwMode="auto">
          <a:xfrm rot="5400000">
            <a:off x="5562600" y="20574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03" name="TextBox 16"/>
          <p:cNvSpPr txBox="1">
            <a:spLocks noChangeArrowheads="1"/>
          </p:cNvSpPr>
          <p:nvPr/>
        </p:nvSpPr>
        <p:spPr bwMode="auto">
          <a:xfrm>
            <a:off x="3431211" y="1219200"/>
            <a:ext cx="1532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2. create N</a:t>
            </a:r>
          </a:p>
          <a:p>
            <a:r>
              <a:rPr lang="en-US" sz="1600" b="1" i="0">
                <a:solidFill>
                  <a:srgbClr val="000000"/>
                </a:solidFill>
              </a:rPr>
              <a:t>random groups</a:t>
            </a:r>
          </a:p>
        </p:txBody>
      </p:sp>
      <p:sp>
        <p:nvSpPr>
          <p:cNvPr id="29704" name="Rectangle 18"/>
          <p:cNvSpPr>
            <a:spLocks noChangeArrowheads="1"/>
          </p:cNvSpPr>
          <p:nvPr/>
        </p:nvSpPr>
        <p:spPr bwMode="auto">
          <a:xfrm>
            <a:off x="2895600" y="2362200"/>
            <a:ext cx="19050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----IDQVTIAGAKLRSLN-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WIQKETLVTFKNPHAKKQDV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--ELLEFHYYLSSKLNK---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---AKSSPAYPSVLGQTI--</a:t>
            </a:r>
          </a:p>
        </p:txBody>
      </p:sp>
      <p:sp>
        <p:nvSpPr>
          <p:cNvPr id="29705" name="Rectangle 19"/>
          <p:cNvSpPr>
            <a:spLocks noChangeArrowheads="1"/>
          </p:cNvSpPr>
          <p:nvPr/>
        </p:nvSpPr>
        <p:spPr bwMode="auto">
          <a:xfrm>
            <a:off x="49530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-SLFIGLKGDIRESTV--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---SFSCIAIGIITLYLG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KMLLDNINTPEGIIP---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-LNKYVHGTWRSILP---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--NKVKSLRILNTRRKL-</a:t>
            </a:r>
          </a:p>
        </p:txBody>
      </p:sp>
      <p:sp>
        <p:nvSpPr>
          <p:cNvPr id="29706" name="Rectangle 20"/>
          <p:cNvSpPr>
            <a:spLocks noChangeArrowheads="1"/>
          </p:cNvSpPr>
          <p:nvPr/>
        </p:nvSpPr>
        <p:spPr bwMode="auto">
          <a:xfrm>
            <a:off x="70104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---ESLHNPYPDYHWLRT-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RHLIFCHSKKKCDELAAK-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----VFRLKGGAPIKGVTF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--LNKFISPKSVAGRFA--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DGEEEVQLIAAVPGK----</a:t>
            </a:r>
          </a:p>
        </p:txBody>
      </p:sp>
      <p:cxnSp>
        <p:nvCxnSpPr>
          <p:cNvPr id="29707" name="Straight Connector 26"/>
          <p:cNvCxnSpPr>
            <a:cxnSpLocks noChangeShapeType="1"/>
          </p:cNvCxnSpPr>
          <p:nvPr/>
        </p:nvCxnSpPr>
        <p:spPr bwMode="auto">
          <a:xfrm rot="10800000">
            <a:off x="2667000" y="1905000"/>
            <a:ext cx="304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8" name="TextBox 27"/>
          <p:cNvSpPr txBox="1">
            <a:spLocks noChangeArrowheads="1"/>
          </p:cNvSpPr>
          <p:nvPr/>
        </p:nvSpPr>
        <p:spPr bwMode="auto">
          <a:xfrm>
            <a:off x="3672387" y="1981200"/>
            <a:ext cx="35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1</a:t>
            </a:r>
          </a:p>
        </p:txBody>
      </p:sp>
      <p:sp>
        <p:nvSpPr>
          <p:cNvPr id="29709" name="TextBox 28"/>
          <p:cNvSpPr txBox="1">
            <a:spLocks noChangeArrowheads="1"/>
          </p:cNvSpPr>
          <p:nvPr/>
        </p:nvSpPr>
        <p:spPr bwMode="auto">
          <a:xfrm>
            <a:off x="5805987" y="1981200"/>
            <a:ext cx="35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2</a:t>
            </a:r>
          </a:p>
        </p:txBody>
      </p:sp>
      <p:sp>
        <p:nvSpPr>
          <p:cNvPr id="29710" name="TextBox 29"/>
          <p:cNvSpPr txBox="1">
            <a:spLocks noChangeArrowheads="1"/>
          </p:cNvSpPr>
          <p:nvPr/>
        </p:nvSpPr>
        <p:spPr bwMode="auto">
          <a:xfrm>
            <a:off x="7707665" y="1981200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N</a:t>
            </a:r>
          </a:p>
        </p:txBody>
      </p:sp>
      <p:sp>
        <p:nvSpPr>
          <p:cNvPr id="29711" name="Rectangle 21"/>
          <p:cNvSpPr>
            <a:spLocks noChangeArrowheads="1"/>
          </p:cNvSpPr>
          <p:nvPr/>
        </p:nvSpPr>
        <p:spPr bwMode="auto">
          <a:xfrm>
            <a:off x="3810000" y="38862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0">
                <a:latin typeface="Monaco" charset="0"/>
                <a:ea typeface="Monaco" charset="0"/>
                <a:cs typeface="Monaco" charset="0"/>
              </a:rPr>
              <a:t>MM</a:t>
            </a:r>
            <a:r>
              <a:rPr lang="en-US" sz="2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GMFNMLSTV</a:t>
            </a:r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LGVS</a:t>
            </a:r>
          </a:p>
        </p:txBody>
      </p:sp>
      <p:cxnSp>
        <p:nvCxnSpPr>
          <p:cNvPr id="29712" name="Straight Arrow Connector 15"/>
          <p:cNvCxnSpPr>
            <a:cxnSpLocks noChangeShapeType="1"/>
          </p:cNvCxnSpPr>
          <p:nvPr/>
        </p:nvCxnSpPr>
        <p:spPr bwMode="auto">
          <a:xfrm rot="5400000">
            <a:off x="4800600" y="44958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13" name="TextBox 17"/>
          <p:cNvSpPr txBox="1">
            <a:spLocks noChangeArrowheads="1"/>
          </p:cNvSpPr>
          <p:nvPr/>
        </p:nvSpPr>
        <p:spPr bwMode="auto">
          <a:xfrm>
            <a:off x="3876565" y="4648200"/>
            <a:ext cx="2668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4b. Random shift of the core</a:t>
            </a:r>
          </a:p>
        </p:txBody>
      </p:sp>
      <p:sp>
        <p:nvSpPr>
          <p:cNvPr id="29714" name="Rectangle 22"/>
          <p:cNvSpPr>
            <a:spLocks noChangeArrowheads="1"/>
          </p:cNvSpPr>
          <p:nvPr/>
        </p:nvSpPr>
        <p:spPr bwMode="auto">
          <a:xfrm>
            <a:off x="3810000" y="49530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MMGM</a:t>
            </a:r>
            <a:r>
              <a:rPr lang="en-US" sz="2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FNMLSTVLG</a:t>
            </a:r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VS</a:t>
            </a:r>
          </a:p>
        </p:txBody>
      </p:sp>
      <p:cxnSp>
        <p:nvCxnSpPr>
          <p:cNvPr id="29715" name="Straight Arrow Connector 24"/>
          <p:cNvCxnSpPr>
            <a:cxnSpLocks noChangeShapeType="1"/>
          </p:cNvCxnSpPr>
          <p:nvPr/>
        </p:nvCxnSpPr>
        <p:spPr bwMode="auto">
          <a:xfrm rot="10800000">
            <a:off x="2743200" y="4572000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16" name="TextBox 25"/>
          <p:cNvSpPr txBox="1">
            <a:spLocks noChangeArrowheads="1"/>
          </p:cNvSpPr>
          <p:nvPr/>
        </p:nvSpPr>
        <p:spPr bwMode="auto">
          <a:xfrm>
            <a:off x="457200" y="41910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5b. Score new core to all log-odds matrices</a:t>
            </a:r>
          </a:p>
        </p:txBody>
      </p:sp>
      <p:cxnSp>
        <p:nvCxnSpPr>
          <p:cNvPr id="29717" name="Straight Arrow Connector 31"/>
          <p:cNvCxnSpPr>
            <a:cxnSpLocks noChangeShapeType="1"/>
          </p:cNvCxnSpPr>
          <p:nvPr/>
        </p:nvCxnSpPr>
        <p:spPr bwMode="auto">
          <a:xfrm rot="10800000" flipV="1">
            <a:off x="990600" y="4876800"/>
            <a:ext cx="609600" cy="379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8" name="Straight Arrow Connector 35"/>
          <p:cNvCxnSpPr>
            <a:cxnSpLocks noChangeShapeType="1"/>
          </p:cNvCxnSpPr>
          <p:nvPr/>
        </p:nvCxnSpPr>
        <p:spPr bwMode="auto">
          <a:xfrm rot="5400000">
            <a:off x="1372394" y="5104606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9" name="Straight Arrow Connector 37"/>
          <p:cNvCxnSpPr>
            <a:cxnSpLocks noChangeShapeType="1"/>
          </p:cNvCxnSpPr>
          <p:nvPr/>
        </p:nvCxnSpPr>
        <p:spPr bwMode="auto">
          <a:xfrm>
            <a:off x="1600200" y="4876800"/>
            <a:ext cx="609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20" name="TextBox 40"/>
          <p:cNvSpPr txBox="1">
            <a:spLocks noChangeArrowheads="1"/>
          </p:cNvSpPr>
          <p:nvPr/>
        </p:nvSpPr>
        <p:spPr bwMode="auto">
          <a:xfrm>
            <a:off x="654263" y="52578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E</a:t>
            </a:r>
            <a:r>
              <a:rPr lang="en-US" i="0" baseline="-25000"/>
              <a:t>1</a:t>
            </a:r>
          </a:p>
        </p:txBody>
      </p:sp>
      <p:sp>
        <p:nvSpPr>
          <p:cNvPr id="29721" name="TextBox 41"/>
          <p:cNvSpPr txBox="1">
            <a:spLocks noChangeArrowheads="1"/>
          </p:cNvSpPr>
          <p:nvPr/>
        </p:nvSpPr>
        <p:spPr bwMode="auto">
          <a:xfrm>
            <a:off x="1371600" y="5334000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0"/>
              <a:t>E</a:t>
            </a:r>
            <a:r>
              <a:rPr lang="en-US" i="0" baseline="-25000"/>
              <a:t>2</a:t>
            </a:r>
          </a:p>
        </p:txBody>
      </p:sp>
      <p:sp>
        <p:nvSpPr>
          <p:cNvPr id="29722" name="TextBox 42"/>
          <p:cNvSpPr txBox="1">
            <a:spLocks noChangeArrowheads="1"/>
          </p:cNvSpPr>
          <p:nvPr/>
        </p:nvSpPr>
        <p:spPr bwMode="auto">
          <a:xfrm>
            <a:off x="2178263" y="52578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E</a:t>
            </a:r>
            <a:r>
              <a:rPr lang="en-US" i="0" baseline="-25000"/>
              <a:t>3</a:t>
            </a:r>
          </a:p>
        </p:txBody>
      </p:sp>
      <p:sp>
        <p:nvSpPr>
          <p:cNvPr id="29723" name="TextBox 32"/>
          <p:cNvSpPr txBox="1">
            <a:spLocks noChangeArrowheads="1"/>
          </p:cNvSpPr>
          <p:nvPr/>
        </p:nvSpPr>
        <p:spPr bwMode="auto">
          <a:xfrm>
            <a:off x="3256548" y="3429000"/>
            <a:ext cx="338554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3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7600" y="3429000"/>
            <a:ext cx="13475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Simple </a:t>
            </a:r>
            <a:r>
              <a:rPr lang="en-US" sz="1600" b="1" i="0" dirty="0">
                <a:noFill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shift</a:t>
            </a:r>
          </a:p>
        </p:txBody>
      </p:sp>
      <p:sp>
        <p:nvSpPr>
          <p:cNvPr id="29725" name="TextBox 34"/>
          <p:cNvSpPr txBox="1">
            <a:spLocks noChangeArrowheads="1"/>
          </p:cNvSpPr>
          <p:nvPr/>
        </p:nvSpPr>
        <p:spPr bwMode="auto">
          <a:xfrm>
            <a:off x="5269778" y="3429000"/>
            <a:ext cx="1593706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Remove peptide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3149"/>
              </p:ext>
            </p:extLst>
          </p:nvPr>
        </p:nvGraphicFramePr>
        <p:xfrm>
          <a:off x="2408238" y="5840413"/>
          <a:ext cx="32353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1752600" imgH="228600" progId="Equation.3">
                  <p:embed/>
                </p:oleObj>
              </mc:Choice>
              <mc:Fallback>
                <p:oleObj name="Equation" r:id="rId3" imgW="175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5840413"/>
                        <a:ext cx="323532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490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1030"/>
          <p:cNvSpPr txBox="1">
            <a:spLocks noChangeArrowheads="1"/>
          </p:cNvSpPr>
          <p:nvPr/>
        </p:nvSpPr>
        <p:spPr bwMode="auto">
          <a:xfrm>
            <a:off x="2286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i="0" dirty="0">
                <a:latin typeface="Comic Sans MS"/>
                <a:cs typeface="Comic Sans MS"/>
              </a:rPr>
              <a:t>The algorithm</a:t>
            </a: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685800" y="1600200"/>
            <a:ext cx="19050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SLFIGLKGDIRESTV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DGEEEVQLIAAVPGK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VFRLKGGAPIKGVTF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SFSCIAIGIITLYLG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IDQVTIAGAKLRSLN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WIQKETLVTFKNPHAKKQDV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KMLLDNINTPEGIIP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ELLEFHYYLSSKLNK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LNKFISPKSVAGRFA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ESLHNPYPDYHWLRT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NKVKSLRILNTRRKL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MMGMFNMLSTVLGVS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AKSSPAYPSVLGQTI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RHLIFCHSKKKCDELAAK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781219" y="1219200"/>
            <a:ext cx="1737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1. List of peptides</a:t>
            </a:r>
          </a:p>
        </p:txBody>
      </p:sp>
      <p:cxnSp>
        <p:nvCxnSpPr>
          <p:cNvPr id="30727" name="Straight Arrow Connector 14"/>
          <p:cNvCxnSpPr>
            <a:cxnSpLocks noChangeShapeType="1"/>
          </p:cNvCxnSpPr>
          <p:nvPr/>
        </p:nvCxnSpPr>
        <p:spPr bwMode="auto">
          <a:xfrm rot="5400000">
            <a:off x="5562600" y="20574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28" name="TextBox 16"/>
          <p:cNvSpPr txBox="1">
            <a:spLocks noChangeArrowheads="1"/>
          </p:cNvSpPr>
          <p:nvPr/>
        </p:nvSpPr>
        <p:spPr bwMode="auto">
          <a:xfrm>
            <a:off x="3431211" y="1219200"/>
            <a:ext cx="1532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2. create N</a:t>
            </a:r>
          </a:p>
          <a:p>
            <a:r>
              <a:rPr lang="en-US" sz="1600" b="1" i="0">
                <a:solidFill>
                  <a:srgbClr val="000000"/>
                </a:solidFill>
              </a:rPr>
              <a:t>random groups</a:t>
            </a:r>
          </a:p>
        </p:txBody>
      </p:sp>
      <p:sp>
        <p:nvSpPr>
          <p:cNvPr id="30729" name="Rectangle 18"/>
          <p:cNvSpPr>
            <a:spLocks noChangeArrowheads="1"/>
          </p:cNvSpPr>
          <p:nvPr/>
        </p:nvSpPr>
        <p:spPr bwMode="auto">
          <a:xfrm>
            <a:off x="2895600" y="2362200"/>
            <a:ext cx="19050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----IDQVTIAGAKLRSLN-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WIQKETLVTFKNPHAKKQDV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--ELLEFHYYLSSKLNK---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---AKSSPAYPSVLGQTI--</a:t>
            </a:r>
          </a:p>
        </p:txBody>
      </p:sp>
      <p:sp>
        <p:nvSpPr>
          <p:cNvPr id="30730" name="Rectangle 19"/>
          <p:cNvSpPr>
            <a:spLocks noChangeArrowheads="1"/>
          </p:cNvSpPr>
          <p:nvPr/>
        </p:nvSpPr>
        <p:spPr bwMode="auto">
          <a:xfrm>
            <a:off x="4953000" y="2362200"/>
            <a:ext cx="19050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-SLFIGLKGDIRESTV--</a:t>
            </a:r>
          </a:p>
          <a:p>
            <a:r>
              <a:rPr lang="en-US" sz="1000" b="1" i="0">
                <a:latin typeface="Monaco" charset="0"/>
                <a:ea typeface="Monaco" charset="0"/>
                <a:cs typeface="Monaco" charset="0"/>
              </a:rPr>
              <a:t>---SFSCIAIGIITLYLG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KMLLDNINTPEGIIP---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-LNKYVHGTWRSILP---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--NKVKSLRILNTRRKL-</a:t>
            </a:r>
          </a:p>
        </p:txBody>
      </p:sp>
      <p:sp>
        <p:nvSpPr>
          <p:cNvPr id="30731" name="Rectangle 20"/>
          <p:cNvSpPr>
            <a:spLocks noChangeArrowheads="1"/>
          </p:cNvSpPr>
          <p:nvPr/>
        </p:nvSpPr>
        <p:spPr bwMode="auto">
          <a:xfrm>
            <a:off x="7010400" y="2362200"/>
            <a:ext cx="1905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---ESLHNPYPDYHWLRT-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RHLIFCHSKKKCDELAAK-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----VFRLKGGAPIKGVTF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--LNKFISPKSVAGRFA--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DGEEEVQLIAAVPGK----</a:t>
            </a:r>
          </a:p>
          <a:p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-MMGM</a:t>
            </a:r>
            <a:r>
              <a:rPr lang="en-US" sz="1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FNMLSTVLG</a:t>
            </a:r>
            <a:r>
              <a:rPr lang="en-US" sz="1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VS---</a:t>
            </a:r>
          </a:p>
        </p:txBody>
      </p:sp>
      <p:cxnSp>
        <p:nvCxnSpPr>
          <p:cNvPr id="30732" name="Straight Connector 26"/>
          <p:cNvCxnSpPr>
            <a:cxnSpLocks noChangeShapeType="1"/>
          </p:cNvCxnSpPr>
          <p:nvPr/>
        </p:nvCxnSpPr>
        <p:spPr bwMode="auto">
          <a:xfrm rot="10800000">
            <a:off x="2667000" y="1905000"/>
            <a:ext cx="304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3" name="TextBox 27"/>
          <p:cNvSpPr txBox="1">
            <a:spLocks noChangeArrowheads="1"/>
          </p:cNvSpPr>
          <p:nvPr/>
        </p:nvSpPr>
        <p:spPr bwMode="auto">
          <a:xfrm>
            <a:off x="3672387" y="1981200"/>
            <a:ext cx="35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1</a:t>
            </a:r>
          </a:p>
        </p:txBody>
      </p:sp>
      <p:sp>
        <p:nvSpPr>
          <p:cNvPr id="30734" name="TextBox 28"/>
          <p:cNvSpPr txBox="1">
            <a:spLocks noChangeArrowheads="1"/>
          </p:cNvSpPr>
          <p:nvPr/>
        </p:nvSpPr>
        <p:spPr bwMode="auto">
          <a:xfrm>
            <a:off x="5805987" y="1981200"/>
            <a:ext cx="35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2</a:t>
            </a:r>
          </a:p>
        </p:txBody>
      </p:sp>
      <p:sp>
        <p:nvSpPr>
          <p:cNvPr id="30735" name="TextBox 29"/>
          <p:cNvSpPr txBox="1">
            <a:spLocks noChangeArrowheads="1"/>
          </p:cNvSpPr>
          <p:nvPr/>
        </p:nvSpPr>
        <p:spPr bwMode="auto">
          <a:xfrm>
            <a:off x="7707665" y="1981200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/>
              <a:t>g</a:t>
            </a:r>
            <a:r>
              <a:rPr lang="en-US" sz="1600" b="1" i="0" baseline="-25000"/>
              <a:t>N</a:t>
            </a:r>
          </a:p>
        </p:txBody>
      </p:sp>
      <p:sp>
        <p:nvSpPr>
          <p:cNvPr id="30736" name="Rectangle 21"/>
          <p:cNvSpPr>
            <a:spLocks noChangeArrowheads="1"/>
          </p:cNvSpPr>
          <p:nvPr/>
        </p:nvSpPr>
        <p:spPr bwMode="auto">
          <a:xfrm>
            <a:off x="3810000" y="38862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0">
                <a:latin typeface="Monaco" charset="0"/>
                <a:ea typeface="Monaco" charset="0"/>
                <a:cs typeface="Monaco" charset="0"/>
              </a:rPr>
              <a:t>MM</a:t>
            </a:r>
            <a:r>
              <a:rPr lang="en-US" sz="2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GMFNMLSTV</a:t>
            </a:r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LGVS</a:t>
            </a:r>
          </a:p>
        </p:txBody>
      </p:sp>
      <p:cxnSp>
        <p:nvCxnSpPr>
          <p:cNvPr id="30737" name="Straight Arrow Connector 15"/>
          <p:cNvCxnSpPr>
            <a:cxnSpLocks noChangeShapeType="1"/>
          </p:cNvCxnSpPr>
          <p:nvPr/>
        </p:nvCxnSpPr>
        <p:spPr bwMode="auto">
          <a:xfrm rot="5400000">
            <a:off x="4800600" y="4495800"/>
            <a:ext cx="3063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8" name="TextBox 17"/>
          <p:cNvSpPr txBox="1">
            <a:spLocks noChangeArrowheads="1"/>
          </p:cNvSpPr>
          <p:nvPr/>
        </p:nvSpPr>
        <p:spPr bwMode="auto">
          <a:xfrm>
            <a:off x="3876565" y="4648200"/>
            <a:ext cx="2668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4b. Random shift of the core</a:t>
            </a:r>
          </a:p>
        </p:txBody>
      </p:sp>
      <p:sp>
        <p:nvSpPr>
          <p:cNvPr id="30739" name="Rectangle 22"/>
          <p:cNvSpPr>
            <a:spLocks noChangeArrowheads="1"/>
          </p:cNvSpPr>
          <p:nvPr/>
        </p:nvSpPr>
        <p:spPr bwMode="auto">
          <a:xfrm>
            <a:off x="3810000" y="4953000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MMGM</a:t>
            </a:r>
            <a:r>
              <a:rPr lang="en-US" sz="2000" b="1" i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FNMLSTVLG</a:t>
            </a:r>
            <a:r>
              <a:rPr lang="en-US" sz="2000" b="1" i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VS</a:t>
            </a:r>
          </a:p>
        </p:txBody>
      </p:sp>
      <p:cxnSp>
        <p:nvCxnSpPr>
          <p:cNvPr id="30740" name="Straight Arrow Connector 24"/>
          <p:cNvCxnSpPr>
            <a:cxnSpLocks noChangeShapeType="1"/>
          </p:cNvCxnSpPr>
          <p:nvPr/>
        </p:nvCxnSpPr>
        <p:spPr bwMode="auto">
          <a:xfrm rot="10800000">
            <a:off x="2743200" y="4572000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41" name="TextBox 25"/>
          <p:cNvSpPr txBox="1">
            <a:spLocks noChangeArrowheads="1"/>
          </p:cNvSpPr>
          <p:nvPr/>
        </p:nvSpPr>
        <p:spPr bwMode="auto">
          <a:xfrm>
            <a:off x="457200" y="41910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</a:rPr>
              <a:t>5b. Score new core to all log-odds matrices</a:t>
            </a:r>
          </a:p>
        </p:txBody>
      </p:sp>
      <p:cxnSp>
        <p:nvCxnSpPr>
          <p:cNvPr id="30742" name="Straight Arrow Connector 31"/>
          <p:cNvCxnSpPr>
            <a:cxnSpLocks noChangeShapeType="1"/>
          </p:cNvCxnSpPr>
          <p:nvPr/>
        </p:nvCxnSpPr>
        <p:spPr bwMode="auto">
          <a:xfrm rot="10800000" flipV="1">
            <a:off x="990600" y="4876800"/>
            <a:ext cx="609600" cy="379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43" name="Straight Arrow Connector 35"/>
          <p:cNvCxnSpPr>
            <a:cxnSpLocks noChangeShapeType="1"/>
          </p:cNvCxnSpPr>
          <p:nvPr/>
        </p:nvCxnSpPr>
        <p:spPr bwMode="auto">
          <a:xfrm rot="5400000">
            <a:off x="1372394" y="5104606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44" name="Straight Arrow Connector 37"/>
          <p:cNvCxnSpPr>
            <a:cxnSpLocks noChangeShapeType="1"/>
          </p:cNvCxnSpPr>
          <p:nvPr/>
        </p:nvCxnSpPr>
        <p:spPr bwMode="auto">
          <a:xfrm>
            <a:off x="1600200" y="4876800"/>
            <a:ext cx="609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45" name="TextBox 40"/>
          <p:cNvSpPr txBox="1">
            <a:spLocks noChangeArrowheads="1"/>
          </p:cNvSpPr>
          <p:nvPr/>
        </p:nvSpPr>
        <p:spPr bwMode="auto">
          <a:xfrm>
            <a:off x="654263" y="52578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E</a:t>
            </a:r>
            <a:r>
              <a:rPr lang="en-US" i="0" baseline="-25000"/>
              <a:t>1</a:t>
            </a:r>
          </a:p>
        </p:txBody>
      </p:sp>
      <p:sp>
        <p:nvSpPr>
          <p:cNvPr id="30746" name="TextBox 41"/>
          <p:cNvSpPr txBox="1">
            <a:spLocks noChangeArrowheads="1"/>
          </p:cNvSpPr>
          <p:nvPr/>
        </p:nvSpPr>
        <p:spPr bwMode="auto">
          <a:xfrm>
            <a:off x="1371600" y="5334000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0"/>
              <a:t>E</a:t>
            </a:r>
            <a:r>
              <a:rPr lang="en-US" i="0" baseline="-25000"/>
              <a:t>2</a:t>
            </a:r>
          </a:p>
        </p:txBody>
      </p:sp>
      <p:sp>
        <p:nvSpPr>
          <p:cNvPr id="30747" name="TextBox 42"/>
          <p:cNvSpPr txBox="1">
            <a:spLocks noChangeArrowheads="1"/>
          </p:cNvSpPr>
          <p:nvPr/>
        </p:nvSpPr>
        <p:spPr bwMode="auto">
          <a:xfrm>
            <a:off x="2178263" y="52578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E</a:t>
            </a:r>
            <a:r>
              <a:rPr lang="en-US" i="0" baseline="-25000"/>
              <a:t>3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136670"/>
              </p:ext>
            </p:extLst>
          </p:nvPr>
        </p:nvGraphicFramePr>
        <p:xfrm>
          <a:off x="6019800" y="5638800"/>
          <a:ext cx="23796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75" name="Equation" r:id="rId3" imgW="1244600" imgH="431800" progId="Equation.3">
                  <p:embed/>
                </p:oleObj>
              </mc:Choice>
              <mc:Fallback>
                <p:oleObj name="Equation" r:id="rId3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38800"/>
                        <a:ext cx="237966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8" name="TextBox 43"/>
          <p:cNvSpPr txBox="1">
            <a:spLocks noChangeArrowheads="1"/>
          </p:cNvSpPr>
          <p:nvPr/>
        </p:nvSpPr>
        <p:spPr bwMode="auto">
          <a:xfrm>
            <a:off x="6781800" y="50292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</a:rPr>
              <a:t>6b. Accept or reject move</a:t>
            </a:r>
          </a:p>
        </p:txBody>
      </p:sp>
      <p:sp>
        <p:nvSpPr>
          <p:cNvPr id="30749" name="TextBox 32"/>
          <p:cNvSpPr txBox="1">
            <a:spLocks noChangeArrowheads="1"/>
          </p:cNvSpPr>
          <p:nvPr/>
        </p:nvSpPr>
        <p:spPr bwMode="auto">
          <a:xfrm>
            <a:off x="3256548" y="3429000"/>
            <a:ext cx="338554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3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7600" y="3429000"/>
            <a:ext cx="13475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Simple </a:t>
            </a:r>
            <a:r>
              <a:rPr lang="en-US" sz="1600" b="1" i="0" dirty="0">
                <a:noFill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shift</a:t>
            </a:r>
          </a:p>
        </p:txBody>
      </p:sp>
      <p:sp>
        <p:nvSpPr>
          <p:cNvPr id="30751" name="TextBox 34"/>
          <p:cNvSpPr txBox="1">
            <a:spLocks noChangeArrowheads="1"/>
          </p:cNvSpPr>
          <p:nvPr/>
        </p:nvSpPr>
        <p:spPr bwMode="auto">
          <a:xfrm>
            <a:off x="5269778" y="3429000"/>
            <a:ext cx="1593706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Remove peptide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890756"/>
              </p:ext>
            </p:extLst>
          </p:nvPr>
        </p:nvGraphicFramePr>
        <p:xfrm>
          <a:off x="2408238" y="5840413"/>
          <a:ext cx="32353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76" name="Equation" r:id="rId5" imgW="1752600" imgH="228600" progId="Equation.3">
                  <p:embed/>
                </p:oleObj>
              </mc:Choice>
              <mc:Fallback>
                <p:oleObj name="Equation" r:id="rId5" imgW="175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5840413"/>
                        <a:ext cx="323532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324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030"/>
          <p:cNvSpPr txBox="1">
            <a:spLocks noChangeArrowheads="1"/>
          </p:cNvSpPr>
          <p:nvPr/>
        </p:nvSpPr>
        <p:spPr bwMode="auto">
          <a:xfrm>
            <a:off x="1524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i="0" dirty="0">
                <a:latin typeface="Comic Sans MS"/>
                <a:cs typeface="Comic Sans MS"/>
              </a:rPr>
              <a:t>The scoring function</a:t>
            </a:r>
          </a:p>
        </p:txBody>
      </p:sp>
      <p:sp>
        <p:nvSpPr>
          <p:cNvPr id="25616" name="Rectangle 15"/>
          <p:cNvSpPr>
            <a:spLocks noChangeArrowheads="1"/>
          </p:cNvSpPr>
          <p:nvPr/>
        </p:nvSpPr>
        <p:spPr bwMode="auto">
          <a:xfrm>
            <a:off x="2123728" y="1340768"/>
            <a:ext cx="2209800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-SLFIGLKGDIRESTV--</a:t>
            </a:r>
          </a:p>
          <a:p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---S</a:t>
            </a:r>
            <a:r>
              <a:rPr lang="en-US" sz="1400" i="0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</a:rPr>
              <a:t>FSCIAIGII</a:t>
            </a:r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TLYLG</a:t>
            </a:r>
          </a:p>
          <a:p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KMLLDNINTPEGIIP---</a:t>
            </a:r>
          </a:p>
          <a:p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-LNKYVHGTWRSILP---</a:t>
            </a:r>
          </a:p>
          <a:p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--NKVKSLRILNTRRKL</a:t>
            </a:r>
            <a:r>
              <a:rPr lang="en-US" sz="1400" b="1" dirty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</a:rPr>
              <a:t>-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4943128" y="1340768"/>
            <a:ext cx="2133600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-SLFIGLKGDIRESTV--</a:t>
            </a:r>
          </a:p>
          <a:p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-SFS</a:t>
            </a:r>
            <a:r>
              <a:rPr lang="en-US" sz="1400" i="0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</a:rPr>
              <a:t>CIAIGIITL</a:t>
            </a:r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YLG--</a:t>
            </a:r>
          </a:p>
          <a:p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KMLLDNINTPEGIIP---</a:t>
            </a:r>
          </a:p>
          <a:p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-LNKYVHGTWRSILP---</a:t>
            </a:r>
          </a:p>
          <a:p>
            <a:r>
              <a:rPr lang="en-US" sz="1400" i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</a:rPr>
              <a:t>--NKVKSLRILNTRRKL-</a:t>
            </a:r>
          </a:p>
        </p:txBody>
      </p:sp>
      <p:cxnSp>
        <p:nvCxnSpPr>
          <p:cNvPr id="25618" name="Straight Arrow Connector 22"/>
          <p:cNvCxnSpPr>
            <a:cxnSpLocks noChangeShapeType="1"/>
            <a:stCxn id="25616" idx="3"/>
            <a:endCxn id="25617" idx="1"/>
          </p:cNvCxnSpPr>
          <p:nvPr/>
        </p:nvCxnSpPr>
        <p:spPr bwMode="auto">
          <a:xfrm>
            <a:off x="4333528" y="1924968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065051"/>
              </p:ext>
            </p:extLst>
          </p:nvPr>
        </p:nvGraphicFramePr>
        <p:xfrm>
          <a:off x="2311503" y="4797152"/>
          <a:ext cx="2085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74" name="Equation" r:id="rId3" imgW="1130300" imgH="254000" progId="Equation.3">
                  <p:embed/>
                </p:oleObj>
              </mc:Choice>
              <mc:Fallback>
                <p:oleObj name="Equation" r:id="rId3" imgW="1130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503" y="4797152"/>
                        <a:ext cx="20859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16568"/>
              </p:ext>
            </p:extLst>
          </p:nvPr>
        </p:nvGraphicFramePr>
        <p:xfrm>
          <a:off x="1966997" y="2852936"/>
          <a:ext cx="2774860" cy="8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75" name="Equation" r:id="rId5" imgW="1371600" imgH="444500" progId="Equation.3">
                  <p:embed/>
                </p:oleObj>
              </mc:Choice>
              <mc:Fallback>
                <p:oleObj name="Equation" r:id="rId5" imgW="1371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97" y="2852936"/>
                        <a:ext cx="2774860" cy="832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34677"/>
              </p:ext>
            </p:extLst>
          </p:nvPr>
        </p:nvGraphicFramePr>
        <p:xfrm>
          <a:off x="506413" y="3933825"/>
          <a:ext cx="16208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76" name="Equation" r:id="rId7" imgW="800100" imgH="393700" progId="Equation.3">
                  <p:embed/>
                </p:oleObj>
              </mc:Choice>
              <mc:Fallback>
                <p:oleObj name="Equation" r:id="rId7" imgW="80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933825"/>
                        <a:ext cx="162083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28671"/>
              </p:ext>
            </p:extLst>
          </p:nvPr>
        </p:nvGraphicFramePr>
        <p:xfrm>
          <a:off x="2454328" y="3933056"/>
          <a:ext cx="289655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77" name="Equation" r:id="rId9" imgW="1397000" imgH="393700" progId="Equation.3">
                  <p:embed/>
                </p:oleObj>
              </mc:Choice>
              <mc:Fallback>
                <p:oleObj name="Equation" r:id="rId9" imgW="1397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328" y="3933056"/>
                        <a:ext cx="2896557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845574"/>
              </p:ext>
            </p:extLst>
          </p:nvPr>
        </p:nvGraphicFramePr>
        <p:xfrm>
          <a:off x="2162897" y="5483820"/>
          <a:ext cx="23796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78" name="Equation" r:id="rId11" imgW="1244600" imgH="431800" progId="Equation.3">
                  <p:embed/>
                </p:oleObj>
              </mc:Choice>
              <mc:Fallback>
                <p:oleObj name="Equation" r:id="rId11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897" y="5483820"/>
                        <a:ext cx="237966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5724128" y="5529287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i="0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000" b="0" i="0" dirty="0">
                <a:solidFill>
                  <a:srgbClr val="000000"/>
                </a:solidFill>
                <a:latin typeface="Comic Sans MS"/>
                <a:cs typeface="Comic Sans MS"/>
              </a:rPr>
              <a:t> = Probability of accepting the move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1677" y="2937138"/>
            <a:ext cx="295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latin typeface="Comic Sans MS"/>
                <a:cs typeface="Comic Sans MS"/>
              </a:rPr>
              <a:t>Avoid small specialized clusters (</a:t>
            </a:r>
            <a:r>
              <a:rPr lang="en-US" sz="2000" b="0" i="0" dirty="0">
                <a:latin typeface="Symbol" charset="2"/>
                <a:cs typeface="Symbol" charset="2"/>
              </a:rPr>
              <a:t>s</a:t>
            </a:r>
            <a:r>
              <a:rPr lang="en-US" sz="2000" b="0" i="0" dirty="0">
                <a:latin typeface="Comic Sans MS"/>
                <a:cs typeface="Comic Sans MS"/>
              </a:rPr>
              <a:t> = 10)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2120" y="3717032"/>
            <a:ext cx="2950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latin typeface="Comic Sans MS"/>
                <a:cs typeface="Comic Sans MS"/>
              </a:rPr>
              <a:t>Maximize intra cluster similarity whilst minimize inter cluster similarity </a:t>
            </a:r>
          </a:p>
        </p:txBody>
      </p:sp>
      <p:sp>
        <p:nvSpPr>
          <p:cNvPr id="12" name="Curved Up Arrow 11"/>
          <p:cNvSpPr/>
          <p:nvPr/>
        </p:nvSpPr>
        <p:spPr bwMode="auto">
          <a:xfrm flipH="1" flipV="1">
            <a:off x="3347864" y="2564904"/>
            <a:ext cx="2448272" cy="36004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Curved Up Arrow 35"/>
          <p:cNvSpPr/>
          <p:nvPr/>
        </p:nvSpPr>
        <p:spPr bwMode="auto">
          <a:xfrm flipH="1" flipV="1">
            <a:off x="3347864" y="3717032"/>
            <a:ext cx="2312640" cy="36004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Curved Up Arrow 36"/>
          <p:cNvSpPr/>
          <p:nvPr/>
        </p:nvSpPr>
        <p:spPr bwMode="auto">
          <a:xfrm flipH="1">
            <a:off x="4139952" y="4509120"/>
            <a:ext cx="1600944" cy="288032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231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6312" y="303039"/>
            <a:ext cx="7630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A mixture of 500 9mer peptides. How many motifs?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6312" y="303039"/>
            <a:ext cx="7630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A mixture of 500 9mer peptides. How many motifs?</a:t>
            </a:r>
          </a:p>
        </p:txBody>
      </p:sp>
      <p:pic>
        <p:nvPicPr>
          <p:cNvPr id="12" name="Picture 11" descr="gibbs.KLDvsCluster.bar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4632176" cy="463217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940152" y="1196752"/>
            <a:ext cx="2195996" cy="4896276"/>
            <a:chOff x="5940152" y="1196752"/>
            <a:chExt cx="2195996" cy="4896276"/>
          </a:xfrm>
        </p:grpSpPr>
        <p:pic>
          <p:nvPicPr>
            <p:cNvPr id="18" name="Picture 17" descr="gibbs_logos_1of2-001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1196752"/>
              <a:ext cx="2195996" cy="2375996"/>
            </a:xfrm>
            <a:prstGeom prst="rect">
              <a:avLst/>
            </a:prstGeom>
          </p:spPr>
        </p:pic>
        <p:pic>
          <p:nvPicPr>
            <p:cNvPr id="19" name="Picture 18" descr="gibbs_logos_2of2-001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3717032"/>
              <a:ext cx="2195996" cy="237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0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0" descr="A0101-B4402.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611787" cy="43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91952" y="1628800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0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Mixture of 100 binders for the two alleles</a:t>
            </a:r>
          </a:p>
        </p:txBody>
      </p:sp>
      <p:sp>
        <p:nvSpPr>
          <p:cNvPr id="45060" name="TextBox 13"/>
          <p:cNvSpPr txBox="1">
            <a:spLocks noChangeArrowheads="1"/>
          </p:cNvSpPr>
          <p:nvPr/>
        </p:nvSpPr>
        <p:spPr bwMode="auto">
          <a:xfrm>
            <a:off x="1187624" y="2420888"/>
            <a:ext cx="2971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ATDKAAAAY	</a:t>
            </a:r>
            <a:r>
              <a:rPr lang="en-US" sz="1600" i="0" dirty="0">
                <a:solidFill>
                  <a:srgbClr val="008000"/>
                </a:solidFill>
                <a:latin typeface="Monaco" charset="0"/>
                <a:cs typeface="Monaco" charset="0"/>
              </a:rPr>
              <a:t>A*0101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EVDQTKIQY	</a:t>
            </a:r>
            <a:r>
              <a:rPr lang="en-US" sz="1600" i="0" dirty="0">
                <a:solidFill>
                  <a:srgbClr val="008000"/>
                </a:solidFill>
                <a:latin typeface="Monaco" charset="0"/>
                <a:cs typeface="Monaco" charset="0"/>
              </a:rPr>
              <a:t>A*0101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AETGSQGVY</a:t>
            </a:r>
            <a:r>
              <a:rPr lang="en-US" sz="1600" i="0" dirty="0">
                <a:solidFill>
                  <a:srgbClr val="000000"/>
                </a:solidFill>
                <a:latin typeface="Monaco" charset="0"/>
                <a:cs typeface="Monaco" charset="0"/>
              </a:rPr>
              <a:t>	</a:t>
            </a:r>
            <a:r>
              <a:rPr lang="en-US" sz="1600" i="0" dirty="0">
                <a:solidFill>
                  <a:srgbClr val="333399"/>
                </a:solidFill>
                <a:latin typeface="Monaco" charset="0"/>
                <a:cs typeface="Monaco" charset="0"/>
              </a:rPr>
              <a:t>B*4402</a:t>
            </a:r>
            <a:endParaRPr lang="en-US" sz="1600" i="0" dirty="0">
              <a:solidFill>
                <a:srgbClr val="008000"/>
              </a:solidFill>
              <a:latin typeface="Monaco" charset="0"/>
              <a:cs typeface="Monaco" charset="0"/>
            </a:endParaRP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ITDITKYLY	</a:t>
            </a:r>
            <a:r>
              <a:rPr lang="en-US" sz="1600" i="0" dirty="0">
                <a:solidFill>
                  <a:srgbClr val="008000"/>
                </a:solidFill>
                <a:latin typeface="Monaco" charset="0"/>
                <a:cs typeface="Monaco" charset="0"/>
              </a:rPr>
              <a:t>A*0101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AEMKTDAAT</a:t>
            </a:r>
            <a:r>
              <a:rPr lang="en-US" sz="1600" i="0" dirty="0">
                <a:solidFill>
                  <a:srgbClr val="000000"/>
                </a:solidFill>
                <a:latin typeface="Monaco" charset="0"/>
                <a:cs typeface="Monaco" charset="0"/>
              </a:rPr>
              <a:t>	</a:t>
            </a:r>
            <a:r>
              <a:rPr lang="en-US" sz="1600" i="0" dirty="0">
                <a:solidFill>
                  <a:srgbClr val="333399"/>
                </a:solidFill>
                <a:latin typeface="Monaco" charset="0"/>
                <a:cs typeface="Monaco" charset="0"/>
              </a:rPr>
              <a:t>B*4402</a:t>
            </a:r>
            <a:endParaRPr lang="en-US" sz="1600" i="0" dirty="0">
              <a:solidFill>
                <a:srgbClr val="000000"/>
              </a:solidFill>
              <a:latin typeface="Monaco" charset="0"/>
              <a:cs typeface="Monaco" charset="0"/>
            </a:endParaRP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FEIKSAKKF</a:t>
            </a:r>
            <a:r>
              <a:rPr lang="en-US" sz="1600" i="0" dirty="0">
                <a:solidFill>
                  <a:srgbClr val="000000"/>
                </a:solidFill>
                <a:latin typeface="Monaco" charset="0"/>
                <a:cs typeface="Monaco" charset="0"/>
              </a:rPr>
              <a:t>	</a:t>
            </a:r>
            <a:r>
              <a:rPr lang="en-US" sz="1600" i="0" dirty="0">
                <a:solidFill>
                  <a:srgbClr val="333399"/>
                </a:solidFill>
                <a:latin typeface="Monaco" charset="0"/>
                <a:cs typeface="Monaco" charset="0"/>
              </a:rPr>
              <a:t>B*4402</a:t>
            </a:r>
            <a:endParaRPr lang="en-US" sz="1600" i="0" dirty="0">
              <a:solidFill>
                <a:srgbClr val="008000"/>
              </a:solidFill>
              <a:latin typeface="Monaco" charset="0"/>
              <a:cs typeface="Monaco" charset="0"/>
            </a:endParaRP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LSEMLNKEY	</a:t>
            </a:r>
            <a:r>
              <a:rPr lang="en-US" sz="1600" i="0" dirty="0">
                <a:solidFill>
                  <a:srgbClr val="008000"/>
                </a:solidFill>
                <a:latin typeface="Monaco" charset="0"/>
                <a:cs typeface="Monaco" charset="0"/>
              </a:rPr>
              <a:t>A*0101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GELDRWEKI</a:t>
            </a:r>
            <a:r>
              <a:rPr lang="en-US" sz="1600" i="0" dirty="0">
                <a:solidFill>
                  <a:srgbClr val="000000"/>
                </a:solidFill>
                <a:latin typeface="Monaco" charset="0"/>
                <a:cs typeface="Monaco" charset="0"/>
              </a:rPr>
              <a:t>	</a:t>
            </a:r>
            <a:r>
              <a:rPr lang="en-US" sz="1600" i="0" dirty="0">
                <a:solidFill>
                  <a:srgbClr val="333399"/>
                </a:solidFill>
                <a:latin typeface="Monaco" charset="0"/>
                <a:cs typeface="Monaco" charset="0"/>
              </a:rPr>
              <a:t>B*4402</a:t>
            </a:r>
            <a:endParaRPr lang="en-US" sz="1600" i="0" dirty="0">
              <a:solidFill>
                <a:srgbClr val="008000"/>
              </a:solidFill>
              <a:latin typeface="Monaco" charset="0"/>
              <a:cs typeface="Monaco" charset="0"/>
            </a:endParaRP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LTDSSTLLV	</a:t>
            </a:r>
            <a:r>
              <a:rPr lang="en-US" sz="1600" i="0" dirty="0">
                <a:solidFill>
                  <a:srgbClr val="008000"/>
                </a:solidFill>
                <a:latin typeface="Monaco" charset="0"/>
                <a:cs typeface="Monaco" charset="0"/>
              </a:rPr>
              <a:t>A*0101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FTIDFKLKY	</a:t>
            </a:r>
            <a:r>
              <a:rPr lang="en-US" sz="1600" i="0" dirty="0">
                <a:solidFill>
                  <a:srgbClr val="008000"/>
                </a:solidFill>
                <a:latin typeface="Monaco" charset="0"/>
                <a:cs typeface="Monaco" charset="0"/>
              </a:rPr>
              <a:t>A*0101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TTTIKPVSY	</a:t>
            </a:r>
            <a:r>
              <a:rPr lang="en-US" sz="1600" i="0" dirty="0">
                <a:solidFill>
                  <a:srgbClr val="008000"/>
                </a:solidFill>
                <a:latin typeface="Monaco" charset="0"/>
                <a:cs typeface="Monaco" charset="0"/>
              </a:rPr>
              <a:t>A*0101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EEKAFSPEV</a:t>
            </a:r>
            <a:r>
              <a:rPr lang="en-US" sz="1600" i="0" dirty="0">
                <a:solidFill>
                  <a:srgbClr val="000000"/>
                </a:solidFill>
                <a:latin typeface="Monaco" charset="0"/>
                <a:cs typeface="Monaco" charset="0"/>
              </a:rPr>
              <a:t>	</a:t>
            </a:r>
            <a:r>
              <a:rPr lang="en-US" sz="1600" i="0" dirty="0">
                <a:solidFill>
                  <a:srgbClr val="333399"/>
                </a:solidFill>
                <a:latin typeface="Monaco" charset="0"/>
                <a:cs typeface="Monaco" charset="0"/>
              </a:rPr>
              <a:t>B*4402</a:t>
            </a:r>
            <a:endParaRPr lang="en-US" sz="1600" i="0" dirty="0">
              <a:solidFill>
                <a:srgbClr val="000000"/>
              </a:solidFill>
              <a:latin typeface="Monaco" charset="0"/>
              <a:cs typeface="Monaco" charset="0"/>
            </a:endParaRP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AENLWVPVY</a:t>
            </a:r>
            <a:r>
              <a:rPr lang="en-US" sz="1600" i="0" dirty="0">
                <a:solidFill>
                  <a:srgbClr val="000000"/>
                </a:solidFill>
                <a:latin typeface="Monaco" charset="0"/>
                <a:cs typeface="Monaco" charset="0"/>
              </a:rPr>
              <a:t>	</a:t>
            </a:r>
            <a:r>
              <a:rPr lang="en-US" sz="1600" i="0" dirty="0">
                <a:solidFill>
                  <a:srgbClr val="333399"/>
                </a:solidFill>
                <a:latin typeface="Monaco" charset="0"/>
                <a:cs typeface="Monaco" charset="0"/>
              </a:rPr>
              <a:t>B*4402</a:t>
            </a:r>
            <a:endParaRPr lang="en-US" sz="1600" b="0" i="0" dirty="0">
              <a:solidFill>
                <a:srgbClr val="000000"/>
              </a:solidFill>
              <a:latin typeface="Monaco" charset="0"/>
              <a:cs typeface="Monaco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6312" y="303039"/>
            <a:ext cx="8128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Two MHC class I alleles: HLA-A*0101 and HLA-B*4402</a:t>
            </a:r>
          </a:p>
        </p:txBody>
      </p:sp>
    </p:spTree>
    <p:extLst>
      <p:ext uri="{BB962C8B-B14F-4D97-AF65-F5344CB8AC3E}">
        <p14:creationId xmlns:p14="http://schemas.microsoft.com/office/powerpoint/2010/main" val="958582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7504" y="381000"/>
            <a:ext cx="8128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Two MHC class I alleles: HLA-A*0101 and HLA-B*4402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124200" y="3733800"/>
            <a:ext cx="561975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37338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13538" y="2965450"/>
          <a:ext cx="1803400" cy="1062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83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70" marR="91470" marT="45718" marB="4571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70" marR="91470" marT="45718" marB="45718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0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70" marR="91470" marT="45718" marB="45718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70" marR="91470" marT="45718" marB="45718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096" name="TextBox 14"/>
          <p:cNvSpPr txBox="1">
            <a:spLocks noChangeArrowheads="1"/>
          </p:cNvSpPr>
          <p:nvPr/>
        </p:nvSpPr>
        <p:spPr bwMode="auto">
          <a:xfrm>
            <a:off x="6713538" y="2597150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b="0" i="0">
                <a:solidFill>
                  <a:srgbClr val="000000"/>
                </a:solidFill>
                <a:latin typeface="Calibri" charset="0"/>
              </a:rPr>
              <a:t>A0101</a:t>
            </a:r>
          </a:p>
        </p:txBody>
      </p:sp>
      <p:sp>
        <p:nvSpPr>
          <p:cNvPr id="46097" name="TextBox 15"/>
          <p:cNvSpPr txBox="1">
            <a:spLocks noChangeArrowheads="1"/>
          </p:cNvSpPr>
          <p:nvPr/>
        </p:nvSpPr>
        <p:spPr bwMode="auto">
          <a:xfrm>
            <a:off x="7605713" y="2597150"/>
            <a:ext cx="89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b="0" i="0">
                <a:solidFill>
                  <a:srgbClr val="000000"/>
                </a:solidFill>
                <a:latin typeface="Calibri" charset="0"/>
              </a:rPr>
              <a:t>B4402</a:t>
            </a:r>
          </a:p>
        </p:txBody>
      </p:sp>
      <p:sp>
        <p:nvSpPr>
          <p:cNvPr id="46098" name="TextBox 16"/>
          <p:cNvSpPr txBox="1">
            <a:spLocks noChangeArrowheads="1"/>
          </p:cNvSpPr>
          <p:nvPr/>
        </p:nvSpPr>
        <p:spPr bwMode="auto">
          <a:xfrm>
            <a:off x="6219825" y="3119438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b="0" i="0">
                <a:solidFill>
                  <a:srgbClr val="000000"/>
                </a:solidFill>
                <a:latin typeface="Calibri" charset="0"/>
              </a:rPr>
              <a:t>G 1</a:t>
            </a:r>
          </a:p>
        </p:txBody>
      </p:sp>
      <p:sp>
        <p:nvSpPr>
          <p:cNvPr id="46099" name="TextBox 17"/>
          <p:cNvSpPr txBox="1">
            <a:spLocks noChangeArrowheads="1"/>
          </p:cNvSpPr>
          <p:nvPr/>
        </p:nvSpPr>
        <p:spPr bwMode="auto">
          <a:xfrm>
            <a:off x="6219825" y="3579813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b="0" i="0">
                <a:solidFill>
                  <a:srgbClr val="000000"/>
                </a:solidFill>
                <a:latin typeface="Calibri" charset="0"/>
              </a:rPr>
              <a:t>G 2</a:t>
            </a:r>
          </a:p>
        </p:txBody>
      </p:sp>
      <p:sp>
        <p:nvSpPr>
          <p:cNvPr id="46100" name="TextBox 18"/>
          <p:cNvSpPr txBox="1">
            <a:spLocks noChangeArrowheads="1"/>
          </p:cNvSpPr>
          <p:nvPr/>
        </p:nvSpPr>
        <p:spPr bwMode="auto">
          <a:xfrm>
            <a:off x="1903413" y="1936750"/>
            <a:ext cx="76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  <a:latin typeface="Calibri" charset="0"/>
              </a:rPr>
              <a:t>Mixed</a:t>
            </a:r>
          </a:p>
        </p:txBody>
      </p:sp>
      <p:pic>
        <p:nvPicPr>
          <p:cNvPr id="46101" name="Picture 20" descr="A0101-B4402.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226218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7504" y="260648"/>
            <a:ext cx="8128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Two MHC class I alleles: HLA-A*0101 and HLA-B*4402</a:t>
            </a:r>
          </a:p>
        </p:txBody>
      </p:sp>
      <p:pic>
        <p:nvPicPr>
          <p:cNvPr id="471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348163"/>
            <a:ext cx="194468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4348163"/>
            <a:ext cx="1944687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13538" y="2965450"/>
          <a:ext cx="1803400" cy="1062038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120" name="TextBox 14"/>
          <p:cNvSpPr txBox="1">
            <a:spLocks noChangeArrowheads="1"/>
          </p:cNvSpPr>
          <p:nvPr/>
        </p:nvSpPr>
        <p:spPr bwMode="auto">
          <a:xfrm>
            <a:off x="6713538" y="2597150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b="0" i="0">
                <a:solidFill>
                  <a:srgbClr val="000000"/>
                </a:solidFill>
                <a:latin typeface="Calibri" charset="0"/>
              </a:rPr>
              <a:t>A0101</a:t>
            </a:r>
          </a:p>
        </p:txBody>
      </p:sp>
      <p:sp>
        <p:nvSpPr>
          <p:cNvPr id="47121" name="TextBox 15"/>
          <p:cNvSpPr txBox="1">
            <a:spLocks noChangeArrowheads="1"/>
          </p:cNvSpPr>
          <p:nvPr/>
        </p:nvSpPr>
        <p:spPr bwMode="auto">
          <a:xfrm>
            <a:off x="7605713" y="2597150"/>
            <a:ext cx="89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b="0" i="0">
                <a:solidFill>
                  <a:srgbClr val="000000"/>
                </a:solidFill>
                <a:latin typeface="Calibri" charset="0"/>
              </a:rPr>
              <a:t>B4402</a:t>
            </a:r>
          </a:p>
        </p:txBody>
      </p:sp>
      <p:sp>
        <p:nvSpPr>
          <p:cNvPr id="47122" name="TextBox 16"/>
          <p:cNvSpPr txBox="1">
            <a:spLocks noChangeArrowheads="1"/>
          </p:cNvSpPr>
          <p:nvPr/>
        </p:nvSpPr>
        <p:spPr bwMode="auto">
          <a:xfrm>
            <a:off x="6219825" y="3119438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b="0" i="0">
                <a:solidFill>
                  <a:srgbClr val="000000"/>
                </a:solidFill>
                <a:latin typeface="Calibri" charset="0"/>
              </a:rPr>
              <a:t>G 1</a:t>
            </a:r>
          </a:p>
        </p:txBody>
      </p:sp>
      <p:sp>
        <p:nvSpPr>
          <p:cNvPr id="47123" name="TextBox 17"/>
          <p:cNvSpPr txBox="1">
            <a:spLocks noChangeArrowheads="1"/>
          </p:cNvSpPr>
          <p:nvPr/>
        </p:nvSpPr>
        <p:spPr bwMode="auto">
          <a:xfrm>
            <a:off x="6219825" y="3579813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b="0" i="0">
                <a:solidFill>
                  <a:srgbClr val="000000"/>
                </a:solidFill>
                <a:latin typeface="Calibri" charset="0"/>
              </a:rPr>
              <a:t>G 2</a:t>
            </a:r>
          </a:p>
        </p:txBody>
      </p:sp>
      <p:sp>
        <p:nvSpPr>
          <p:cNvPr id="47124" name="TextBox 19"/>
          <p:cNvSpPr txBox="1">
            <a:spLocks noChangeArrowheads="1"/>
          </p:cNvSpPr>
          <p:nvPr/>
        </p:nvSpPr>
        <p:spPr bwMode="auto">
          <a:xfrm>
            <a:off x="671513" y="5324475"/>
            <a:ext cx="102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  <a:latin typeface="Calibri" charset="0"/>
              </a:rPr>
              <a:t>Resolved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124200" y="3733800"/>
            <a:ext cx="561975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37338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127" name="Picture 20" descr="A0101-B4402.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226218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8" name="TextBox 18"/>
          <p:cNvSpPr txBox="1">
            <a:spLocks noChangeArrowheads="1"/>
          </p:cNvSpPr>
          <p:nvPr/>
        </p:nvSpPr>
        <p:spPr bwMode="auto">
          <a:xfrm>
            <a:off x="1903413" y="1936750"/>
            <a:ext cx="76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  <a:latin typeface="Calibri" charset="0"/>
              </a:rPr>
              <a:t>Mixed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4172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Five MHC class I alleles</a:t>
            </a:r>
          </a:p>
        </p:txBody>
      </p:sp>
      <p:sp>
        <p:nvSpPr>
          <p:cNvPr id="48131" name="TextBox 14"/>
          <p:cNvSpPr txBox="1">
            <a:spLocks noChangeArrowheads="1"/>
          </p:cNvSpPr>
          <p:nvPr/>
        </p:nvSpPr>
        <p:spPr bwMode="auto">
          <a:xfrm>
            <a:off x="6162675" y="998538"/>
            <a:ext cx="54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A0101</a:t>
            </a:r>
          </a:p>
        </p:txBody>
      </p:sp>
      <p:pic>
        <p:nvPicPr>
          <p:cNvPr id="48132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930275"/>
            <a:ext cx="23749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1341438" y="3806825"/>
            <a:ext cx="2200275" cy="623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146425" y="3806825"/>
            <a:ext cx="706438" cy="623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931444" y="4055269"/>
            <a:ext cx="623887" cy="257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87850" y="3806825"/>
            <a:ext cx="1774825" cy="623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32325" y="3806825"/>
            <a:ext cx="3146425" cy="623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62675" y="1260475"/>
          <a:ext cx="2716213" cy="1524000"/>
        </p:xfrm>
        <a:graphic>
          <a:graphicData uri="http://schemas.openxmlformats.org/drawingml/2006/table">
            <a:tbl>
              <a:tblPr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172" name="TextBox 37"/>
          <p:cNvSpPr txBox="1">
            <a:spLocks noChangeArrowheads="1"/>
          </p:cNvSpPr>
          <p:nvPr/>
        </p:nvSpPr>
        <p:spPr bwMode="auto">
          <a:xfrm>
            <a:off x="6710363" y="998538"/>
            <a:ext cx="54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A0201</a:t>
            </a:r>
          </a:p>
        </p:txBody>
      </p:sp>
      <p:sp>
        <p:nvSpPr>
          <p:cNvPr id="48173" name="TextBox 38"/>
          <p:cNvSpPr txBox="1">
            <a:spLocks noChangeArrowheads="1"/>
          </p:cNvSpPr>
          <p:nvPr/>
        </p:nvSpPr>
        <p:spPr bwMode="auto">
          <a:xfrm>
            <a:off x="7259638" y="998538"/>
            <a:ext cx="547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A0301</a:t>
            </a:r>
          </a:p>
        </p:txBody>
      </p:sp>
      <p:sp>
        <p:nvSpPr>
          <p:cNvPr id="48174" name="TextBox 39"/>
          <p:cNvSpPr txBox="1">
            <a:spLocks noChangeArrowheads="1"/>
          </p:cNvSpPr>
          <p:nvPr/>
        </p:nvSpPr>
        <p:spPr bwMode="auto">
          <a:xfrm>
            <a:off x="7807325" y="998538"/>
            <a:ext cx="54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B0702</a:t>
            </a:r>
          </a:p>
        </p:txBody>
      </p:sp>
      <p:sp>
        <p:nvSpPr>
          <p:cNvPr id="48175" name="TextBox 40"/>
          <p:cNvSpPr txBox="1">
            <a:spLocks noChangeArrowheads="1"/>
          </p:cNvSpPr>
          <p:nvPr/>
        </p:nvSpPr>
        <p:spPr bwMode="auto">
          <a:xfrm>
            <a:off x="8355013" y="998538"/>
            <a:ext cx="54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B4402</a:t>
            </a:r>
          </a:p>
        </p:txBody>
      </p:sp>
      <p:sp>
        <p:nvSpPr>
          <p:cNvPr id="48176" name="TextBox 41"/>
          <p:cNvSpPr txBox="1">
            <a:spLocks noChangeArrowheads="1"/>
          </p:cNvSpPr>
          <p:nvPr/>
        </p:nvSpPr>
        <p:spPr bwMode="auto">
          <a:xfrm>
            <a:off x="5570538" y="1281113"/>
            <a:ext cx="592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G 0</a:t>
            </a:r>
          </a:p>
        </p:txBody>
      </p:sp>
      <p:sp>
        <p:nvSpPr>
          <p:cNvPr id="48177" name="TextBox 42"/>
          <p:cNvSpPr txBox="1">
            <a:spLocks noChangeArrowheads="1"/>
          </p:cNvSpPr>
          <p:nvPr/>
        </p:nvSpPr>
        <p:spPr bwMode="auto">
          <a:xfrm>
            <a:off x="5570538" y="1565275"/>
            <a:ext cx="592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G 1</a:t>
            </a:r>
          </a:p>
        </p:txBody>
      </p:sp>
      <p:sp>
        <p:nvSpPr>
          <p:cNvPr id="48178" name="TextBox 43"/>
          <p:cNvSpPr txBox="1">
            <a:spLocks noChangeArrowheads="1"/>
          </p:cNvSpPr>
          <p:nvPr/>
        </p:nvSpPr>
        <p:spPr bwMode="auto">
          <a:xfrm>
            <a:off x="5570538" y="1847850"/>
            <a:ext cx="592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G 2</a:t>
            </a:r>
          </a:p>
        </p:txBody>
      </p:sp>
      <p:sp>
        <p:nvSpPr>
          <p:cNvPr id="48179" name="TextBox 44"/>
          <p:cNvSpPr txBox="1">
            <a:spLocks noChangeArrowheads="1"/>
          </p:cNvSpPr>
          <p:nvPr/>
        </p:nvSpPr>
        <p:spPr bwMode="auto">
          <a:xfrm>
            <a:off x="5570538" y="2130425"/>
            <a:ext cx="592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G 3</a:t>
            </a:r>
          </a:p>
        </p:txBody>
      </p:sp>
      <p:sp>
        <p:nvSpPr>
          <p:cNvPr id="48180" name="TextBox 45"/>
          <p:cNvSpPr txBox="1">
            <a:spLocks noChangeArrowheads="1"/>
          </p:cNvSpPr>
          <p:nvPr/>
        </p:nvSpPr>
        <p:spPr bwMode="auto">
          <a:xfrm>
            <a:off x="5570538" y="2522538"/>
            <a:ext cx="592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G 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Estimating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</a:p>
        </p:txBody>
      </p:sp>
      <p:pic>
        <p:nvPicPr>
          <p:cNvPr id="2" name="Picture 1" descr="pi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10743" r="6901" b="7875"/>
          <a:stretch/>
        </p:blipFill>
        <p:spPr>
          <a:xfrm>
            <a:off x="1115616" y="1129857"/>
            <a:ext cx="7367985" cy="52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69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4172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Five MHC class I alleles</a:t>
            </a:r>
          </a:p>
        </p:txBody>
      </p:sp>
      <p:sp>
        <p:nvSpPr>
          <p:cNvPr id="49155" name="TextBox 14"/>
          <p:cNvSpPr txBox="1">
            <a:spLocks noChangeArrowheads="1"/>
          </p:cNvSpPr>
          <p:nvPr/>
        </p:nvSpPr>
        <p:spPr bwMode="auto">
          <a:xfrm>
            <a:off x="6162675" y="998538"/>
            <a:ext cx="54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A0101</a:t>
            </a:r>
          </a:p>
        </p:txBody>
      </p:sp>
      <p:pic>
        <p:nvPicPr>
          <p:cNvPr id="49156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038"/>
            <a:ext cx="177323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618038"/>
            <a:ext cx="17684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618038"/>
            <a:ext cx="1776412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618038"/>
            <a:ext cx="17748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618038"/>
            <a:ext cx="178593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930275"/>
            <a:ext cx="23749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1341438" y="3806825"/>
            <a:ext cx="2200275" cy="623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146425" y="3806825"/>
            <a:ext cx="706438" cy="623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931444" y="4055269"/>
            <a:ext cx="623887" cy="257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87850" y="3806825"/>
            <a:ext cx="1774825" cy="623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32325" y="3806825"/>
            <a:ext cx="3146425" cy="623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62675" y="1260475"/>
          <a:ext cx="2716213" cy="1524000"/>
        </p:xfrm>
        <a:graphic>
          <a:graphicData uri="http://schemas.openxmlformats.org/drawingml/2006/table">
            <a:tbl>
              <a:tblPr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93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201" name="TextBox 37"/>
          <p:cNvSpPr txBox="1">
            <a:spLocks noChangeArrowheads="1"/>
          </p:cNvSpPr>
          <p:nvPr/>
        </p:nvSpPr>
        <p:spPr bwMode="auto">
          <a:xfrm>
            <a:off x="6710363" y="998538"/>
            <a:ext cx="54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A0201</a:t>
            </a:r>
          </a:p>
        </p:txBody>
      </p:sp>
      <p:sp>
        <p:nvSpPr>
          <p:cNvPr id="49202" name="TextBox 38"/>
          <p:cNvSpPr txBox="1">
            <a:spLocks noChangeArrowheads="1"/>
          </p:cNvSpPr>
          <p:nvPr/>
        </p:nvSpPr>
        <p:spPr bwMode="auto">
          <a:xfrm>
            <a:off x="7259638" y="998538"/>
            <a:ext cx="547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A0301</a:t>
            </a:r>
          </a:p>
        </p:txBody>
      </p:sp>
      <p:sp>
        <p:nvSpPr>
          <p:cNvPr id="49203" name="TextBox 39"/>
          <p:cNvSpPr txBox="1">
            <a:spLocks noChangeArrowheads="1"/>
          </p:cNvSpPr>
          <p:nvPr/>
        </p:nvSpPr>
        <p:spPr bwMode="auto">
          <a:xfrm>
            <a:off x="7807325" y="998538"/>
            <a:ext cx="54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B0702</a:t>
            </a:r>
          </a:p>
        </p:txBody>
      </p:sp>
      <p:sp>
        <p:nvSpPr>
          <p:cNvPr id="49204" name="TextBox 40"/>
          <p:cNvSpPr txBox="1">
            <a:spLocks noChangeArrowheads="1"/>
          </p:cNvSpPr>
          <p:nvPr/>
        </p:nvSpPr>
        <p:spPr bwMode="auto">
          <a:xfrm>
            <a:off x="8355013" y="998538"/>
            <a:ext cx="54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B4402</a:t>
            </a:r>
          </a:p>
        </p:txBody>
      </p:sp>
      <p:sp>
        <p:nvSpPr>
          <p:cNvPr id="49205" name="TextBox 41"/>
          <p:cNvSpPr txBox="1">
            <a:spLocks noChangeArrowheads="1"/>
          </p:cNvSpPr>
          <p:nvPr/>
        </p:nvSpPr>
        <p:spPr bwMode="auto">
          <a:xfrm>
            <a:off x="5570538" y="1281113"/>
            <a:ext cx="592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G 0</a:t>
            </a:r>
          </a:p>
        </p:txBody>
      </p:sp>
      <p:sp>
        <p:nvSpPr>
          <p:cNvPr id="49206" name="TextBox 42"/>
          <p:cNvSpPr txBox="1">
            <a:spLocks noChangeArrowheads="1"/>
          </p:cNvSpPr>
          <p:nvPr/>
        </p:nvSpPr>
        <p:spPr bwMode="auto">
          <a:xfrm>
            <a:off x="5570538" y="1565275"/>
            <a:ext cx="592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G 1</a:t>
            </a:r>
          </a:p>
        </p:txBody>
      </p:sp>
      <p:sp>
        <p:nvSpPr>
          <p:cNvPr id="49207" name="TextBox 43"/>
          <p:cNvSpPr txBox="1">
            <a:spLocks noChangeArrowheads="1"/>
          </p:cNvSpPr>
          <p:nvPr/>
        </p:nvSpPr>
        <p:spPr bwMode="auto">
          <a:xfrm>
            <a:off x="5570538" y="1847850"/>
            <a:ext cx="592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G 2</a:t>
            </a:r>
          </a:p>
        </p:txBody>
      </p:sp>
      <p:sp>
        <p:nvSpPr>
          <p:cNvPr id="49208" name="TextBox 44"/>
          <p:cNvSpPr txBox="1">
            <a:spLocks noChangeArrowheads="1"/>
          </p:cNvSpPr>
          <p:nvPr/>
        </p:nvSpPr>
        <p:spPr bwMode="auto">
          <a:xfrm>
            <a:off x="5570538" y="2130425"/>
            <a:ext cx="592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G 3</a:t>
            </a:r>
          </a:p>
        </p:txBody>
      </p:sp>
      <p:sp>
        <p:nvSpPr>
          <p:cNvPr id="49209" name="TextBox 45"/>
          <p:cNvSpPr txBox="1">
            <a:spLocks noChangeArrowheads="1"/>
          </p:cNvSpPr>
          <p:nvPr/>
        </p:nvSpPr>
        <p:spPr bwMode="auto">
          <a:xfrm>
            <a:off x="5570538" y="2522538"/>
            <a:ext cx="592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100" b="0" i="0">
                <a:solidFill>
                  <a:srgbClr val="000000"/>
                </a:solidFill>
                <a:latin typeface="Calibri" charset="0"/>
              </a:rPr>
              <a:t>G 4</a:t>
            </a:r>
          </a:p>
        </p:txBody>
      </p:sp>
      <p:sp>
        <p:nvSpPr>
          <p:cNvPr id="49210" name="TextBox 20"/>
          <p:cNvSpPr txBox="1">
            <a:spLocks noChangeArrowheads="1"/>
          </p:cNvSpPr>
          <p:nvPr/>
        </p:nvSpPr>
        <p:spPr bwMode="auto">
          <a:xfrm>
            <a:off x="5791200" y="48006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</a:rPr>
              <a:t>HLA-B4402</a:t>
            </a:r>
          </a:p>
          <a:p>
            <a:pPr eaLnBrk="0" hangingPunct="0"/>
            <a:r>
              <a:rPr lang="en-US" sz="1600" i="0">
                <a:solidFill>
                  <a:srgbClr val="000000"/>
                </a:solidFill>
              </a:rPr>
              <a:t>94%</a:t>
            </a:r>
          </a:p>
        </p:txBody>
      </p:sp>
      <p:sp>
        <p:nvSpPr>
          <p:cNvPr id="49211" name="TextBox 20"/>
          <p:cNvSpPr txBox="1">
            <a:spLocks noChangeArrowheads="1"/>
          </p:cNvSpPr>
          <p:nvPr/>
        </p:nvSpPr>
        <p:spPr bwMode="auto">
          <a:xfrm>
            <a:off x="7620000" y="48006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</a:rPr>
              <a:t>HLA-B0702</a:t>
            </a:r>
          </a:p>
          <a:p>
            <a:pPr eaLnBrk="0" hangingPunct="0"/>
            <a:r>
              <a:rPr lang="en-US" sz="1600" i="0">
                <a:solidFill>
                  <a:srgbClr val="000000"/>
                </a:solidFill>
              </a:rPr>
              <a:t>92%</a:t>
            </a:r>
          </a:p>
        </p:txBody>
      </p:sp>
      <p:sp>
        <p:nvSpPr>
          <p:cNvPr id="49212" name="TextBox 20"/>
          <p:cNvSpPr txBox="1">
            <a:spLocks noChangeArrowheads="1"/>
          </p:cNvSpPr>
          <p:nvPr/>
        </p:nvSpPr>
        <p:spPr bwMode="auto">
          <a:xfrm>
            <a:off x="4038600" y="4826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</a:rPr>
              <a:t>HLA-A0201</a:t>
            </a:r>
          </a:p>
          <a:p>
            <a:pPr eaLnBrk="0" hangingPunct="0"/>
            <a:r>
              <a:rPr lang="en-US" sz="1600" i="0">
                <a:solidFill>
                  <a:srgbClr val="000000"/>
                </a:solidFill>
              </a:rPr>
              <a:t>89%</a:t>
            </a:r>
          </a:p>
        </p:txBody>
      </p:sp>
      <p:sp>
        <p:nvSpPr>
          <p:cNvPr id="49213" name="TextBox 20"/>
          <p:cNvSpPr txBox="1">
            <a:spLocks noChangeArrowheads="1"/>
          </p:cNvSpPr>
          <p:nvPr/>
        </p:nvSpPr>
        <p:spPr bwMode="auto">
          <a:xfrm>
            <a:off x="2362200" y="4826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</a:rPr>
              <a:t>HLA-A0101</a:t>
            </a:r>
          </a:p>
          <a:p>
            <a:pPr eaLnBrk="0" hangingPunct="0"/>
            <a:r>
              <a:rPr lang="en-US" sz="1600" i="0">
                <a:solidFill>
                  <a:srgbClr val="000000"/>
                </a:solidFill>
              </a:rPr>
              <a:t>80%</a:t>
            </a:r>
          </a:p>
        </p:txBody>
      </p:sp>
      <p:sp>
        <p:nvSpPr>
          <p:cNvPr id="49214" name="TextBox 20"/>
          <p:cNvSpPr txBox="1">
            <a:spLocks noChangeArrowheads="1"/>
          </p:cNvSpPr>
          <p:nvPr/>
        </p:nvSpPr>
        <p:spPr bwMode="auto">
          <a:xfrm>
            <a:off x="457200" y="48006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</a:rPr>
              <a:t>HLA-A0301</a:t>
            </a:r>
          </a:p>
          <a:p>
            <a:pPr eaLnBrk="0" hangingPunct="0"/>
            <a:r>
              <a:rPr lang="en-US" sz="1600" i="0">
                <a:solidFill>
                  <a:srgbClr val="000000"/>
                </a:solidFill>
              </a:rPr>
              <a:t>97%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137" name="Picture 12" descr="Figure1_86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" y="1124744"/>
            <a:ext cx="6696100" cy="54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5767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The right number of specificities</a:t>
            </a:r>
          </a:p>
        </p:txBody>
      </p:sp>
    </p:spTree>
    <p:extLst>
      <p:ext uri="{BB962C8B-B14F-4D97-AF65-F5344CB8AC3E}">
        <p14:creationId xmlns:p14="http://schemas.microsoft.com/office/powerpoint/2010/main" val="1139278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6312" y="303039"/>
            <a:ext cx="2795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How many motifs?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5554" y="1124744"/>
            <a:ext cx="7704608" cy="2375996"/>
            <a:chOff x="575554" y="1304762"/>
            <a:chExt cx="7704608" cy="2375996"/>
          </a:xfrm>
        </p:grpSpPr>
        <p:pic>
          <p:nvPicPr>
            <p:cNvPr id="2" name="Picture 1" descr="gibbs_logos_1of3-001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54" y="1304762"/>
              <a:ext cx="2195996" cy="2375996"/>
            </a:xfrm>
            <a:prstGeom prst="rect">
              <a:avLst/>
            </a:prstGeom>
          </p:spPr>
        </p:pic>
        <p:pic>
          <p:nvPicPr>
            <p:cNvPr id="3" name="Picture 2" descr="gibbs_logos_2of3-001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6" y="1304762"/>
              <a:ext cx="2195996" cy="2375996"/>
            </a:xfrm>
            <a:prstGeom prst="rect">
              <a:avLst/>
            </a:prstGeom>
          </p:spPr>
        </p:pic>
        <p:pic>
          <p:nvPicPr>
            <p:cNvPr id="4" name="Picture 3" descr="gibbs_logos_3of3-001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6" y="1304762"/>
              <a:ext cx="2195996" cy="237599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660232" y="494116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charset="2"/>
                <a:cs typeface="Symbol" charset="2"/>
              </a:rPr>
              <a:t>l</a:t>
            </a:r>
            <a:r>
              <a:rPr lang="en-US" sz="2400" dirty="0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984956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6312" y="303039"/>
            <a:ext cx="2795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How many motifs?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5554" y="1124744"/>
            <a:ext cx="7704608" cy="2375996"/>
            <a:chOff x="575554" y="1304762"/>
            <a:chExt cx="7704608" cy="2375996"/>
          </a:xfrm>
        </p:grpSpPr>
        <p:pic>
          <p:nvPicPr>
            <p:cNvPr id="2" name="Picture 1" descr="gibbs_logos_1of3-001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54" y="1304762"/>
              <a:ext cx="2195996" cy="2375996"/>
            </a:xfrm>
            <a:prstGeom prst="rect">
              <a:avLst/>
            </a:prstGeom>
          </p:spPr>
        </p:pic>
        <p:pic>
          <p:nvPicPr>
            <p:cNvPr id="3" name="Picture 2" descr="gibbs_logos_2of3-001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6" y="1304762"/>
              <a:ext cx="2195996" cy="2375996"/>
            </a:xfrm>
            <a:prstGeom prst="rect">
              <a:avLst/>
            </a:prstGeom>
          </p:spPr>
        </p:pic>
        <p:pic>
          <p:nvPicPr>
            <p:cNvPr id="4" name="Picture 3" descr="gibbs_logos_3of3-001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6" y="1304762"/>
              <a:ext cx="2195996" cy="237599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75554" y="3933056"/>
            <a:ext cx="7452830" cy="2520280"/>
            <a:chOff x="575554" y="3933056"/>
            <a:chExt cx="7452830" cy="2520280"/>
          </a:xfrm>
        </p:grpSpPr>
        <p:grpSp>
          <p:nvGrpSpPr>
            <p:cNvPr id="9" name="Group 8"/>
            <p:cNvGrpSpPr/>
            <p:nvPr/>
          </p:nvGrpSpPr>
          <p:grpSpPr>
            <a:xfrm>
              <a:off x="575554" y="3933056"/>
              <a:ext cx="6970309" cy="2520280"/>
              <a:chOff x="575554" y="3933056"/>
              <a:chExt cx="6970309" cy="252028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75554" y="4005332"/>
                <a:ext cx="5004308" cy="2448004"/>
                <a:chOff x="575554" y="3933054"/>
                <a:chExt cx="5004308" cy="2448004"/>
              </a:xfrm>
            </p:grpSpPr>
            <p:pic>
              <p:nvPicPr>
                <p:cNvPr id="12" name="Picture 11" descr="gibbs_logos_1of2-001.png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554" y="4005062"/>
                  <a:ext cx="2195996" cy="2375996"/>
                </a:xfrm>
                <a:prstGeom prst="rect">
                  <a:avLst/>
                </a:prstGeom>
              </p:spPr>
            </p:pic>
            <p:pic>
              <p:nvPicPr>
                <p:cNvPr id="13" name="Picture 12" descr="gibbs_logos_2of2-001.png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3866" y="3933054"/>
                  <a:ext cx="2195996" cy="2375996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6823365" y="3933056"/>
                <a:ext cx="722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OR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660232" y="4941168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charset="2"/>
                  <a:cs typeface="Symbol" charset="2"/>
                </a:rPr>
                <a:t>l</a:t>
              </a:r>
              <a:r>
                <a:rPr lang="en-US" sz="2400" dirty="0"/>
                <a:t>&gt;0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691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604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Adding in alignment (MHC class II)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43808" y="1700808"/>
            <a:ext cx="6120680" cy="3456384"/>
            <a:chOff x="2843808" y="1700808"/>
            <a:chExt cx="6120680" cy="3456384"/>
          </a:xfrm>
        </p:grpSpPr>
        <p:pic>
          <p:nvPicPr>
            <p:cNvPr id="1025" name="Picture 13" descr="Figure2_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062" y="2276872"/>
              <a:ext cx="6091426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43808" y="1700808"/>
              <a:ext cx="2099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HLA-DRB1*03:01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1700808"/>
              <a:ext cx="2099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HLA-DRB1*04:01</a:t>
              </a:r>
            </a:p>
          </p:txBody>
        </p:sp>
      </p:grp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07504" y="2276872"/>
            <a:ext cx="2520280" cy="3108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SLF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IGLKGDIRE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STV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VQLIAAVPG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V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FRLKGGAPI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KGVTF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SFSC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IAIGIITLY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LG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IDQ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VTIAGAKLR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SLN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VTFKNPHAK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KQDV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K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MLLDNINTP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EGIIP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ELLE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FHYYLSSKL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NK</a:t>
            </a:r>
          </a:p>
          <a:p>
            <a:pPr algn="l" eaLnBrk="0" hangingPunct="0"/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LNKFISPKS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VAGRFA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YPDYHWLRT</a:t>
            </a:r>
            <a:endParaRPr lang="en-US" sz="1400" b="0" i="0">
              <a:solidFill>
                <a:srgbClr val="000000"/>
              </a:solidFill>
              <a:latin typeface="Monaco" charset="0"/>
              <a:cs typeface="Monaco" charset="0"/>
            </a:endParaRP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NKVKS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LRILNTRRK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L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MMGM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FNMLSTVLG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VS</a:t>
            </a: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AKSSPA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YPSVLGQTI</a:t>
            </a:r>
            <a:endParaRPr lang="en-US" sz="1400" b="0" i="0">
              <a:solidFill>
                <a:srgbClr val="000000"/>
              </a:solidFill>
              <a:latin typeface="Monaco" charset="0"/>
              <a:cs typeface="Monaco" charset="0"/>
            </a:endParaRPr>
          </a:p>
          <a:p>
            <a:pPr algn="l" eaLnBrk="0" hangingPunct="0"/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RHLI</a:t>
            </a:r>
            <a:r>
              <a:rPr lang="en-US" sz="1400" b="0" i="0">
                <a:solidFill>
                  <a:srgbClr val="FF0000"/>
                </a:solidFill>
                <a:latin typeface="Monaco" charset="0"/>
                <a:cs typeface="Monaco" charset="0"/>
              </a:rPr>
              <a:t>FCHSKKKCD</a:t>
            </a:r>
            <a:r>
              <a:rPr lang="en-US" sz="1400" b="0" i="0">
                <a:solidFill>
                  <a:srgbClr val="000000"/>
                </a:solidFill>
                <a:latin typeface="Monaco" charset="0"/>
                <a:cs typeface="Monaco" charset="0"/>
              </a:rPr>
              <a:t>ELAAK</a:t>
            </a:r>
          </a:p>
        </p:txBody>
      </p:sp>
    </p:spTree>
    <p:extLst>
      <p:ext uri="{BB962C8B-B14F-4D97-AF65-F5344CB8AC3E}">
        <p14:creationId xmlns:p14="http://schemas.microsoft.com/office/powerpoint/2010/main" val="8735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6"/>
          <p:cNvSpPr txBox="1">
            <a:spLocks noChangeArrowheads="1"/>
          </p:cNvSpPr>
          <p:nvPr/>
        </p:nvSpPr>
        <p:spPr bwMode="auto">
          <a:xfrm>
            <a:off x="179512" y="241484"/>
            <a:ext cx="4033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8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Dealing with noisy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7772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0" hangingPunct="0">
              <a:buFont typeface="Arial"/>
              <a:buChar char="•"/>
              <a:defRPr/>
            </a:pPr>
            <a:r>
              <a:rPr lang="en-US" sz="24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charset="-128"/>
                <a:cs typeface="Comic Sans MS"/>
              </a:rPr>
              <a:t>Experimental data often contain </a:t>
            </a:r>
            <a:r>
              <a:rPr lang="en-US" sz="2400" b="0" i="0" dirty="0">
                <a:solidFill>
                  <a:srgbClr val="FF0000"/>
                </a:solidFill>
                <a:latin typeface="Comic Sans MS"/>
                <a:ea typeface="ＭＳ Ｐゴシック" charset="-128"/>
                <a:cs typeface="Comic Sans MS"/>
              </a:rPr>
              <a:t>false positives</a:t>
            </a:r>
          </a:p>
          <a:p>
            <a:pPr algn="l" eaLnBrk="0" hangingPunct="0">
              <a:defRPr/>
            </a:pPr>
            <a:endParaRPr lang="en-US" sz="2400" b="0" i="0" dirty="0">
              <a:solidFill>
                <a:srgbClr val="000000"/>
              </a:solidFill>
              <a:latin typeface="Comic Sans MS"/>
              <a:ea typeface="ＭＳ Ｐゴシック" charset="-128"/>
              <a:cs typeface="Comic Sans MS"/>
            </a:endParaRPr>
          </a:p>
          <a:p>
            <a:pPr algn="l" eaLnBrk="0" hangingPunct="0">
              <a:buFont typeface="Arial"/>
              <a:buChar char="•"/>
              <a:defRPr/>
            </a:pP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charset="-128"/>
                <a:cs typeface="Comic Sans MS"/>
              </a:rPr>
              <a:t> Outliers do not match any recurrent motif</a:t>
            </a:r>
          </a:p>
          <a:p>
            <a:pPr algn="l" eaLnBrk="0" hangingPunct="0">
              <a:buFont typeface="Arial"/>
              <a:buChar char="•"/>
              <a:defRPr/>
            </a:pPr>
            <a:endParaRPr lang="en-US" sz="2400" b="0" i="0" dirty="0">
              <a:solidFill>
                <a:srgbClr val="000000"/>
              </a:solidFill>
              <a:latin typeface="Comic Sans MS"/>
              <a:ea typeface="ＭＳ Ｐゴシック" charset="-128"/>
              <a:cs typeface="Comic Sans MS"/>
            </a:endParaRPr>
          </a:p>
          <a:p>
            <a:pPr algn="l" eaLnBrk="0" hangingPunct="0">
              <a:buFont typeface="Arial"/>
              <a:buChar char="•"/>
              <a:defRPr/>
            </a:pP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charset="-128"/>
                <a:cs typeface="Comic Sans MS"/>
              </a:rPr>
              <a:t> Introduce a </a:t>
            </a:r>
            <a:r>
              <a:rPr lang="en-US" sz="2400" b="0" i="0" dirty="0">
                <a:solidFill>
                  <a:srgbClr val="FF0000"/>
                </a:solidFill>
                <a:latin typeface="Comic Sans MS"/>
                <a:ea typeface="ＭＳ Ｐゴシック" charset="-128"/>
                <a:cs typeface="Comic Sans MS"/>
              </a:rPr>
              <a:t>garbage bin </a:t>
            </a:r>
            <a:r>
              <a:rPr lang="en-US" sz="2400" b="0" i="0" dirty="0">
                <a:solidFill>
                  <a:srgbClr val="000000"/>
                </a:solidFill>
                <a:latin typeface="Comic Sans MS"/>
                <a:ea typeface="ＭＳ Ｐゴシック" charset="-128"/>
                <a:cs typeface="Comic Sans MS"/>
              </a:rPr>
              <a:t>to collect ou</a:t>
            </a:r>
            <a:r>
              <a:rPr lang="en-US" sz="24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tliers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6"/>
          <p:cNvSpPr txBox="1">
            <a:spLocks noChangeArrowheads="1"/>
          </p:cNvSpPr>
          <p:nvPr/>
        </p:nvSpPr>
        <p:spPr bwMode="auto">
          <a:xfrm>
            <a:off x="323528" y="241484"/>
            <a:ext cx="4033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8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Dealing with noisy data</a:t>
            </a: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81000" y="12192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>
              <a:buFont typeface="Arial" charset="0"/>
              <a:buChar char="•"/>
            </a:pPr>
            <a:r>
              <a:rPr lang="en-US" b="0" i="0" dirty="0">
                <a:solidFill>
                  <a:srgbClr val="000000"/>
                </a:solidFill>
                <a:latin typeface="Comic Sans MS"/>
                <a:cs typeface="Comic Sans MS"/>
              </a:rPr>
              <a:t> Introduce a </a:t>
            </a:r>
            <a:r>
              <a:rPr lang="en-US" b="0" i="0" dirty="0">
                <a:solidFill>
                  <a:srgbClr val="FF0000"/>
                </a:solidFill>
                <a:latin typeface="Comic Sans MS"/>
                <a:cs typeface="Comic Sans MS"/>
              </a:rPr>
              <a:t>garbage bin </a:t>
            </a:r>
            <a:r>
              <a:rPr lang="en-US" b="0" i="0" dirty="0">
                <a:solidFill>
                  <a:srgbClr val="000000"/>
                </a:solidFill>
                <a:latin typeface="Comic Sans MS"/>
                <a:cs typeface="Comic Sans MS"/>
              </a:rPr>
              <a:t>to collect outliers</a:t>
            </a:r>
            <a:endParaRPr lang="en-US" b="0" i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3200400" y="1752600"/>
            <a:ext cx="19050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SLFIGLKGDIRESTV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DGEEEVQLIAAVPGK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VFRLKGGAPIKGVTF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SFSCIAIGIITLYLG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IDQVTIAGAKLRSLN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WIQKETLVTFKNPHAKKQDV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KMLLDNINTPEGIIP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ELLEFHYYLSSKLNK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LNKFISPKSVAGRFA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ESLHNPYPDYHWLRT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NKVKSLRILNTRRKL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MMGMFNMLSTVLGVS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AKSSPAYPSVLGQTI</a:t>
            </a:r>
          </a:p>
          <a:p>
            <a:pPr algn="l" eaLnBrk="0" hangingPunct="0"/>
            <a:r>
              <a:rPr lang="en-US" sz="1000" i="0">
                <a:solidFill>
                  <a:srgbClr val="000000"/>
                </a:solidFill>
                <a:latin typeface="Monaco" charset="0"/>
                <a:cs typeface="Monaco" charset="0"/>
              </a:rPr>
              <a:t>RHLIFCHSKKKCDELAAK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1828800" y="4724400"/>
            <a:ext cx="914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3048000" y="4724400"/>
            <a:ext cx="914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4876800" y="4724400"/>
            <a:ext cx="914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6172200" y="4724400"/>
            <a:ext cx="914400" cy="1219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1209" name="TextBox 10"/>
          <p:cNvSpPr txBox="1">
            <a:spLocks noChangeArrowheads="1"/>
          </p:cNvSpPr>
          <p:nvPr/>
        </p:nvSpPr>
        <p:spPr bwMode="auto">
          <a:xfrm>
            <a:off x="2057400" y="480060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>
                <a:solidFill>
                  <a:srgbClr val="000000"/>
                </a:solidFill>
              </a:rPr>
              <a:t>g1</a:t>
            </a:r>
          </a:p>
        </p:txBody>
      </p:sp>
      <p:sp>
        <p:nvSpPr>
          <p:cNvPr id="51210" name="TextBox 11"/>
          <p:cNvSpPr txBox="1">
            <a:spLocks noChangeArrowheads="1"/>
          </p:cNvSpPr>
          <p:nvPr/>
        </p:nvSpPr>
        <p:spPr bwMode="auto">
          <a:xfrm>
            <a:off x="3276600" y="480060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>
                <a:solidFill>
                  <a:srgbClr val="000000"/>
                </a:solidFill>
              </a:rPr>
              <a:t>g2</a:t>
            </a:r>
          </a:p>
        </p:txBody>
      </p:sp>
      <p:sp>
        <p:nvSpPr>
          <p:cNvPr id="51211" name="TextBox 12"/>
          <p:cNvSpPr txBox="1">
            <a:spLocks noChangeArrowheads="1"/>
          </p:cNvSpPr>
          <p:nvPr/>
        </p:nvSpPr>
        <p:spPr bwMode="auto">
          <a:xfrm>
            <a:off x="5181600" y="480060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>
                <a:solidFill>
                  <a:srgbClr val="000000"/>
                </a:solidFill>
              </a:rPr>
              <a:t>gn</a:t>
            </a:r>
          </a:p>
        </p:txBody>
      </p:sp>
      <p:sp>
        <p:nvSpPr>
          <p:cNvPr id="51212" name="TextBox 13"/>
          <p:cNvSpPr txBox="1">
            <a:spLocks noChangeArrowheads="1"/>
          </p:cNvSpPr>
          <p:nvPr/>
        </p:nvSpPr>
        <p:spPr bwMode="auto">
          <a:xfrm>
            <a:off x="6324600" y="4800600"/>
            <a:ext cx="641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>
                <a:solidFill>
                  <a:srgbClr val="000000"/>
                </a:solidFill>
              </a:rPr>
              <a:t>trash</a:t>
            </a:r>
          </a:p>
        </p:txBody>
      </p:sp>
      <p:cxnSp>
        <p:nvCxnSpPr>
          <p:cNvPr id="51213" name="Straight Connector 15"/>
          <p:cNvCxnSpPr>
            <a:cxnSpLocks noChangeShapeType="1"/>
          </p:cNvCxnSpPr>
          <p:nvPr/>
        </p:nvCxnSpPr>
        <p:spPr bwMode="auto">
          <a:xfrm>
            <a:off x="4114800" y="5029200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4" name="Straight Connector 17"/>
          <p:cNvCxnSpPr>
            <a:cxnSpLocks noChangeShapeType="1"/>
            <a:stCxn id="51204" idx="2"/>
          </p:cNvCxnSpPr>
          <p:nvPr/>
        </p:nvCxnSpPr>
        <p:spPr bwMode="auto">
          <a:xfrm rot="5400000">
            <a:off x="2932906" y="3428207"/>
            <a:ext cx="649287" cy="179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5" name="Straight Connector 19"/>
          <p:cNvCxnSpPr>
            <a:cxnSpLocks noChangeShapeType="1"/>
            <a:stCxn id="51204" idx="2"/>
          </p:cNvCxnSpPr>
          <p:nvPr/>
        </p:nvCxnSpPr>
        <p:spPr bwMode="auto">
          <a:xfrm rot="5400000">
            <a:off x="3580606" y="4075907"/>
            <a:ext cx="649287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6" name="Straight Connector 20"/>
          <p:cNvCxnSpPr>
            <a:cxnSpLocks noChangeShapeType="1"/>
            <a:stCxn id="51204" idx="2"/>
          </p:cNvCxnSpPr>
          <p:nvPr/>
        </p:nvCxnSpPr>
        <p:spPr bwMode="auto">
          <a:xfrm rot="16200000" flipH="1">
            <a:off x="4418806" y="3733007"/>
            <a:ext cx="649287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7" name="Straight Connector 27"/>
          <p:cNvCxnSpPr>
            <a:cxnSpLocks noChangeShapeType="1"/>
            <a:stCxn id="51204" idx="2"/>
          </p:cNvCxnSpPr>
          <p:nvPr/>
        </p:nvCxnSpPr>
        <p:spPr bwMode="auto">
          <a:xfrm rot="16200000" flipH="1">
            <a:off x="5066506" y="3085307"/>
            <a:ext cx="649287" cy="247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218" name="TextBox 30"/>
          <p:cNvSpPr txBox="1">
            <a:spLocks noChangeArrowheads="1"/>
          </p:cNvSpPr>
          <p:nvPr/>
        </p:nvSpPr>
        <p:spPr bwMode="auto">
          <a:xfrm>
            <a:off x="7162800" y="3429000"/>
            <a:ext cx="1752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</a:rPr>
              <a:t>Move to the </a:t>
            </a:r>
            <a:r>
              <a:rPr lang="en-US" sz="1800" b="0" i="0">
                <a:solidFill>
                  <a:srgbClr val="333399"/>
                </a:solidFill>
              </a:rPr>
              <a:t>trash cluster  </a:t>
            </a:r>
            <a:r>
              <a:rPr lang="en-US" sz="1800" b="0" i="0">
                <a:solidFill>
                  <a:srgbClr val="000000"/>
                </a:solidFill>
              </a:rPr>
              <a:t>peptides that do not match any motif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6"/>
          <p:cNvSpPr txBox="1">
            <a:spLocks noChangeArrowheads="1"/>
          </p:cNvSpPr>
          <p:nvPr/>
        </p:nvSpPr>
        <p:spPr bwMode="auto">
          <a:xfrm>
            <a:off x="533400" y="304800"/>
            <a:ext cx="4033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8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Dealing with noisy data</a:t>
            </a:r>
          </a:p>
        </p:txBody>
      </p:sp>
      <p:sp>
        <p:nvSpPr>
          <p:cNvPr id="52227" name="TextBox 22"/>
          <p:cNvSpPr txBox="1">
            <a:spLocks noChangeArrowheads="1"/>
          </p:cNvSpPr>
          <p:nvPr/>
        </p:nvSpPr>
        <p:spPr bwMode="auto">
          <a:xfrm>
            <a:off x="5715000" y="13716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</a:rPr>
              <a:t>50 </a:t>
            </a:r>
            <a:r>
              <a:rPr lang="en-US" sz="1800" b="0" i="0">
                <a:solidFill>
                  <a:srgbClr val="333399"/>
                </a:solidFill>
              </a:rPr>
              <a:t>random sequences </a:t>
            </a:r>
            <a:r>
              <a:rPr lang="en-US" sz="1800" b="0" i="0">
                <a:solidFill>
                  <a:srgbClr val="000000"/>
                </a:solidFill>
              </a:rPr>
              <a:t>are added to the data set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1143000" y="1295400"/>
            <a:ext cx="388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</a:rPr>
              <a:t>200 binders to 3 MHC class I alleles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0" y="2590800"/>
          <a:ext cx="6096000" cy="1567432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 alleles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HLA-A0101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HLA-B0702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HLA-B4001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Random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197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205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g1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199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202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196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201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trash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37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42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6"/>
          <p:cNvSpPr txBox="1">
            <a:spLocks noChangeArrowheads="1"/>
          </p:cNvSpPr>
          <p:nvPr/>
        </p:nvSpPr>
        <p:spPr bwMode="auto">
          <a:xfrm>
            <a:off x="533400" y="304800"/>
            <a:ext cx="4033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8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Dealing with noisy data</a:t>
            </a:r>
          </a:p>
        </p:txBody>
      </p:sp>
      <p:sp>
        <p:nvSpPr>
          <p:cNvPr id="53251" name="TextBox 22"/>
          <p:cNvSpPr txBox="1">
            <a:spLocks noChangeArrowheads="1"/>
          </p:cNvSpPr>
          <p:nvPr/>
        </p:nvSpPr>
        <p:spPr bwMode="auto">
          <a:xfrm>
            <a:off x="5715000" y="13716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</a:rPr>
              <a:t>50 </a:t>
            </a:r>
            <a:r>
              <a:rPr lang="en-US" sz="1800" b="0" i="0">
                <a:solidFill>
                  <a:srgbClr val="333399"/>
                </a:solidFill>
              </a:rPr>
              <a:t>random sequences </a:t>
            </a:r>
            <a:r>
              <a:rPr lang="en-US" sz="1800" b="0" i="0">
                <a:solidFill>
                  <a:srgbClr val="000000"/>
                </a:solidFill>
              </a:rPr>
              <a:t>are added to the data set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1143000" y="1295400"/>
            <a:ext cx="388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</a:rPr>
              <a:t>200 binders to 3 MHC class I alleles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0" y="2590800"/>
          <a:ext cx="6096000" cy="1567432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 alleles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HLA-A0101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HLA-B0702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HLA-B4001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Random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197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205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g1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199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202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196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201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trash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37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42</a:t>
                      </a:r>
                    </a:p>
                  </a:txBody>
                  <a:tcPr marL="12466" marR="12466" marT="124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466" marR="12466" marT="124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295" name="Oval 5"/>
          <p:cNvSpPr>
            <a:spLocks noChangeArrowheads="1"/>
          </p:cNvSpPr>
          <p:nvPr/>
        </p:nvSpPr>
        <p:spPr bwMode="auto">
          <a:xfrm>
            <a:off x="1981200" y="3581400"/>
            <a:ext cx="6858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3296" name="Oval 6"/>
          <p:cNvSpPr>
            <a:spLocks noChangeArrowheads="1"/>
          </p:cNvSpPr>
          <p:nvPr/>
        </p:nvSpPr>
        <p:spPr bwMode="auto">
          <a:xfrm>
            <a:off x="2971800" y="3581400"/>
            <a:ext cx="6858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3297" name="Oval 7"/>
          <p:cNvSpPr>
            <a:spLocks noChangeArrowheads="1"/>
          </p:cNvSpPr>
          <p:nvPr/>
        </p:nvSpPr>
        <p:spPr bwMode="auto">
          <a:xfrm>
            <a:off x="4114800" y="3581400"/>
            <a:ext cx="6858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cxnSp>
        <p:nvCxnSpPr>
          <p:cNvPr id="53298" name="Straight Arrow Connector 9"/>
          <p:cNvCxnSpPr>
            <a:cxnSpLocks noChangeShapeType="1"/>
            <a:stCxn id="53295" idx="4"/>
          </p:cNvCxnSpPr>
          <p:nvPr/>
        </p:nvCxnSpPr>
        <p:spPr bwMode="auto">
          <a:xfrm rot="5400000">
            <a:off x="1733550" y="4362450"/>
            <a:ext cx="990600" cy="1905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299" name="Straight Arrow Connector 12"/>
          <p:cNvCxnSpPr>
            <a:cxnSpLocks noChangeShapeType="1"/>
            <a:endCxn id="53302" idx="0"/>
          </p:cNvCxnSpPr>
          <p:nvPr/>
        </p:nvCxnSpPr>
        <p:spPr bwMode="auto">
          <a:xfrm rot="16200000" flipH="1">
            <a:off x="2777332" y="4499768"/>
            <a:ext cx="1295400" cy="2206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300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4286250" y="4133850"/>
            <a:ext cx="990600" cy="6477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301" name="TextBox 16"/>
          <p:cNvSpPr txBox="1">
            <a:spLocks noChangeArrowheads="1"/>
          </p:cNvSpPr>
          <p:nvPr/>
        </p:nvSpPr>
        <p:spPr bwMode="auto">
          <a:xfrm>
            <a:off x="1371600" y="4953000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  <a:latin typeface="Courier" charset="0"/>
                <a:cs typeface="Courier" charset="0"/>
              </a:rPr>
              <a:t>DHHFTPQII</a:t>
            </a:r>
          </a:p>
        </p:txBody>
      </p:sp>
      <p:sp>
        <p:nvSpPr>
          <p:cNvPr id="53302" name="TextBox 17"/>
          <p:cNvSpPr txBox="1">
            <a:spLocks noChangeArrowheads="1"/>
          </p:cNvSpPr>
          <p:nvPr/>
        </p:nvSpPr>
        <p:spPr bwMode="auto">
          <a:xfrm>
            <a:off x="2819400" y="5257800"/>
            <a:ext cx="143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  <a:latin typeface="Courier" charset="0"/>
                <a:cs typeface="Courier" charset="0"/>
              </a:rPr>
              <a:t>NAFGWENAY</a:t>
            </a:r>
          </a:p>
          <a:p>
            <a:pPr algn="l" eaLnBrk="0" hangingPunct="0"/>
            <a:r>
              <a:rPr lang="en-US" sz="1800" b="0" i="0">
                <a:solidFill>
                  <a:srgbClr val="000000"/>
                </a:solidFill>
                <a:latin typeface="Courier" charset="0"/>
                <a:cs typeface="Courier" charset="0"/>
              </a:rPr>
              <a:t>SQTSYQYLI</a:t>
            </a:r>
          </a:p>
        </p:txBody>
      </p:sp>
      <p:sp>
        <p:nvSpPr>
          <p:cNvPr id="53303" name="TextBox 20"/>
          <p:cNvSpPr txBox="1">
            <a:spLocks noChangeArrowheads="1"/>
          </p:cNvSpPr>
          <p:nvPr/>
        </p:nvSpPr>
        <p:spPr bwMode="auto">
          <a:xfrm>
            <a:off x="4800600" y="4953000"/>
            <a:ext cx="1431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ELPIVTPAL</a:t>
            </a:r>
          </a:p>
          <a:p>
            <a:pPr algn="l" eaLnBrk="0" hangingPunct="0"/>
            <a:r>
              <a:rPr lang="en-US" sz="18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ADKNLIKCS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6"/>
          <p:cNvSpPr txBox="1">
            <a:spLocks noChangeArrowheads="1"/>
          </p:cNvSpPr>
          <p:nvPr/>
        </p:nvSpPr>
        <p:spPr bwMode="auto">
          <a:xfrm>
            <a:off x="533400" y="304800"/>
            <a:ext cx="4033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800" b="0" i="0" dirty="0">
                <a:solidFill>
                  <a:srgbClr val="000000"/>
                </a:solidFill>
                <a:latin typeface="Comic Sans MS"/>
                <a:ea typeface="ＭＳ Ｐゴシック" pitchFamily="-107" charset="-128"/>
                <a:cs typeface="Comic Sans MS"/>
              </a:rPr>
              <a:t>Dealing with noisy data</a:t>
            </a:r>
          </a:p>
        </p:txBody>
      </p:sp>
      <p:pic>
        <p:nvPicPr>
          <p:cNvPr id="2" name="Picture 1" descr="x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308304" cy="49360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899592" y="3645024"/>
            <a:ext cx="7128792" cy="360040"/>
          </a:xfrm>
          <a:prstGeom prst="roundRect">
            <a:avLst/>
          </a:prstGeom>
          <a:solidFill>
            <a:schemeClr val="bg2">
              <a:alpha val="8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Monte Carlo </a:t>
            </a:r>
          </a:p>
        </p:txBody>
      </p:sp>
      <p:sp>
        <p:nvSpPr>
          <p:cNvPr id="751619" name="Text Box 3"/>
          <p:cNvSpPr txBox="1">
            <a:spLocks noChangeArrowheads="1"/>
          </p:cNvSpPr>
          <p:nvPr/>
        </p:nvSpPr>
        <p:spPr bwMode="auto">
          <a:xfrm>
            <a:off x="381000" y="1300163"/>
            <a:ext cx="8610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0" i="0">
                <a:latin typeface="Comic Sans MS" charset="0"/>
              </a:rPr>
              <a:t>Because of their reliance on repeated computation of random or pseudo-random numbers, Monte Carlo methods are most suited to calculation by a computer. </a:t>
            </a:r>
            <a:r>
              <a:rPr lang="en-US" sz="2400" b="0" i="0">
                <a:solidFill>
                  <a:srgbClr val="CC0000"/>
                </a:solidFill>
                <a:latin typeface="Comic Sans MS" charset="0"/>
              </a:rPr>
              <a:t>Monte Carlo methods tend to be used when it is unfeasible or impossible to compute an exact result with a deterministic algorithm</a:t>
            </a:r>
          </a:p>
          <a:p>
            <a:pPr algn="l"/>
            <a:r>
              <a:rPr lang="en-US" sz="2400" b="0" i="0">
                <a:solidFill>
                  <a:srgbClr val="CC0000"/>
                </a:solidFill>
                <a:latin typeface="Comic Sans MS" charset="0"/>
              </a:rPr>
              <a:t>Or when you are too stupid to do the math yourself?</a:t>
            </a:r>
          </a:p>
        </p:txBody>
      </p:sp>
      <p:graphicFrame>
        <p:nvGraphicFramePr>
          <p:cNvPr id="751620" name="Object 4"/>
          <p:cNvGraphicFramePr>
            <a:graphicFrameLocks noChangeAspect="1"/>
          </p:cNvGraphicFramePr>
          <p:nvPr/>
        </p:nvGraphicFramePr>
        <p:xfrm>
          <a:off x="1371600" y="4267200"/>
          <a:ext cx="4818063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10" name="Equation" r:id="rId4" imgW="1574800" imgH="660400" progId="Equation.3">
                  <p:embed/>
                </p:oleObj>
              </mc:Choice>
              <mc:Fallback>
                <p:oleObj name="Equation" r:id="rId4" imgW="1574800" imgH="660400" progId="Equation.3">
                  <p:embed/>
                  <p:pic>
                    <p:nvPicPr>
                      <p:cNvPr id="751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67200"/>
                        <a:ext cx="4818063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589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6"/>
          <p:cNvSpPr txBox="1">
            <a:spLocks noChangeArrowheads="1"/>
          </p:cNvSpPr>
          <p:nvPr/>
        </p:nvSpPr>
        <p:spPr bwMode="auto">
          <a:xfrm>
            <a:off x="323528" y="260648"/>
            <a:ext cx="2361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SH3 domains</a:t>
            </a:r>
          </a:p>
        </p:txBody>
      </p: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381000" y="1371600"/>
            <a:ext cx="441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>
              <a:buFontTx/>
              <a:buChar char="-"/>
            </a:pPr>
            <a:r>
              <a:rPr lang="en-US" sz="2000" b="0" i="0" dirty="0">
                <a:solidFill>
                  <a:srgbClr val="000000"/>
                </a:solidFill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latin typeface="Comic Sans MS"/>
                <a:cs typeface="Comic Sans MS"/>
              </a:rPr>
              <a:t>SH3 domains are small interaction modules abundantly found in eukaryotes</a:t>
            </a:r>
          </a:p>
          <a:p>
            <a:pPr algn="l" eaLnBrk="0" hangingPunct="0">
              <a:buFontTx/>
              <a:buChar char="-"/>
            </a:pPr>
            <a:r>
              <a:rPr lang="en-US" sz="2000" b="0" i="0" dirty="0">
                <a:solidFill>
                  <a:srgbClr val="000000"/>
                </a:solidFill>
                <a:latin typeface="Comic Sans MS"/>
                <a:cs typeface="Comic Sans MS"/>
              </a:rPr>
              <a:t> They preferentially bind </a:t>
            </a:r>
            <a:r>
              <a:rPr lang="en-US" sz="2000" b="0" i="0" dirty="0" err="1">
                <a:solidFill>
                  <a:srgbClr val="000000"/>
                </a:solidFill>
                <a:latin typeface="Comic Sans MS"/>
                <a:cs typeface="Comic Sans MS"/>
              </a:rPr>
              <a:t>proline</a:t>
            </a:r>
            <a:r>
              <a:rPr lang="en-US" sz="2000" b="0" i="0" dirty="0">
                <a:solidFill>
                  <a:srgbClr val="000000"/>
                </a:solidFill>
                <a:latin typeface="Comic Sans MS"/>
                <a:cs typeface="Comic Sans MS"/>
              </a:rPr>
              <a:t>-rich regions (minimum consensus sequence is </a:t>
            </a:r>
            <a:r>
              <a:rPr lang="en-US" sz="2000" i="0" dirty="0" err="1">
                <a:solidFill>
                  <a:srgbClr val="000000"/>
                </a:solidFill>
                <a:latin typeface="Comic Sans MS"/>
                <a:cs typeface="Comic Sans MS"/>
              </a:rPr>
              <a:t>PxxP</a:t>
            </a:r>
            <a:r>
              <a:rPr lang="en-US" sz="2000" i="0" dirty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 algn="l" eaLnBrk="0" hangingPunct="0"/>
            <a:endParaRPr lang="en-US" sz="2000" i="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l" eaLnBrk="0" hangingPunct="0">
              <a:buFontTx/>
              <a:buChar char="-"/>
            </a:pPr>
            <a:r>
              <a:rPr lang="en-US" sz="2000" i="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latin typeface="Comic Sans MS"/>
                <a:cs typeface="Comic Sans MS"/>
              </a:rPr>
              <a:t>Two main classes of ligands exist: </a:t>
            </a:r>
            <a:endParaRPr lang="en-US" sz="2000" i="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55300" name="Picture 7" descr="sh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95400"/>
            <a:ext cx="4176464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4953000" y="5181600"/>
            <a:ext cx="396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mic Sans MS"/>
                <a:cs typeface="Comic Sans MS"/>
              </a:rPr>
              <a:t>Surface representation of the </a:t>
            </a:r>
            <a:r>
              <a:rPr lang="en-US" sz="1600" b="0" i="0" dirty="0" err="1">
                <a:solidFill>
                  <a:srgbClr val="000000"/>
                </a:solidFill>
                <a:latin typeface="Comic Sans MS"/>
                <a:cs typeface="Comic Sans MS"/>
              </a:rPr>
              <a:t>Hck</a:t>
            </a:r>
            <a:r>
              <a:rPr lang="en-US" sz="1600" b="0" i="0" dirty="0">
                <a:solidFill>
                  <a:srgbClr val="000000"/>
                </a:solidFill>
                <a:latin typeface="Comic Sans MS"/>
                <a:cs typeface="Comic Sans MS"/>
              </a:rPr>
              <a:t> SH3 domain bound to an artificial high-affinity peptide ligand, in green. Schmidt et al. (2007)</a:t>
            </a:r>
          </a:p>
        </p:txBody>
      </p:sp>
      <p:sp>
        <p:nvSpPr>
          <p:cNvPr id="55302" name="TextBox 9"/>
          <p:cNvSpPr txBox="1">
            <a:spLocks noChangeArrowheads="1"/>
          </p:cNvSpPr>
          <p:nvPr/>
        </p:nvSpPr>
        <p:spPr bwMode="auto">
          <a:xfrm>
            <a:off x="838200" y="4572000"/>
            <a:ext cx="1398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b="0" i="0">
                <a:solidFill>
                  <a:srgbClr val="000000"/>
                </a:solidFill>
              </a:rPr>
              <a:t>class I</a:t>
            </a:r>
          </a:p>
          <a:p>
            <a:pPr eaLnBrk="0" hangingPunct="0"/>
            <a:r>
              <a:rPr lang="en-US" b="0" i="0">
                <a:solidFill>
                  <a:srgbClr val="000000"/>
                </a:solidFill>
              </a:rPr>
              <a:t>+x</a:t>
            </a:r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Px</a:t>
            </a:r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5303" name="TextBox 10"/>
          <p:cNvSpPr txBox="1">
            <a:spLocks noChangeArrowheads="1"/>
          </p:cNvSpPr>
          <p:nvPr/>
        </p:nvSpPr>
        <p:spPr bwMode="auto">
          <a:xfrm>
            <a:off x="2743200" y="4572000"/>
            <a:ext cx="1403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b="0" i="0">
                <a:solidFill>
                  <a:srgbClr val="000000"/>
                </a:solidFill>
              </a:rPr>
              <a:t>class II</a:t>
            </a:r>
          </a:p>
          <a:p>
            <a:pPr eaLnBrk="0" hangingPunct="0"/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Px</a:t>
            </a:r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Px+ </a:t>
            </a:r>
          </a:p>
        </p:txBody>
      </p:sp>
      <p:cxnSp>
        <p:nvCxnSpPr>
          <p:cNvPr id="55304" name="Straight Arrow Connector 12"/>
          <p:cNvCxnSpPr>
            <a:cxnSpLocks noChangeShapeType="1"/>
          </p:cNvCxnSpPr>
          <p:nvPr/>
        </p:nvCxnSpPr>
        <p:spPr bwMode="auto">
          <a:xfrm rot="5400000">
            <a:off x="1676400" y="3962400"/>
            <a:ext cx="6096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05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2781300" y="4000500"/>
            <a:ext cx="609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06" name="TextBox 17"/>
          <p:cNvSpPr txBox="1">
            <a:spLocks noChangeArrowheads="1"/>
          </p:cNvSpPr>
          <p:nvPr/>
        </p:nvSpPr>
        <p:spPr bwMode="auto">
          <a:xfrm>
            <a:off x="2438400" y="5715000"/>
            <a:ext cx="186055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>
                <a:solidFill>
                  <a:srgbClr val="000000"/>
                </a:solidFill>
              </a:rPr>
              <a:t>+:  </a:t>
            </a:r>
            <a:r>
              <a:rPr lang="en-US" sz="1600" b="0" i="0">
                <a:solidFill>
                  <a:srgbClr val="000000"/>
                </a:solidFill>
              </a:rPr>
              <a:t>R or K</a:t>
            </a:r>
          </a:p>
          <a:p>
            <a:pPr algn="l" eaLnBrk="0" hangingPunct="0"/>
            <a:r>
              <a:rPr lang="en-US" sz="1600" i="0">
                <a:solidFill>
                  <a:srgbClr val="000000"/>
                </a:solidFill>
                <a:sym typeface="Symbol" charset="0"/>
              </a:rPr>
              <a:t>:</a:t>
            </a:r>
            <a:r>
              <a:rPr lang="en-US" sz="1600" b="0" i="0">
                <a:solidFill>
                  <a:srgbClr val="000000"/>
                </a:solidFill>
                <a:sym typeface="Symbol" charset="0"/>
              </a:rPr>
              <a:t>  hydrophobic</a:t>
            </a:r>
          </a:p>
          <a:p>
            <a:pPr algn="l" eaLnBrk="0" hangingPunct="0"/>
            <a:r>
              <a:rPr lang="en-US" sz="1600" i="0">
                <a:solidFill>
                  <a:srgbClr val="000000"/>
                </a:solidFill>
                <a:sym typeface="Symbol" charset="0"/>
              </a:rPr>
              <a:t>x:</a:t>
            </a:r>
            <a:r>
              <a:rPr lang="en-US" sz="1600" b="0" i="0">
                <a:solidFill>
                  <a:srgbClr val="000000"/>
                </a:solidFill>
                <a:sym typeface="Symbol" charset="0"/>
              </a:rPr>
              <a:t>  any amino acid</a:t>
            </a:r>
            <a:r>
              <a:rPr lang="en-US" sz="1600" b="0" i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6"/>
          <p:cNvSpPr txBox="1">
            <a:spLocks noChangeArrowheads="1"/>
          </p:cNvSpPr>
          <p:nvPr/>
        </p:nvSpPr>
        <p:spPr bwMode="auto">
          <a:xfrm>
            <a:off x="251520" y="260648"/>
            <a:ext cx="5440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SH3 domains - Gibbs clustering</a:t>
            </a:r>
          </a:p>
        </p:txBody>
      </p:sp>
      <p:sp>
        <p:nvSpPr>
          <p:cNvPr id="56323" name="TextBox 13"/>
          <p:cNvSpPr txBox="1">
            <a:spLocks noChangeArrowheads="1"/>
          </p:cNvSpPr>
          <p:nvPr/>
        </p:nvSpPr>
        <p:spPr bwMode="auto">
          <a:xfrm>
            <a:off x="533400" y="1524000"/>
            <a:ext cx="762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>
              <a:buFontTx/>
              <a:buChar char="-"/>
            </a:pPr>
            <a:r>
              <a:rPr lang="en-US" sz="2000" b="0" i="0" dirty="0">
                <a:solidFill>
                  <a:srgbClr val="000000"/>
                </a:solidFill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latin typeface="Comic Sans MS"/>
                <a:cs typeface="Comic Sans MS"/>
              </a:rPr>
              <a:t>Large data set of </a:t>
            </a:r>
            <a:r>
              <a:rPr lang="en-US" sz="2000" i="0" dirty="0">
                <a:solidFill>
                  <a:srgbClr val="333399"/>
                </a:solidFill>
                <a:latin typeface="Comic Sans MS"/>
                <a:cs typeface="Comic Sans MS"/>
              </a:rPr>
              <a:t>2,457</a:t>
            </a:r>
            <a:r>
              <a:rPr lang="en-US" sz="2000" b="0" i="0" dirty="0">
                <a:solidFill>
                  <a:srgbClr val="333399"/>
                </a:solidFill>
                <a:latin typeface="Comic Sans MS"/>
                <a:cs typeface="Comic Sans MS"/>
              </a:rPr>
              <a:t> unique peptide sequences</a:t>
            </a:r>
            <a:r>
              <a:rPr lang="en-US" sz="2000" b="0" i="0" baseline="30000" dirty="0">
                <a:solidFill>
                  <a:srgbClr val="333399"/>
                </a:solidFill>
                <a:latin typeface="Comic Sans MS"/>
                <a:cs typeface="Comic Sans MS"/>
              </a:rPr>
              <a:t>*</a:t>
            </a:r>
            <a:r>
              <a:rPr lang="en-US" sz="2000" b="0" i="0" dirty="0">
                <a:solidFill>
                  <a:srgbClr val="333399"/>
                </a:solidFill>
                <a:latin typeface="Comic Sans MS"/>
                <a:cs typeface="Comic Sans MS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latin typeface="Comic Sans MS"/>
                <a:cs typeface="Comic Sans MS"/>
              </a:rPr>
              <a:t>binding to </a:t>
            </a:r>
            <a:r>
              <a:rPr lang="en-US" sz="2000" b="0" i="0" dirty="0" err="1">
                <a:solidFill>
                  <a:srgbClr val="000000"/>
                </a:solidFill>
                <a:latin typeface="Comic Sans MS"/>
                <a:cs typeface="Comic Sans MS"/>
              </a:rPr>
              <a:t>Src</a:t>
            </a:r>
            <a:r>
              <a:rPr lang="en-US" sz="2000" b="0" i="0" dirty="0">
                <a:solidFill>
                  <a:srgbClr val="000000"/>
                </a:solidFill>
                <a:latin typeface="Comic Sans MS"/>
                <a:cs typeface="Comic Sans MS"/>
              </a:rPr>
              <a:t> SH3 domain</a:t>
            </a:r>
          </a:p>
          <a:p>
            <a:pPr algn="l" eaLnBrk="0" hangingPunct="0">
              <a:buFontTx/>
              <a:buChar char="-"/>
            </a:pPr>
            <a:r>
              <a:rPr lang="en-US" sz="2000" b="0" i="0" dirty="0">
                <a:solidFill>
                  <a:srgbClr val="000000"/>
                </a:solidFill>
                <a:latin typeface="Comic Sans MS"/>
                <a:cs typeface="Comic Sans MS"/>
              </a:rPr>
              <a:t> 12 amino acids long peptides, </a:t>
            </a:r>
            <a:r>
              <a:rPr lang="en-US" sz="2000" b="0" i="0" dirty="0">
                <a:solidFill>
                  <a:srgbClr val="333399"/>
                </a:solidFill>
                <a:latin typeface="Comic Sans MS"/>
                <a:cs typeface="Comic Sans MS"/>
              </a:rPr>
              <a:t>unaligned </a:t>
            </a:r>
            <a:r>
              <a:rPr lang="en-US" sz="2000" b="0" i="0" dirty="0">
                <a:solidFill>
                  <a:srgbClr val="000000"/>
                </a:solidFill>
                <a:latin typeface="Comic Sans MS"/>
                <a:cs typeface="Comic Sans MS"/>
              </a:rPr>
              <a:t>with respect to the binding core</a:t>
            </a:r>
          </a:p>
        </p:txBody>
      </p:sp>
      <p:sp>
        <p:nvSpPr>
          <p:cNvPr id="56324" name="TextBox 19"/>
          <p:cNvSpPr txBox="1">
            <a:spLocks noChangeArrowheads="1"/>
          </p:cNvSpPr>
          <p:nvPr/>
        </p:nvSpPr>
        <p:spPr bwMode="auto">
          <a:xfrm>
            <a:off x="3352800" y="2636912"/>
            <a:ext cx="167225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WVTAPRSLPVLP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GSWVVDISNVED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NYSGNRPLPGIW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RSPIVRQLPSLP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RALPVMPTNGPM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AKSRPLPMVGLV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VRPLPSPEGFGQ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YRGRMLPVIWGT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RALPLPRAYEGI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VPLLPIRNGAVN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PVRVLPNIPLSV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Courier" charset="0"/>
                <a:cs typeface="Courier" charset="0"/>
              </a:rPr>
              <a:t>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5877272"/>
            <a:ext cx="65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>
                <a:latin typeface="Comic Sans MS"/>
                <a:cs typeface="Comic Sans MS"/>
              </a:rPr>
              <a:t>*Kim, T., et al. (2011) MUSI: an integrated system for identifying multiple specificity from large peptide or nucleic acid data sets, Nucleic Acids Res, 1-8.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6"/>
          <p:cNvSpPr txBox="1">
            <a:spLocks noChangeArrowheads="1"/>
          </p:cNvSpPr>
          <p:nvPr/>
        </p:nvSpPr>
        <p:spPr bwMode="auto">
          <a:xfrm>
            <a:off x="533400" y="381000"/>
            <a:ext cx="2361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SH3 domains</a:t>
            </a:r>
          </a:p>
        </p:txBody>
      </p:sp>
      <p:sp>
        <p:nvSpPr>
          <p:cNvPr id="57347" name="TextBox 13"/>
          <p:cNvSpPr txBox="1">
            <a:spLocks noChangeArrowheads="1"/>
          </p:cNvSpPr>
          <p:nvPr/>
        </p:nvSpPr>
        <p:spPr bwMode="auto">
          <a:xfrm>
            <a:off x="2514600" y="1219200"/>
            <a:ext cx="382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</a:rPr>
              <a:t>Gibbs clustering - 1 cluster</a:t>
            </a:r>
          </a:p>
        </p:txBody>
      </p:sp>
      <p:sp>
        <p:nvSpPr>
          <p:cNvPr id="57348" name="TextBox 15"/>
          <p:cNvSpPr txBox="1">
            <a:spLocks noChangeArrowheads="1"/>
          </p:cNvSpPr>
          <p:nvPr/>
        </p:nvSpPr>
        <p:spPr bwMode="auto">
          <a:xfrm>
            <a:off x="7391400" y="4419600"/>
            <a:ext cx="1411288" cy="1938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i="0" dirty="0">
                <a:solidFill>
                  <a:srgbClr val="000000"/>
                </a:solidFill>
              </a:rPr>
              <a:t>class I</a:t>
            </a:r>
          </a:p>
          <a:p>
            <a:pPr eaLnBrk="0" hangingPunct="0"/>
            <a:r>
              <a:rPr lang="en-US" b="0" i="0" dirty="0">
                <a:solidFill>
                  <a:srgbClr val="000000"/>
                </a:solidFill>
              </a:rPr>
              <a:t>+</a:t>
            </a:r>
            <a:r>
              <a:rPr lang="en-US" b="0" i="0" dirty="0" err="1">
                <a:solidFill>
                  <a:srgbClr val="000000"/>
                </a:solidFill>
              </a:rPr>
              <a:t>x</a:t>
            </a:r>
            <a:r>
              <a:rPr lang="en-US" b="0" i="0" dirty="0" err="1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 dirty="0" err="1">
                <a:solidFill>
                  <a:srgbClr val="000000"/>
                </a:solidFill>
              </a:rPr>
              <a:t>Px</a:t>
            </a:r>
            <a:r>
              <a:rPr lang="en-US" b="0" i="0" dirty="0" err="1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 dirty="0" err="1">
                <a:solidFill>
                  <a:srgbClr val="000000"/>
                </a:solidFill>
              </a:rPr>
              <a:t>P</a:t>
            </a:r>
            <a:endParaRPr lang="en-US" b="0" i="0" dirty="0">
              <a:solidFill>
                <a:srgbClr val="000000"/>
              </a:solidFill>
            </a:endParaRPr>
          </a:p>
          <a:p>
            <a:pPr eaLnBrk="0" hangingPunct="0"/>
            <a:endParaRPr lang="en-US" b="0" i="0" dirty="0">
              <a:solidFill>
                <a:srgbClr val="000000"/>
              </a:solidFill>
            </a:endParaRPr>
          </a:p>
          <a:p>
            <a:pPr eaLnBrk="0" hangingPunct="0"/>
            <a:r>
              <a:rPr lang="en-US" i="0" dirty="0">
                <a:solidFill>
                  <a:srgbClr val="000000"/>
                </a:solidFill>
              </a:rPr>
              <a:t>class II</a:t>
            </a:r>
          </a:p>
          <a:p>
            <a:pPr eaLnBrk="0" hangingPunct="0"/>
            <a:r>
              <a:rPr lang="en-US" b="0" i="0" dirty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 dirty="0" err="1">
                <a:solidFill>
                  <a:srgbClr val="000000"/>
                </a:solidFill>
              </a:rPr>
              <a:t>Px</a:t>
            </a:r>
            <a:r>
              <a:rPr lang="en-US" b="0" i="0" dirty="0" err="1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 dirty="0" err="1">
                <a:solidFill>
                  <a:srgbClr val="000000"/>
                </a:solidFill>
              </a:rPr>
              <a:t>Px</a:t>
            </a:r>
            <a:r>
              <a:rPr lang="en-US" b="0" i="0" dirty="0">
                <a:solidFill>
                  <a:srgbClr val="000000"/>
                </a:solidFill>
              </a:rPr>
              <a:t>+ 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3352819" y="5638800"/>
            <a:ext cx="2138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i="0" dirty="0">
                <a:solidFill>
                  <a:srgbClr val="000000"/>
                </a:solidFill>
              </a:rPr>
              <a:t>2,350 sequences</a:t>
            </a:r>
          </a:p>
          <a:p>
            <a:pPr eaLnBrk="0" hangingPunct="0"/>
            <a:r>
              <a:rPr lang="en-US" sz="2000" b="0" i="0" dirty="0">
                <a:solidFill>
                  <a:srgbClr val="000000"/>
                </a:solidFill>
              </a:rPr>
              <a:t>(107 to trash)</a:t>
            </a:r>
          </a:p>
        </p:txBody>
      </p:sp>
      <p:pic>
        <p:nvPicPr>
          <p:cNvPr id="2" name="Picture 1" descr="gibbs_logos_1of1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8" y="1845249"/>
            <a:ext cx="3386591" cy="381599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6"/>
          <p:cNvSpPr txBox="1">
            <a:spLocks noChangeArrowheads="1"/>
          </p:cNvSpPr>
          <p:nvPr/>
        </p:nvSpPr>
        <p:spPr bwMode="auto">
          <a:xfrm>
            <a:off x="533400" y="381000"/>
            <a:ext cx="2361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SH3 domains</a:t>
            </a:r>
          </a:p>
        </p:txBody>
      </p:sp>
      <p:sp>
        <p:nvSpPr>
          <p:cNvPr id="58371" name="TextBox 13"/>
          <p:cNvSpPr txBox="1">
            <a:spLocks noChangeArrowheads="1"/>
          </p:cNvSpPr>
          <p:nvPr/>
        </p:nvSpPr>
        <p:spPr bwMode="auto">
          <a:xfrm>
            <a:off x="2514600" y="1219200"/>
            <a:ext cx="398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 dirty="0">
                <a:solidFill>
                  <a:srgbClr val="000000"/>
                </a:solidFill>
              </a:rPr>
              <a:t>Gibbs clustering - 2 clusters</a:t>
            </a:r>
          </a:p>
        </p:txBody>
      </p:sp>
      <p:sp>
        <p:nvSpPr>
          <p:cNvPr id="58372" name="TextBox 15"/>
          <p:cNvSpPr txBox="1">
            <a:spLocks noChangeArrowheads="1"/>
          </p:cNvSpPr>
          <p:nvPr/>
        </p:nvSpPr>
        <p:spPr bwMode="auto">
          <a:xfrm>
            <a:off x="7391400" y="4419600"/>
            <a:ext cx="1411288" cy="1938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i="0">
                <a:solidFill>
                  <a:srgbClr val="000000"/>
                </a:solidFill>
              </a:rPr>
              <a:t>class I</a:t>
            </a:r>
          </a:p>
          <a:p>
            <a:pPr eaLnBrk="0" hangingPunct="0"/>
            <a:r>
              <a:rPr lang="en-US" b="0" i="0">
                <a:solidFill>
                  <a:srgbClr val="000000"/>
                </a:solidFill>
              </a:rPr>
              <a:t>+x</a:t>
            </a:r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Px</a:t>
            </a:r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</a:t>
            </a:r>
          </a:p>
          <a:p>
            <a:pPr eaLnBrk="0" hangingPunct="0"/>
            <a:endParaRPr lang="en-US" b="0" i="0">
              <a:solidFill>
                <a:srgbClr val="000000"/>
              </a:solidFill>
            </a:endParaRPr>
          </a:p>
          <a:p>
            <a:pPr eaLnBrk="0" hangingPunct="0"/>
            <a:r>
              <a:rPr lang="en-US" i="0">
                <a:solidFill>
                  <a:srgbClr val="000000"/>
                </a:solidFill>
              </a:rPr>
              <a:t>class II</a:t>
            </a:r>
          </a:p>
          <a:p>
            <a:pPr eaLnBrk="0" hangingPunct="0"/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Px</a:t>
            </a:r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Px+ </a:t>
            </a:r>
          </a:p>
        </p:txBody>
      </p:sp>
      <p:sp>
        <p:nvSpPr>
          <p:cNvPr id="58377" name="TextBox 9"/>
          <p:cNvSpPr txBox="1">
            <a:spLocks noChangeArrowheads="1"/>
          </p:cNvSpPr>
          <p:nvPr/>
        </p:nvSpPr>
        <p:spPr bwMode="auto">
          <a:xfrm>
            <a:off x="3378734" y="5981278"/>
            <a:ext cx="1567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i="0" dirty="0">
                <a:solidFill>
                  <a:srgbClr val="000000"/>
                </a:solidFill>
              </a:rPr>
              <a:t>(63 to trash)</a:t>
            </a:r>
          </a:p>
        </p:txBody>
      </p:sp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4839753" y="5528270"/>
            <a:ext cx="1924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i="0" dirty="0">
                <a:solidFill>
                  <a:srgbClr val="000000"/>
                </a:solidFill>
              </a:rPr>
              <a:t>466 sequences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0789" y="2060848"/>
            <a:ext cx="104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II</a:t>
            </a:r>
          </a:p>
        </p:txBody>
      </p: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1682496" y="5537562"/>
            <a:ext cx="2138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i="0" dirty="0">
                <a:solidFill>
                  <a:srgbClr val="000000"/>
                </a:solidFill>
              </a:rPr>
              <a:t>1,928 sequences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5247" y="2060848"/>
            <a:ext cx="98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I</a:t>
            </a:r>
          </a:p>
        </p:txBody>
      </p:sp>
      <p:pic>
        <p:nvPicPr>
          <p:cNvPr id="3" name="Picture 2" descr="gibbs_logos_1of2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9"/>
            <a:ext cx="2875734" cy="3240367"/>
          </a:xfrm>
          <a:prstGeom prst="rect">
            <a:avLst/>
          </a:prstGeom>
        </p:spPr>
      </p:pic>
      <p:pic>
        <p:nvPicPr>
          <p:cNvPr id="4" name="Picture 3" descr="gibbs_logos_2of2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2875395" cy="32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617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6"/>
          <p:cNvSpPr txBox="1">
            <a:spLocks noChangeArrowheads="1"/>
          </p:cNvSpPr>
          <p:nvPr/>
        </p:nvSpPr>
        <p:spPr bwMode="auto">
          <a:xfrm>
            <a:off x="533400" y="381000"/>
            <a:ext cx="2340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SH3 domains</a:t>
            </a:r>
          </a:p>
        </p:txBody>
      </p:sp>
      <p:sp>
        <p:nvSpPr>
          <p:cNvPr id="59395" name="TextBox 13"/>
          <p:cNvSpPr txBox="1">
            <a:spLocks noChangeArrowheads="1"/>
          </p:cNvSpPr>
          <p:nvPr/>
        </p:nvSpPr>
        <p:spPr bwMode="auto">
          <a:xfrm>
            <a:off x="2514600" y="1219200"/>
            <a:ext cx="398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</a:rPr>
              <a:t>Gibbs clustering - 3 clusters</a:t>
            </a:r>
          </a:p>
        </p:txBody>
      </p:sp>
      <p:sp>
        <p:nvSpPr>
          <p:cNvPr id="59396" name="TextBox 15"/>
          <p:cNvSpPr txBox="1">
            <a:spLocks noChangeArrowheads="1"/>
          </p:cNvSpPr>
          <p:nvPr/>
        </p:nvSpPr>
        <p:spPr bwMode="auto">
          <a:xfrm>
            <a:off x="7391400" y="4419600"/>
            <a:ext cx="1411288" cy="1938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i="0">
                <a:solidFill>
                  <a:srgbClr val="000000"/>
                </a:solidFill>
              </a:rPr>
              <a:t>class I</a:t>
            </a:r>
          </a:p>
          <a:p>
            <a:pPr eaLnBrk="0" hangingPunct="0"/>
            <a:r>
              <a:rPr lang="en-US" b="0" i="0">
                <a:solidFill>
                  <a:srgbClr val="000000"/>
                </a:solidFill>
              </a:rPr>
              <a:t>+x</a:t>
            </a:r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Px</a:t>
            </a:r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</a:t>
            </a:r>
          </a:p>
          <a:p>
            <a:pPr eaLnBrk="0" hangingPunct="0"/>
            <a:endParaRPr lang="en-US" b="0" i="0">
              <a:solidFill>
                <a:srgbClr val="000000"/>
              </a:solidFill>
            </a:endParaRPr>
          </a:p>
          <a:p>
            <a:pPr eaLnBrk="0" hangingPunct="0"/>
            <a:r>
              <a:rPr lang="en-US" i="0">
                <a:solidFill>
                  <a:srgbClr val="000000"/>
                </a:solidFill>
              </a:rPr>
              <a:t>class II</a:t>
            </a:r>
          </a:p>
          <a:p>
            <a:pPr eaLnBrk="0" hangingPunct="0"/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Px</a:t>
            </a:r>
            <a:r>
              <a:rPr lang="en-US" b="0" i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>
                <a:solidFill>
                  <a:srgbClr val="000000"/>
                </a:solidFill>
              </a:rPr>
              <a:t>Px+ </a:t>
            </a:r>
          </a:p>
        </p:txBody>
      </p:sp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533419" y="4953000"/>
            <a:ext cx="2138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i="0" dirty="0">
                <a:solidFill>
                  <a:srgbClr val="000000"/>
                </a:solidFill>
              </a:rPr>
              <a:t>1,404 sequences</a:t>
            </a:r>
          </a:p>
        </p:txBody>
      </p:sp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5257612" y="4953000"/>
            <a:ext cx="1924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i="0" dirty="0">
                <a:solidFill>
                  <a:srgbClr val="000000"/>
                </a:solidFill>
              </a:rPr>
              <a:t>560 sequences</a:t>
            </a:r>
          </a:p>
        </p:txBody>
      </p:sp>
      <p:sp>
        <p:nvSpPr>
          <p:cNvPr id="59399" name="TextBox 9"/>
          <p:cNvSpPr txBox="1">
            <a:spLocks noChangeArrowheads="1"/>
          </p:cNvSpPr>
          <p:nvPr/>
        </p:nvSpPr>
        <p:spPr bwMode="auto">
          <a:xfrm>
            <a:off x="3276341" y="5486400"/>
            <a:ext cx="1567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i="0" dirty="0">
                <a:solidFill>
                  <a:srgbClr val="000000"/>
                </a:solidFill>
              </a:rPr>
              <a:t>(48 to trash)</a:t>
            </a:r>
          </a:p>
        </p:txBody>
      </p:sp>
      <p:sp>
        <p:nvSpPr>
          <p:cNvPr id="59400" name="TextBox 10"/>
          <p:cNvSpPr txBox="1">
            <a:spLocks noChangeArrowheads="1"/>
          </p:cNvSpPr>
          <p:nvPr/>
        </p:nvSpPr>
        <p:spPr bwMode="auto">
          <a:xfrm>
            <a:off x="3047812" y="4953000"/>
            <a:ext cx="1924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i="0" dirty="0">
                <a:solidFill>
                  <a:srgbClr val="000000"/>
                </a:solidFill>
              </a:rPr>
              <a:t>445 sequences</a:t>
            </a:r>
          </a:p>
        </p:txBody>
      </p:sp>
      <p:pic>
        <p:nvPicPr>
          <p:cNvPr id="2" name="Picture 1" descr="gibbs_logos_1of3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7144"/>
            <a:ext cx="2172531" cy="2448000"/>
          </a:xfrm>
          <a:prstGeom prst="rect">
            <a:avLst/>
          </a:prstGeom>
        </p:spPr>
      </p:pic>
      <p:pic>
        <p:nvPicPr>
          <p:cNvPr id="3" name="Picture 2" descr="gibbs_logos_2of3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2172531" cy="2448000"/>
          </a:xfrm>
          <a:prstGeom prst="rect">
            <a:avLst/>
          </a:prstGeom>
        </p:spPr>
      </p:pic>
      <p:pic>
        <p:nvPicPr>
          <p:cNvPr id="4" name="Picture 3" descr="gibbs_logos_3of3-0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2172531" cy="244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6"/>
          <p:cNvSpPr txBox="1">
            <a:spLocks noChangeArrowheads="1"/>
          </p:cNvSpPr>
          <p:nvPr/>
        </p:nvSpPr>
        <p:spPr bwMode="auto">
          <a:xfrm>
            <a:off x="323528" y="260648"/>
            <a:ext cx="2361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SH3 domains</a:t>
            </a:r>
          </a:p>
        </p:txBody>
      </p:sp>
      <p:pic>
        <p:nvPicPr>
          <p:cNvPr id="2" name="Picture 1" descr="x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828755" cy="4033311"/>
          </a:xfrm>
          <a:prstGeom prst="rect">
            <a:avLst/>
          </a:prstGeom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6332983" y="4883676"/>
            <a:ext cx="1403449" cy="15696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i="0" dirty="0">
                <a:solidFill>
                  <a:srgbClr val="000000"/>
                </a:solidFill>
              </a:rPr>
              <a:t>class I</a:t>
            </a:r>
          </a:p>
          <a:p>
            <a:pPr eaLnBrk="0" hangingPunct="0"/>
            <a:r>
              <a:rPr lang="en-US" b="0" i="0" dirty="0">
                <a:solidFill>
                  <a:srgbClr val="000000"/>
                </a:solidFill>
              </a:rPr>
              <a:t>+</a:t>
            </a:r>
            <a:r>
              <a:rPr lang="en-US" b="0" i="0" dirty="0" err="1">
                <a:solidFill>
                  <a:srgbClr val="000000"/>
                </a:solidFill>
              </a:rPr>
              <a:t>x</a:t>
            </a:r>
            <a:r>
              <a:rPr lang="en-US" b="0" i="0" dirty="0" err="1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 dirty="0" err="1">
                <a:solidFill>
                  <a:srgbClr val="000000"/>
                </a:solidFill>
              </a:rPr>
              <a:t>Px</a:t>
            </a:r>
            <a:r>
              <a:rPr lang="en-US" b="0" i="0" dirty="0" err="1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 dirty="0" err="1">
                <a:solidFill>
                  <a:srgbClr val="000000"/>
                </a:solidFill>
              </a:rPr>
              <a:t>P</a:t>
            </a:r>
            <a:endParaRPr lang="en-US" b="0" i="0" dirty="0">
              <a:solidFill>
                <a:srgbClr val="000000"/>
              </a:solidFill>
            </a:endParaRPr>
          </a:p>
          <a:p>
            <a:pPr eaLnBrk="0" hangingPunct="0"/>
            <a:r>
              <a:rPr lang="en-US" i="0" dirty="0">
                <a:solidFill>
                  <a:srgbClr val="000000"/>
                </a:solidFill>
              </a:rPr>
              <a:t>class II</a:t>
            </a:r>
          </a:p>
          <a:p>
            <a:pPr eaLnBrk="0" hangingPunct="0"/>
            <a:r>
              <a:rPr lang="en-US" b="0" i="0" dirty="0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 dirty="0" err="1">
                <a:solidFill>
                  <a:srgbClr val="000000"/>
                </a:solidFill>
              </a:rPr>
              <a:t>Px</a:t>
            </a:r>
            <a:r>
              <a:rPr lang="en-US" b="0" i="0" dirty="0" err="1">
                <a:solidFill>
                  <a:srgbClr val="000000"/>
                </a:solidFill>
                <a:sym typeface="Symbol" charset="0"/>
              </a:rPr>
              <a:t></a:t>
            </a:r>
            <a:r>
              <a:rPr lang="en-US" b="0" i="0" dirty="0" err="1">
                <a:solidFill>
                  <a:srgbClr val="000000"/>
                </a:solidFill>
              </a:rPr>
              <a:t>Px</a:t>
            </a:r>
            <a:r>
              <a:rPr lang="en-US" b="0" i="0" dirty="0">
                <a:solidFill>
                  <a:srgbClr val="000000"/>
                </a:solidFill>
              </a:rPr>
              <a:t>+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99648" y="4437112"/>
            <a:ext cx="3100344" cy="1551077"/>
            <a:chOff x="1399648" y="4437112"/>
            <a:chExt cx="3100344" cy="1551077"/>
          </a:xfrm>
        </p:grpSpPr>
        <p:sp>
          <p:nvSpPr>
            <p:cNvPr id="3" name="TextBox 2"/>
            <p:cNvSpPr txBox="1"/>
            <p:nvPr/>
          </p:nvSpPr>
          <p:spPr>
            <a:xfrm>
              <a:off x="1399648" y="5157192"/>
              <a:ext cx="3100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Comic Sans MS"/>
                  <a:cs typeface="Comic Sans MS"/>
                </a:rPr>
                <a:t>Optimal solution has two specificities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2123728" y="4437112"/>
              <a:ext cx="576064" cy="7200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32069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44744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32" y="188640"/>
            <a:ext cx="803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0" dirty="0">
                <a:latin typeface="Comic Sans MS"/>
                <a:cs typeface="Comic Sans MS"/>
              </a:rPr>
              <a:t>http://</a:t>
            </a:r>
            <a:r>
              <a:rPr lang="en-US" sz="2800" b="0" i="0" dirty="0" err="1">
                <a:latin typeface="Comic Sans MS"/>
                <a:cs typeface="Comic Sans MS"/>
              </a:rPr>
              <a:t>www.cbs.dtu.dk</a:t>
            </a:r>
            <a:r>
              <a:rPr lang="en-US" sz="2800" b="0" i="0" dirty="0">
                <a:latin typeface="Comic Sans MS"/>
                <a:cs typeface="Comic Sans MS"/>
              </a:rPr>
              <a:t>/services/</a:t>
            </a:r>
            <a:r>
              <a:rPr lang="en-US" sz="2800" b="0" i="0" dirty="0" err="1">
                <a:latin typeface="Comic Sans MS"/>
                <a:cs typeface="Comic Sans MS"/>
              </a:rPr>
              <a:t>GibbsCluster</a:t>
            </a:r>
            <a:endParaRPr lang="en-US" sz="2800" b="0" i="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178949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7924800" cy="5334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000000"/>
                </a:solidFill>
                <a:latin typeface="Comic Sans MS"/>
                <a:ea typeface="ＭＳ Ｐゴシック" charset="-128"/>
                <a:cs typeface="Comic Sans MS"/>
              </a:rPr>
              <a:t>Acknowledgements</a:t>
            </a:r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381000" y="1143000"/>
            <a:ext cx="375895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000" b="0" i="0" dirty="0">
                <a:latin typeface="Comic Sans MS"/>
                <a:cs typeface="Comic Sans MS"/>
              </a:rPr>
              <a:t>Massimo </a:t>
            </a:r>
            <a:r>
              <a:rPr lang="en-US" sz="2000" b="0" i="0" dirty="0" err="1">
                <a:latin typeface="Comic Sans MS"/>
                <a:cs typeface="Comic Sans MS"/>
              </a:rPr>
              <a:t>Andreatta</a:t>
            </a:r>
            <a:r>
              <a:rPr lang="en-US" sz="2000" b="0" i="0" dirty="0">
                <a:latin typeface="Comic Sans MS"/>
                <a:cs typeface="Comic Sans MS"/>
              </a:rPr>
              <a:t>, PhD (for doing all the work)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b="0" i="0" dirty="0">
                <a:latin typeface="Comic Sans MS"/>
                <a:cs typeface="Comic Sans MS"/>
              </a:rPr>
              <a:t>John Sidney (La Jolla Institute for Allergy and Immunology, California, USA) for the binding affinity validation of the predicted MHC class I outliers. 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b="0" i="0" dirty="0">
                <a:latin typeface="Comic Sans MS"/>
                <a:cs typeface="Comic Sans MS"/>
              </a:rPr>
              <a:t>The European Union 7th Framework Program FP7/2007-2013 [grant number 222773]</a:t>
            </a:r>
          </a:p>
          <a:p>
            <a:pPr eaLnBrk="1" hangingPunct="1">
              <a:spcBef>
                <a:spcPct val="20000"/>
              </a:spcBef>
            </a:pPr>
            <a:endParaRPr lang="en-US" b="1" dirty="0"/>
          </a:p>
        </p:txBody>
      </p:sp>
      <p:pic>
        <p:nvPicPr>
          <p:cNvPr id="4" name="Picture 3" descr="show_photo.ph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176" y="1700808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88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chemeClr val="tx1"/>
                </a:solidFill>
                <a:cs typeface="+mj-cs"/>
              </a:rPr>
              <a:t>Class II MHC binding</a:t>
            </a:r>
            <a:endParaRPr lang="en-US">
              <a:cs typeface="+mj-cs"/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z="2800">
                <a:cs typeface="+mn-cs"/>
              </a:rPr>
              <a:t> MHC class II binds peptides in the class II antigen presentation pathway</a:t>
            </a:r>
          </a:p>
          <a:p>
            <a:pPr marL="0" indent="0" eaLnBrk="1" hangingPunct="1">
              <a:defRPr/>
            </a:pPr>
            <a:r>
              <a:rPr lang="en-US" sz="2800">
                <a:cs typeface="+mn-cs"/>
              </a:rPr>
              <a:t> Binds peptides of length 9-18 (even whole proteins can bind!)</a:t>
            </a:r>
          </a:p>
          <a:p>
            <a:pPr marL="0" indent="0" eaLnBrk="1" hangingPunct="1">
              <a:defRPr/>
            </a:pPr>
            <a:r>
              <a:rPr lang="en-US" sz="2800">
                <a:cs typeface="+mn-cs"/>
              </a:rPr>
              <a:t> Binding cleft is open</a:t>
            </a:r>
          </a:p>
          <a:p>
            <a:pPr marL="0" indent="0" eaLnBrk="1" hangingPunct="1">
              <a:defRPr/>
            </a:pPr>
            <a:r>
              <a:rPr lang="en-US" sz="2800">
                <a:cs typeface="+mn-cs"/>
              </a:rPr>
              <a:t> Binding core is 9 aa</a:t>
            </a:r>
          </a:p>
        </p:txBody>
      </p:sp>
      <p:pic>
        <p:nvPicPr>
          <p:cNvPr id="3614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1947863"/>
            <a:ext cx="4229100" cy="3494087"/>
          </a:xfrm>
        </p:spPr>
      </p:pic>
    </p:spTree>
    <p:extLst>
      <p:ext uri="{BB962C8B-B14F-4D97-AF65-F5344CB8AC3E}">
        <p14:creationId xmlns:p14="http://schemas.microsoft.com/office/powerpoint/2010/main" val="250314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251520" y="304800"/>
            <a:ext cx="7304856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Conventional Gibbs sampling</a:t>
            </a:r>
          </a:p>
          <a:p>
            <a:pPr algn="l" eaLnBrk="0" hangingPunct="0"/>
            <a:r>
              <a:rPr lang="en-US" sz="2800" b="0" i="0" dirty="0">
                <a:solidFill>
                  <a:srgbClr val="000000"/>
                </a:solidFill>
                <a:latin typeface="Comic Sans MS"/>
                <a:cs typeface="Comic Sans MS"/>
              </a:rPr>
              <a:t>MHC class II binding</a:t>
            </a:r>
            <a:endParaRPr lang="en-US" sz="2800" b="0" i="0" dirty="0">
              <a:solidFill>
                <a:srgbClr val="969696"/>
              </a:solidFill>
              <a:latin typeface="Comic Sans MS"/>
              <a:cs typeface="Comic Sans MS"/>
            </a:endParaRPr>
          </a:p>
        </p:txBody>
      </p:sp>
      <p:sp>
        <p:nvSpPr>
          <p:cNvPr id="20483" name="TextBox 10"/>
          <p:cNvSpPr txBox="1">
            <a:spLocks noChangeArrowheads="1"/>
          </p:cNvSpPr>
          <p:nvPr/>
        </p:nvSpPr>
        <p:spPr bwMode="auto">
          <a:xfrm>
            <a:off x="5638800" y="1524000"/>
            <a:ext cx="2743200" cy="378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SLF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IGLKGDIRE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STV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VQLIAAVPG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VFRL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KGGAPIKGV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TF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SFSCIAIGI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ITLYLG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IDQ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VTIAGAKLR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SLN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TLVTFKNPH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AKKQDV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KMLL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DNINTPEGI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IP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ELLEFHYYL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SSKLNK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L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NKFISPKSV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AGRFA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PYPDYHWLR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T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	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	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	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	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DFA</a:t>
            </a:r>
            <a:r>
              <a:rPr lang="en-US" sz="1600" b="0" i="0">
                <a:solidFill>
                  <a:srgbClr val="FF0000"/>
                </a:solidFill>
                <a:latin typeface="Monaco" charset="0"/>
                <a:cs typeface="Monaco" charset="0"/>
              </a:rPr>
              <a:t>AQVDYPSTG</a:t>
            </a:r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LY</a:t>
            </a:r>
          </a:p>
        </p:txBody>
      </p:sp>
      <p:sp>
        <p:nvSpPr>
          <p:cNvPr id="20484" name="Left Brace 5"/>
          <p:cNvSpPr>
            <a:spLocks/>
          </p:cNvSpPr>
          <p:nvPr/>
        </p:nvSpPr>
        <p:spPr bwMode="auto">
          <a:xfrm rot="5400000">
            <a:off x="6781800" y="838200"/>
            <a:ext cx="152400" cy="1066800"/>
          </a:xfrm>
          <a:prstGeom prst="leftBrace">
            <a:avLst>
              <a:gd name="adj1" fmla="val 832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553200" y="99060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>
                <a:solidFill>
                  <a:srgbClr val="000000"/>
                </a:solidFill>
              </a:rPr>
              <a:t>9 AAs</a:t>
            </a: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1143000" y="1524000"/>
            <a:ext cx="2647950" cy="378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SLFIGLKGDIRESTV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DGEEEVQLIAAVPGK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VFRLKGGAPIKGVTF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SFSCIAIGIITLYLG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IDQVTIAGAKLRSLN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WIQKETLVTFKNPHAKKQDV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KMLLDNINTPEGIIP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ELLEFHYYLSSKLNK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LNKFISPKSVAGRFA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ESLHNPYPDYHWLRT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DFAAQVDYPSTGLY</a:t>
            </a:r>
          </a:p>
        </p:txBody>
      </p:sp>
      <p:cxnSp>
        <p:nvCxnSpPr>
          <p:cNvPr id="20487" name="Straight Arrow Connector 10"/>
          <p:cNvCxnSpPr>
            <a:cxnSpLocks noChangeShapeType="1"/>
          </p:cNvCxnSpPr>
          <p:nvPr/>
        </p:nvCxnSpPr>
        <p:spPr bwMode="auto">
          <a:xfrm>
            <a:off x="4038600" y="3352800"/>
            <a:ext cx="1295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43205"/>
              </p:ext>
            </p:extLst>
          </p:nvPr>
        </p:nvGraphicFramePr>
        <p:xfrm>
          <a:off x="3600450" y="5416550"/>
          <a:ext cx="24796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95" name="Equation" r:id="rId4" imgW="1079500" imgH="469900" progId="Equation.3">
                  <p:embed/>
                </p:oleObj>
              </mc:Choice>
              <mc:Fallback>
                <p:oleObj name="Equation" r:id="rId4" imgW="1079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5416550"/>
                        <a:ext cx="2479675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48317" y="1844824"/>
            <a:ext cx="2440997" cy="3700636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00192" y="1700808"/>
            <a:ext cx="2641650" cy="4004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3200" b="0" i="0" dirty="0">
                <a:solidFill>
                  <a:srgbClr val="000000"/>
                </a:solidFill>
                <a:latin typeface="Comic Sans MS"/>
                <a:cs typeface="Comic Sans MS"/>
              </a:rPr>
              <a:t>Gibbs sampling - sequence alignment</a:t>
            </a:r>
            <a:endParaRPr lang="en-US" sz="3200" b="0" i="0" dirty="0">
              <a:solidFill>
                <a:srgbClr val="969696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25463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Why sampling?</a:t>
            </a:r>
          </a:p>
        </p:txBody>
      </p:sp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5638800" y="1524000"/>
            <a:ext cx="2659063" cy="378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SLFIGLKGDIRESTV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DGEEEVQLIAAVPGK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VFRLKGGAPIKGVTF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SFSCIAIGIITLYLG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IDQVTIAGAKLRSLN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WIQKETLVTFKNPHAKKQDV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KMLLDNINTPEGIIP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 ELLEFHYYLSSKLNK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  LNKFISPKSVAGRFA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ESLHNPYPDYHWLRT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	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	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	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	...</a:t>
            </a:r>
          </a:p>
          <a:p>
            <a:pPr algn="l" eaLnBrk="0" hangingPunct="0"/>
            <a:r>
              <a:rPr lang="en-US" sz="1600" b="0" i="0">
                <a:solidFill>
                  <a:srgbClr val="000000"/>
                </a:solidFill>
                <a:latin typeface="Monaco" charset="0"/>
                <a:cs typeface="Monaco" charset="0"/>
              </a:rPr>
              <a:t>  DFAAQVDYPSTGLY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38400"/>
            <a:ext cx="49530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0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50 sequences 12 amino acids long</a:t>
            </a:r>
          </a:p>
          <a:p>
            <a:pPr algn="l" eaLnBrk="0" hangingPunct="0">
              <a:defRPr/>
            </a:pPr>
            <a:endParaRPr lang="en-US" sz="2000" b="0" i="0" dirty="0">
              <a:solidFill>
                <a:srgbClr val="000000"/>
              </a:solidFill>
              <a:latin typeface="Tahoma"/>
              <a:ea typeface="ＭＳ Ｐゴシック" charset="-128"/>
              <a:cs typeface="ＭＳ Ｐゴシック" charset="-128"/>
            </a:endParaRPr>
          </a:p>
          <a:p>
            <a:pPr algn="l" eaLnBrk="0" hangingPunct="0">
              <a:defRPr/>
            </a:pPr>
            <a:r>
              <a:rPr lang="en-US" sz="20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try all possible combinations with a 9-mer overlap</a:t>
            </a:r>
          </a:p>
          <a:p>
            <a:pPr algn="l" eaLnBrk="0" hangingPunct="0">
              <a:defRPr/>
            </a:pPr>
            <a:endParaRPr lang="en-US" sz="2000" b="0" i="0" dirty="0">
              <a:solidFill>
                <a:srgbClr val="000000"/>
              </a:solidFill>
              <a:latin typeface="Tahoma"/>
              <a:ea typeface="ＭＳ Ｐゴシック" charset="-128"/>
              <a:cs typeface="ＭＳ Ｐゴシック" charset="-128"/>
            </a:endParaRPr>
          </a:p>
          <a:p>
            <a:pPr algn="l" eaLnBrk="0" hangingPunct="0">
              <a:defRPr/>
            </a:pPr>
            <a:endParaRPr lang="en-US" sz="2000" b="0" i="0" dirty="0">
              <a:solidFill>
                <a:srgbClr val="000000"/>
              </a:solidFill>
              <a:latin typeface="Tahoma"/>
              <a:ea typeface="ＭＳ Ｐゴシック" charset="-128"/>
              <a:cs typeface="ＭＳ Ｐゴシック" charset="-128"/>
            </a:endParaRPr>
          </a:p>
          <a:p>
            <a:pPr algn="l" eaLnBrk="0" hangingPunct="0">
              <a:defRPr/>
            </a:pPr>
            <a:r>
              <a:rPr lang="en-US" sz="20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   4</a:t>
            </a:r>
            <a:r>
              <a:rPr lang="en-US" sz="2000" b="0" i="0" baseline="3000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50</a:t>
            </a:r>
            <a:r>
              <a:rPr lang="en-US" sz="20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 ~ 10</a:t>
            </a:r>
            <a:r>
              <a:rPr lang="en-US" sz="2000" b="0" i="0" baseline="3000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30</a:t>
            </a:r>
            <a:r>
              <a:rPr lang="en-US" sz="20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 possible combinations</a:t>
            </a:r>
          </a:p>
          <a:p>
            <a:pPr algn="l" eaLnBrk="0" hangingPunct="0">
              <a:defRPr/>
            </a:pPr>
            <a:endParaRPr lang="en-US" sz="2000" b="0" i="0" dirty="0">
              <a:solidFill>
                <a:srgbClr val="000000"/>
              </a:solidFill>
              <a:latin typeface="Tahoma"/>
              <a:ea typeface="ＭＳ Ｐゴシック" charset="-128"/>
              <a:cs typeface="ＭＳ Ｐゴシック" charset="-128"/>
            </a:endParaRPr>
          </a:p>
          <a:p>
            <a:pPr algn="l" eaLnBrk="0" hangingPunct="0">
              <a:defRPr/>
            </a:pPr>
            <a:r>
              <a:rPr lang="en-US" sz="2000" b="0" i="0" dirty="0">
                <a:solidFill>
                  <a:srgbClr val="000000"/>
                </a:solidFill>
                <a:latin typeface="Tahoma"/>
                <a:ea typeface="ＭＳ Ｐゴシック" charset="-128"/>
                <a:cs typeface="ＭＳ Ｐゴシック" charset="-128"/>
              </a:rPr>
              <a:t>...computationally unfeasible</a:t>
            </a:r>
          </a:p>
        </p:txBody>
      </p:sp>
      <p:cxnSp>
        <p:nvCxnSpPr>
          <p:cNvPr id="22534" name="Straight Arrow Connector 9"/>
          <p:cNvCxnSpPr>
            <a:cxnSpLocks noChangeShapeType="1"/>
          </p:cNvCxnSpPr>
          <p:nvPr/>
        </p:nvCxnSpPr>
        <p:spPr bwMode="auto">
          <a:xfrm rot="5400000">
            <a:off x="2438401" y="3886200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3200" b="0" i="0" dirty="0">
                <a:solidFill>
                  <a:srgbClr val="000000"/>
                </a:solidFill>
                <a:latin typeface="Comic Sans MS"/>
                <a:cs typeface="Comic Sans MS"/>
              </a:rPr>
              <a:t>Gibbs sampling - sequence alignment</a:t>
            </a:r>
            <a:endParaRPr lang="en-US" sz="3200" b="0" i="0" dirty="0">
              <a:solidFill>
                <a:srgbClr val="969696"/>
              </a:solidFill>
              <a:latin typeface="Comic Sans MS"/>
              <a:cs typeface="Comic Sans MS"/>
            </a:endParaRPr>
          </a:p>
        </p:txBody>
      </p:sp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457200" y="1066800"/>
            <a:ext cx="223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b="0" i="0">
                <a:solidFill>
                  <a:srgbClr val="000000"/>
                </a:solidFill>
              </a:rPr>
              <a:t>State</a:t>
            </a:r>
            <a:r>
              <a:rPr lang="en-US" b="0" i="0">
                <a:solidFill>
                  <a:srgbClr val="FF0000"/>
                </a:solidFill>
              </a:rPr>
              <a:t> </a:t>
            </a:r>
            <a:r>
              <a:rPr lang="en-US" b="0" i="0">
                <a:solidFill>
                  <a:srgbClr val="000000"/>
                </a:solidFill>
              </a:rPr>
              <a:t>transition</a:t>
            </a: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609600" y="1676400"/>
            <a:ext cx="2659063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600" i="0" dirty="0">
                <a:solidFill>
                  <a:srgbClr val="000000"/>
                </a:solidFill>
                <a:latin typeface="Monaco" charset="0"/>
                <a:cs typeface="Monaco" charset="0"/>
              </a:rPr>
              <a:t>  </a:t>
            </a:r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SLFIGLKGDIRESTV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DGEEEVQLIAAVPGK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 </a:t>
            </a:r>
            <a:r>
              <a:rPr lang="en-US" sz="1600" b="0" i="0" dirty="0">
                <a:solidFill>
                  <a:srgbClr val="FF0000"/>
                </a:solidFill>
                <a:latin typeface="Monaco" charset="0"/>
                <a:cs typeface="Monaco" charset="0"/>
              </a:rPr>
              <a:t>VFRLKGGAPIKGVTF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     SFSCIAIGIITLYLG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  IDQVTIAGAKLRSLN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WIQKETLVTFKNPHAKKQDV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 KMLLDNINTPEGIIP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     ELLEFHYYLSSKLNK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    LNKFISPKSVAGRFA</a:t>
            </a:r>
          </a:p>
          <a:p>
            <a:pPr algn="l" eaLnBrk="0" hangingPunct="0"/>
            <a:r>
              <a:rPr lang="en-US" sz="1600" b="0" i="0" dirty="0">
                <a:solidFill>
                  <a:srgbClr val="000000"/>
                </a:solidFill>
                <a:latin typeface="Monaco" charset="0"/>
                <a:cs typeface="Monaco" charset="0"/>
              </a:rPr>
              <a:t>ESLHNPYPDYHWLRT</a:t>
            </a:r>
            <a:endParaRPr lang="en-US" b="0" i="0" dirty="0">
              <a:solidFill>
                <a:srgbClr val="000000"/>
              </a:solidFill>
            </a:endParaRPr>
          </a:p>
        </p:txBody>
      </p:sp>
      <p:cxnSp>
        <p:nvCxnSpPr>
          <p:cNvPr id="23559" name="Straight Arrow Connector 12"/>
          <p:cNvCxnSpPr>
            <a:cxnSpLocks noChangeShapeType="1"/>
            <a:stCxn id="23558" idx="3"/>
          </p:cNvCxnSpPr>
          <p:nvPr/>
        </p:nvCxnSpPr>
        <p:spPr bwMode="auto">
          <a:xfrm>
            <a:off x="3268663" y="2954338"/>
            <a:ext cx="17605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0" name="TextBox 18"/>
          <p:cNvSpPr txBox="1">
            <a:spLocks noChangeArrowheads="1"/>
          </p:cNvSpPr>
          <p:nvPr/>
        </p:nvSpPr>
        <p:spPr bwMode="auto">
          <a:xfrm>
            <a:off x="3657600" y="25908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0" hangingPunct="0"/>
            <a:r>
              <a:rPr lang="en-US" sz="1800" b="0" i="0">
                <a:solidFill>
                  <a:srgbClr val="000000"/>
                </a:solidFill>
              </a:rPr>
              <a:t>move to state +1</a:t>
            </a:r>
          </a:p>
        </p:txBody>
      </p:sp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1447800" y="1676400"/>
            <a:ext cx="1066800" cy="2590800"/>
          </a:xfrm>
          <a:prstGeom prst="rect">
            <a:avLst/>
          </a:prstGeom>
          <a:solidFill>
            <a:srgbClr val="FFFF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2400" b="0" i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930275" y="5562600"/>
          <a:ext cx="21336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89" name="Equation" r:id="rId4" imgW="876300" imgH="177800" progId="Equation.3">
                  <p:embed/>
                </p:oleObj>
              </mc:Choice>
              <mc:Fallback>
                <p:oleObj name="Equation" r:id="rId4" imgW="876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5562600"/>
                        <a:ext cx="21336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570333"/>
              </p:ext>
            </p:extLst>
          </p:nvPr>
        </p:nvGraphicFramePr>
        <p:xfrm>
          <a:off x="739775" y="4376738"/>
          <a:ext cx="2479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90" name="Equation" r:id="rId6" imgW="1079500" imgH="469900" progId="Equation.3">
                  <p:embed/>
                </p:oleObj>
              </mc:Choice>
              <mc:Fallback>
                <p:oleObj name="Equation" r:id="rId6" imgW="1079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376738"/>
                        <a:ext cx="24796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lide">
  <a:themeElements>
    <a:clrScheme name="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Frutiger 45 Ligh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Frutiger 45 Light" charset="0"/>
            <a:ea typeface="ＭＳ Ｐゴシック" charset="0"/>
          </a:defRPr>
        </a:defPPr>
      </a:lstStyle>
    </a:lnDef>
  </a:objectDefaults>
  <a:extraClrSchemeLst>
    <a:extraClrScheme>
      <a:clrScheme name="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TU">
  <a:themeElements>
    <a:clrScheme name="D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TU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7888</TotalTime>
  <Words>2288</Words>
  <Application>Microsoft Macintosh PowerPoint</Application>
  <PresentationFormat>On-screen Show (4:3)</PresentationFormat>
  <Paragraphs>887</Paragraphs>
  <Slides>57</Slides>
  <Notes>17</Notes>
  <HiddenSlides>14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Calibri</vt:lpstr>
      <vt:lpstr>Comic Sans MS</vt:lpstr>
      <vt:lpstr>Courier</vt:lpstr>
      <vt:lpstr>Courier New</vt:lpstr>
      <vt:lpstr>Frutiger 45 Light</vt:lpstr>
      <vt:lpstr>Garamond</vt:lpstr>
      <vt:lpstr>Monaco</vt:lpstr>
      <vt:lpstr>Symbol</vt:lpstr>
      <vt:lpstr>Tahoma</vt:lpstr>
      <vt:lpstr>Times</vt:lpstr>
      <vt:lpstr>Verdana</vt:lpstr>
      <vt:lpstr>slide</vt:lpstr>
      <vt:lpstr>DTU</vt:lpstr>
      <vt:lpstr>Equation</vt:lpstr>
      <vt:lpstr>Metropolis Monte Carlo sampling  Gibbs Clustering  Morten Nielsen  Department of Health Technology DTU, Denmark </vt:lpstr>
      <vt:lpstr>Metropolis Monte Carlo </vt:lpstr>
      <vt:lpstr>Example: Estimating Π by Independent  Monte-Carlo Samples</vt:lpstr>
      <vt:lpstr>Estimating P</vt:lpstr>
      <vt:lpstr>Monte Carlo </vt:lpstr>
      <vt:lpstr>Class II MHC binding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minima</vt:lpstr>
      <vt:lpstr>PowerPoint Presentation</vt:lpstr>
      <vt:lpstr>It works</vt:lpstr>
      <vt:lpstr>Gibbs sampler. Prediction accuracy</vt:lpstr>
      <vt:lpstr>Next generation peptide-chip technology</vt:lpstr>
      <vt:lpstr>Identification of receptor binding motifs</vt:lpstr>
      <vt:lpstr>PowerPoint Presentation</vt:lpstr>
      <vt:lpstr>PowerPoint Presentation</vt:lpstr>
      <vt:lpstr>Interpreting and benefitting from MS eluted ligand data 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of T Cell Epitopes Using an Integrative Approach </dc:title>
  <cp:lastModifiedBy>Morten Nielsen</cp:lastModifiedBy>
  <cp:revision>89</cp:revision>
  <cp:lastPrinted>2020-05-25T15:16:14Z</cp:lastPrinted>
  <dcterms:modified xsi:type="dcterms:W3CDTF">2022-06-06T09:07:30Z</dcterms:modified>
</cp:coreProperties>
</file>