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650" r:id="rId2"/>
    <p:sldId id="689" r:id="rId3"/>
    <p:sldId id="690" r:id="rId4"/>
    <p:sldId id="691" r:id="rId5"/>
    <p:sldId id="692" r:id="rId6"/>
    <p:sldId id="694" r:id="rId7"/>
    <p:sldId id="693" r:id="rId8"/>
    <p:sldId id="707" r:id="rId9"/>
    <p:sldId id="711" r:id="rId10"/>
    <p:sldId id="712" r:id="rId11"/>
    <p:sldId id="706" r:id="rId12"/>
    <p:sldId id="708" r:id="rId13"/>
    <p:sldId id="700" r:id="rId14"/>
    <p:sldId id="701" r:id="rId15"/>
    <p:sldId id="702" r:id="rId16"/>
    <p:sldId id="703" r:id="rId17"/>
    <p:sldId id="704" r:id="rId18"/>
    <p:sldId id="705" r:id="rId19"/>
    <p:sldId id="713" r:id="rId20"/>
    <p:sldId id="717" r:id="rId21"/>
    <p:sldId id="759" r:id="rId22"/>
    <p:sldId id="758" r:id="rId23"/>
    <p:sldId id="740" r:id="rId24"/>
    <p:sldId id="760" r:id="rId25"/>
    <p:sldId id="741" r:id="rId26"/>
    <p:sldId id="742" r:id="rId27"/>
    <p:sldId id="744" r:id="rId28"/>
    <p:sldId id="745" r:id="rId29"/>
    <p:sldId id="746" r:id="rId30"/>
    <p:sldId id="747" r:id="rId31"/>
    <p:sldId id="748" r:id="rId32"/>
    <p:sldId id="749" r:id="rId33"/>
    <p:sldId id="750" r:id="rId34"/>
    <p:sldId id="723" r:id="rId35"/>
    <p:sldId id="726" r:id="rId36"/>
    <p:sldId id="727" r:id="rId37"/>
    <p:sldId id="728" r:id="rId38"/>
    <p:sldId id="729" r:id="rId39"/>
    <p:sldId id="734" r:id="rId40"/>
    <p:sldId id="731" r:id="rId41"/>
    <p:sldId id="730" r:id="rId42"/>
    <p:sldId id="735" r:id="rId43"/>
    <p:sldId id="762" r:id="rId44"/>
    <p:sldId id="761" r:id="rId45"/>
    <p:sldId id="763" r:id="rId46"/>
    <p:sldId id="764" r:id="rId47"/>
    <p:sldId id="710" r:id="rId48"/>
  </p:sldIdLst>
  <p:sldSz cx="9144000" cy="6858000" type="screen4x3"/>
  <p:notesSz cx="6794500" cy="9931400"/>
  <p:defaultTextStyle>
    <a:defPPr>
      <a:defRPr lang="en-US"/>
    </a:defPPr>
    <a:lvl1pPr algn="ctr" rtl="0" fontAlgn="base">
      <a:spcBef>
        <a:spcPct val="0"/>
      </a:spcBef>
      <a:spcAft>
        <a:spcPct val="0"/>
      </a:spcAft>
      <a:defRPr sz="300" b="1" kern="1200">
        <a:solidFill>
          <a:schemeClr val="tx1"/>
        </a:solidFill>
        <a:latin typeface="Comic Sans MS" charset="0"/>
        <a:ea typeface="ＭＳ Ｐゴシック" charset="0"/>
        <a:cs typeface="ＭＳ Ｐゴシック" charset="0"/>
      </a:defRPr>
    </a:lvl1pPr>
    <a:lvl2pPr marL="457200" algn="ctr" rtl="0" fontAlgn="base">
      <a:spcBef>
        <a:spcPct val="0"/>
      </a:spcBef>
      <a:spcAft>
        <a:spcPct val="0"/>
      </a:spcAft>
      <a:defRPr sz="300" b="1" kern="1200">
        <a:solidFill>
          <a:schemeClr val="tx1"/>
        </a:solidFill>
        <a:latin typeface="Comic Sans MS" charset="0"/>
        <a:ea typeface="ＭＳ Ｐゴシック" charset="0"/>
        <a:cs typeface="ＭＳ Ｐゴシック" charset="0"/>
      </a:defRPr>
    </a:lvl2pPr>
    <a:lvl3pPr marL="914400" algn="ctr" rtl="0" fontAlgn="base">
      <a:spcBef>
        <a:spcPct val="0"/>
      </a:spcBef>
      <a:spcAft>
        <a:spcPct val="0"/>
      </a:spcAft>
      <a:defRPr sz="300" b="1" kern="1200">
        <a:solidFill>
          <a:schemeClr val="tx1"/>
        </a:solidFill>
        <a:latin typeface="Comic Sans MS" charset="0"/>
        <a:ea typeface="ＭＳ Ｐゴシック" charset="0"/>
        <a:cs typeface="ＭＳ Ｐゴシック" charset="0"/>
      </a:defRPr>
    </a:lvl3pPr>
    <a:lvl4pPr marL="1371600" algn="ctr" rtl="0" fontAlgn="base">
      <a:spcBef>
        <a:spcPct val="0"/>
      </a:spcBef>
      <a:spcAft>
        <a:spcPct val="0"/>
      </a:spcAft>
      <a:defRPr sz="300" b="1" kern="1200">
        <a:solidFill>
          <a:schemeClr val="tx1"/>
        </a:solidFill>
        <a:latin typeface="Comic Sans MS" charset="0"/>
        <a:ea typeface="ＭＳ Ｐゴシック" charset="0"/>
        <a:cs typeface="ＭＳ Ｐゴシック" charset="0"/>
      </a:defRPr>
    </a:lvl4pPr>
    <a:lvl5pPr marL="1828800" algn="ctr" rtl="0" fontAlgn="base">
      <a:spcBef>
        <a:spcPct val="0"/>
      </a:spcBef>
      <a:spcAft>
        <a:spcPct val="0"/>
      </a:spcAft>
      <a:defRPr sz="300"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300"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300"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300"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300"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2B2B2"/>
    <a:srgbClr val="000099"/>
    <a:srgbClr val="4355FB"/>
    <a:srgbClr val="FFFF66"/>
    <a:srgbClr val="008000"/>
    <a:srgbClr val="DDDDDD"/>
    <a:srgbClr val="F8F8F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p:cViewPr varScale="1">
        <p:scale>
          <a:sx n="109" d="100"/>
          <a:sy n="109" d="100"/>
        </p:scale>
        <p:origin x="17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0" y="0"/>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latin typeface="Arial" charset="0"/>
                <a:cs typeface="+mn-cs"/>
              </a:defRPr>
            </a:lvl1pPr>
          </a:lstStyle>
          <a:p>
            <a:pPr>
              <a:defRPr/>
            </a:pPr>
            <a:endParaRPr lang="en-US"/>
          </a:p>
        </p:txBody>
      </p:sp>
      <p:sp>
        <p:nvSpPr>
          <p:cNvPr id="321539" name="Rectangle 3"/>
          <p:cNvSpPr>
            <a:spLocks noGrp="1" noChangeArrowheads="1"/>
          </p:cNvSpPr>
          <p:nvPr>
            <p:ph type="dt" sz="quarter" idx="1"/>
          </p:nvPr>
        </p:nvSpPr>
        <p:spPr bwMode="auto">
          <a:xfrm>
            <a:off x="3848100" y="0"/>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cs typeface="+mn-cs"/>
              </a:defRPr>
            </a:lvl1pPr>
          </a:lstStyle>
          <a:p>
            <a:pPr>
              <a:defRPr/>
            </a:pPr>
            <a:endParaRPr lang="en-US"/>
          </a:p>
        </p:txBody>
      </p:sp>
      <p:sp>
        <p:nvSpPr>
          <p:cNvPr id="321540" name="Rectangle 4"/>
          <p:cNvSpPr>
            <a:spLocks noGrp="1" noChangeArrowheads="1"/>
          </p:cNvSpPr>
          <p:nvPr>
            <p:ph type="ftr" sz="quarter" idx="2"/>
          </p:nvPr>
        </p:nvSpPr>
        <p:spPr bwMode="auto">
          <a:xfrm>
            <a:off x="0" y="9432925"/>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latin typeface="Arial" charset="0"/>
                <a:cs typeface="+mn-cs"/>
              </a:defRPr>
            </a:lvl1pPr>
          </a:lstStyle>
          <a:p>
            <a:pPr>
              <a:defRPr/>
            </a:pPr>
            <a:endParaRPr lang="en-US"/>
          </a:p>
        </p:txBody>
      </p:sp>
      <p:sp>
        <p:nvSpPr>
          <p:cNvPr id="321541"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atin typeface="Arial" charset="0"/>
                <a:cs typeface="+mn-cs"/>
              </a:defRPr>
            </a:lvl1pPr>
          </a:lstStyle>
          <a:p>
            <a:pPr>
              <a:defRPr/>
            </a:pPr>
            <a:fld id="{AFC2B962-71AE-1C46-8407-AEB95559FE70}" type="slidenum">
              <a:rPr lang="en-US"/>
              <a:pPr>
                <a:defRPr/>
              </a:pPr>
              <a:t>‹#›</a:t>
            </a:fld>
            <a:endParaRPr lang="en-US"/>
          </a:p>
        </p:txBody>
      </p:sp>
    </p:spTree>
    <p:extLst>
      <p:ext uri="{BB962C8B-B14F-4D97-AF65-F5344CB8AC3E}">
        <p14:creationId xmlns:p14="http://schemas.microsoft.com/office/powerpoint/2010/main" val="307669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latin typeface="Arial" charset="0"/>
                <a:cs typeface="+mn-cs"/>
              </a:defRPr>
            </a:lvl1pPr>
          </a:lstStyle>
          <a:p>
            <a:pPr>
              <a:defRPr/>
            </a:pPr>
            <a:endParaRPr lang="en-US"/>
          </a:p>
        </p:txBody>
      </p:sp>
      <p:sp>
        <p:nvSpPr>
          <p:cNvPr id="188419" name="Rectangle 3"/>
          <p:cNvSpPr>
            <a:spLocks noGrp="1" noChangeArrowheads="1"/>
          </p:cNvSpPr>
          <p:nvPr>
            <p:ph type="dt" idx="1"/>
          </p:nvPr>
        </p:nvSpPr>
        <p:spPr bwMode="auto">
          <a:xfrm>
            <a:off x="3848100" y="0"/>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cs typeface="+mn-cs"/>
              </a:defRPr>
            </a:lvl1pPr>
          </a:lstStyle>
          <a:p>
            <a:pPr>
              <a:defRPr/>
            </a:pPr>
            <a:endParaRPr lang="en-US"/>
          </a:p>
        </p:txBody>
      </p:sp>
      <p:sp>
        <p:nvSpPr>
          <p:cNvPr id="1884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8842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8422" name="Rectangle 6"/>
          <p:cNvSpPr>
            <a:spLocks noGrp="1" noChangeArrowheads="1"/>
          </p:cNvSpPr>
          <p:nvPr>
            <p:ph type="ftr" sz="quarter" idx="4"/>
          </p:nvPr>
        </p:nvSpPr>
        <p:spPr bwMode="auto">
          <a:xfrm>
            <a:off x="0" y="9432925"/>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latin typeface="Arial" charset="0"/>
                <a:cs typeface="+mn-cs"/>
              </a:defRPr>
            </a:lvl1pPr>
          </a:lstStyle>
          <a:p>
            <a:pPr>
              <a:defRPr/>
            </a:pPr>
            <a:endParaRPr lang="en-US"/>
          </a:p>
        </p:txBody>
      </p:sp>
      <p:sp>
        <p:nvSpPr>
          <p:cNvPr id="18842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atin typeface="Arial" charset="0"/>
                <a:cs typeface="+mn-cs"/>
              </a:defRPr>
            </a:lvl1pPr>
          </a:lstStyle>
          <a:p>
            <a:pPr>
              <a:defRPr/>
            </a:pPr>
            <a:fld id="{605E575E-3D59-DC4C-B89E-A4A498B51462}" type="slidenum">
              <a:rPr lang="en-US"/>
              <a:pPr>
                <a:defRPr/>
              </a:pPr>
              <a:t>‹#›</a:t>
            </a:fld>
            <a:endParaRPr lang="en-US"/>
          </a:p>
        </p:txBody>
      </p:sp>
    </p:spTree>
    <p:extLst>
      <p:ext uri="{BB962C8B-B14F-4D97-AF65-F5344CB8AC3E}">
        <p14:creationId xmlns:p14="http://schemas.microsoft.com/office/powerpoint/2010/main" val="1600466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8EE0A0-4C67-7F43-B299-F5912341E041}" type="slidenum">
              <a:rPr lang="en-US"/>
              <a:pPr>
                <a:defRPr/>
              </a:pPr>
              <a:t>1</a:t>
            </a:fld>
            <a:endParaRPr lang="en-US"/>
          </a:p>
        </p:txBody>
      </p:sp>
      <p:sp>
        <p:nvSpPr>
          <p:cNvPr id="9308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30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38984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4B1680-DD38-E74A-B3B7-097F1109EB89}" type="slidenum">
              <a:rPr lang="en-US"/>
              <a:pPr>
                <a:defRPr/>
              </a:pPr>
              <a:t>10</a:t>
            </a:fld>
            <a:endParaRPr lang="en-US"/>
          </a:p>
        </p:txBody>
      </p:sp>
      <p:sp>
        <p:nvSpPr>
          <p:cNvPr id="1236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699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0880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271B1C-437D-2743-9B89-E17D64221BBB}" type="slidenum">
              <a:rPr lang="en-US"/>
              <a:pPr>
                <a:defRPr/>
              </a:pPr>
              <a:t>11</a:t>
            </a:fld>
            <a:endParaRPr lang="en-US"/>
          </a:p>
        </p:txBody>
      </p:sp>
      <p:sp>
        <p:nvSpPr>
          <p:cNvPr id="1228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880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80859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B83F08-A5F2-1240-AEE7-F44E39126538}" type="slidenum">
              <a:rPr lang="en-US"/>
              <a:pPr>
                <a:defRPr/>
              </a:pPr>
              <a:t>12</a:t>
            </a:fld>
            <a:endParaRPr lang="en-US"/>
          </a:p>
        </p:txBody>
      </p:sp>
      <p:sp>
        <p:nvSpPr>
          <p:cNvPr id="1229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982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57918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D179D1-9894-B54F-9FBC-DCC68361B99D}" type="slidenum">
              <a:rPr lang="en-US"/>
              <a:pPr>
                <a:defRPr/>
              </a:pPr>
              <a:t>13</a:t>
            </a:fld>
            <a:endParaRPr lang="en-US"/>
          </a:p>
        </p:txBody>
      </p:sp>
      <p:sp>
        <p:nvSpPr>
          <p:cNvPr id="120525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52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52941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0FF703-14F4-C245-BF02-7C49E2C7EBB5}" type="slidenum">
              <a:rPr lang="en-US"/>
              <a:pPr>
                <a:defRPr/>
              </a:pPr>
              <a:t>14</a:t>
            </a:fld>
            <a:endParaRPr lang="en-US"/>
          </a:p>
        </p:txBody>
      </p:sp>
      <p:sp>
        <p:nvSpPr>
          <p:cNvPr id="120729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7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81905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FAEAC8-8174-2542-B175-43901BFF4166}" type="slidenum">
              <a:rPr lang="en-US"/>
              <a:pPr>
                <a:defRPr/>
              </a:pPr>
              <a:t>15</a:t>
            </a:fld>
            <a:endParaRPr lang="en-US"/>
          </a:p>
        </p:txBody>
      </p:sp>
      <p:sp>
        <p:nvSpPr>
          <p:cNvPr id="12093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9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47167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B270C2-A3B1-0F41-89E4-10C68BE4A5EB}" type="slidenum">
              <a:rPr lang="en-US"/>
              <a:pPr>
                <a:defRPr/>
              </a:pPr>
              <a:t>16</a:t>
            </a:fld>
            <a:endParaRPr lang="en-US"/>
          </a:p>
        </p:txBody>
      </p:sp>
      <p:sp>
        <p:nvSpPr>
          <p:cNvPr id="121139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11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131046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9FBADD-2437-FD48-AE22-76C1CE843502}" type="slidenum">
              <a:rPr lang="en-US"/>
              <a:pPr>
                <a:defRPr/>
              </a:pPr>
              <a:t>17</a:t>
            </a:fld>
            <a:endParaRPr lang="en-US"/>
          </a:p>
        </p:txBody>
      </p:sp>
      <p:sp>
        <p:nvSpPr>
          <p:cNvPr id="12134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134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2128446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588592-D72C-E64F-872D-19382FA9040E}" type="slidenum">
              <a:rPr lang="en-US"/>
              <a:pPr>
                <a:defRPr/>
              </a:pPr>
              <a:t>18</a:t>
            </a:fld>
            <a:endParaRPr lang="en-US"/>
          </a:p>
        </p:txBody>
      </p:sp>
      <p:sp>
        <p:nvSpPr>
          <p:cNvPr id="121549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15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2112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6A874-62A1-5548-87D3-6B2E9E788E2A}" type="slidenum">
              <a:rPr lang="en-US"/>
              <a:pPr>
                <a:defRPr/>
              </a:pPr>
              <a:t>19</a:t>
            </a:fld>
            <a:endParaRPr lang="en-US"/>
          </a:p>
        </p:txBody>
      </p:sp>
      <p:sp>
        <p:nvSpPr>
          <p:cNvPr id="12513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1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77673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974CEF-9244-894B-9F3E-013A71AF1E19}" type="slidenum">
              <a:rPr lang="en-US"/>
              <a:pPr>
                <a:defRPr/>
              </a:pPr>
              <a:t>2</a:t>
            </a:fld>
            <a:endParaRPr lang="en-US"/>
          </a:p>
        </p:txBody>
      </p:sp>
      <p:sp>
        <p:nvSpPr>
          <p:cNvPr id="1123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333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22092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0DBCA-8B5F-7948-AFE7-A859263ABAF2}" type="slidenum">
              <a:rPr lang="en-US"/>
              <a:pPr>
                <a:defRPr/>
              </a:pPr>
              <a:t>20</a:t>
            </a:fld>
            <a:endParaRPr lang="en-US"/>
          </a:p>
        </p:txBody>
      </p:sp>
      <p:sp>
        <p:nvSpPr>
          <p:cNvPr id="125952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9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34034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0DBCA-8B5F-7948-AFE7-A859263ABAF2}" type="slidenum">
              <a:rPr lang="en-US"/>
              <a:pPr>
                <a:defRPr/>
              </a:pPr>
              <a:t>21</a:t>
            </a:fld>
            <a:endParaRPr lang="en-US"/>
          </a:p>
        </p:txBody>
      </p:sp>
      <p:sp>
        <p:nvSpPr>
          <p:cNvPr id="125952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9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8518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0DBCA-8B5F-7948-AFE7-A859263ABAF2}" type="slidenum">
              <a:rPr lang="en-US"/>
              <a:pPr>
                <a:defRPr/>
              </a:pPr>
              <a:t>22</a:t>
            </a:fld>
            <a:endParaRPr lang="en-US"/>
          </a:p>
        </p:txBody>
      </p:sp>
      <p:sp>
        <p:nvSpPr>
          <p:cNvPr id="125952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59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426638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4768-6B59-7C4E-BE2F-4AEAE003D0BD}" type="slidenum">
              <a:rPr lang="en-US"/>
              <a:pPr/>
              <a:t>23</a:t>
            </a:fld>
            <a:endParaRPr lang="en-US"/>
          </a:p>
        </p:txBody>
      </p:sp>
      <p:sp>
        <p:nvSpPr>
          <p:cNvPr id="600066" name="Rectangle 2"/>
          <p:cNvSpPr>
            <a:spLocks noGrp="1" noRot="1" noChangeAspect="1" noChangeArrowheads="1"/>
          </p:cNvSpPr>
          <p:nvPr>
            <p:ph type="sldImg"/>
          </p:nvPr>
        </p:nvSpPr>
        <p:spPr bwMode="auto">
          <a:xfrm>
            <a:off x="914400" y="744538"/>
            <a:ext cx="4965700" cy="372427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00067" name="Rectangle 3"/>
          <p:cNvSpPr>
            <a:spLocks noGrp="1" noChangeArrowheads="1"/>
          </p:cNvSpPr>
          <p:nvPr>
            <p:ph type="body" idx="1"/>
          </p:nvPr>
        </p:nvSpPr>
        <p:spPr bwMode="auto">
          <a:xfrm>
            <a:off x="679450" y="4718050"/>
            <a:ext cx="5435600" cy="44688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866687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4768-6B59-7C4E-BE2F-4AEAE003D0BD}" type="slidenum">
              <a:rPr lang="en-US"/>
              <a:pPr/>
              <a:t>24</a:t>
            </a:fld>
            <a:endParaRPr lang="en-US"/>
          </a:p>
        </p:txBody>
      </p:sp>
      <p:sp>
        <p:nvSpPr>
          <p:cNvPr id="600066" name="Rectangle 2"/>
          <p:cNvSpPr>
            <a:spLocks noGrp="1" noRot="1" noChangeAspect="1" noChangeArrowheads="1"/>
          </p:cNvSpPr>
          <p:nvPr>
            <p:ph type="sldImg"/>
          </p:nvPr>
        </p:nvSpPr>
        <p:spPr bwMode="auto">
          <a:xfrm>
            <a:off x="914400" y="744538"/>
            <a:ext cx="4965700" cy="372427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00067" name="Rectangle 3"/>
          <p:cNvSpPr>
            <a:spLocks noGrp="1" noChangeArrowheads="1"/>
          </p:cNvSpPr>
          <p:nvPr>
            <p:ph type="body" idx="1"/>
          </p:nvPr>
        </p:nvSpPr>
        <p:spPr bwMode="auto">
          <a:xfrm>
            <a:off x="679450" y="4718050"/>
            <a:ext cx="5435600" cy="44688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117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24D5C0-3932-0246-9238-D78FF3E175C6}" type="slidenum">
              <a:rPr lang="en-US"/>
              <a:pPr>
                <a:defRPr/>
              </a:pPr>
              <a:t>25</a:t>
            </a:fld>
            <a:endParaRPr lang="en-US"/>
          </a:p>
        </p:txBody>
      </p:sp>
      <p:sp>
        <p:nvSpPr>
          <p:cNvPr id="69427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94275"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490869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47F625-41AD-4B45-9FD3-FD004DA38A91}" type="slidenum">
              <a:rPr lang="en-US"/>
              <a:pPr>
                <a:defRPr/>
              </a:pPr>
              <a:t>26</a:t>
            </a:fld>
            <a:endParaRPr lang="en-US"/>
          </a:p>
        </p:txBody>
      </p:sp>
      <p:sp>
        <p:nvSpPr>
          <p:cNvPr id="69632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9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46757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A3A98A-3AA3-D746-9C9A-071CD4C56795}" type="slidenum">
              <a:rPr lang="en-US"/>
              <a:pPr>
                <a:defRPr/>
              </a:pPr>
              <a:t>27</a:t>
            </a:fld>
            <a:endParaRPr lang="en-US"/>
          </a:p>
        </p:txBody>
      </p:sp>
      <p:sp>
        <p:nvSpPr>
          <p:cNvPr id="555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501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606497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95E11F-F6A2-AA4F-B3BB-8E7B50B2A09B}" type="slidenum">
              <a:rPr lang="en-US"/>
              <a:pPr>
                <a:defRPr/>
              </a:pPr>
              <a:t>28</a:t>
            </a:fld>
            <a:endParaRPr lang="en-US"/>
          </a:p>
        </p:txBody>
      </p:sp>
      <p:sp>
        <p:nvSpPr>
          <p:cNvPr id="7311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3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93286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A3A98A-3AA3-D746-9C9A-071CD4C56795}" type="slidenum">
              <a:rPr lang="en-US"/>
              <a:pPr>
                <a:defRPr/>
              </a:pPr>
              <a:t>29</a:t>
            </a:fld>
            <a:endParaRPr lang="en-US"/>
          </a:p>
        </p:txBody>
      </p:sp>
      <p:sp>
        <p:nvSpPr>
          <p:cNvPr id="555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501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9937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7BFB3B-AE90-264B-869D-6635D367750B}" type="slidenum">
              <a:rPr lang="en-US"/>
              <a:pPr>
                <a:defRPr/>
              </a:pPr>
              <a:t>3</a:t>
            </a:fld>
            <a:endParaRPr lang="en-US"/>
          </a:p>
        </p:txBody>
      </p:sp>
      <p:sp>
        <p:nvSpPr>
          <p:cNvPr id="1224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470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73726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0812FB-73AA-7947-8D62-A91401F84E09}" type="slidenum">
              <a:rPr lang="en-US"/>
              <a:pPr>
                <a:defRPr/>
              </a:pPr>
              <a:t>30</a:t>
            </a:fld>
            <a:endParaRPr lang="en-US"/>
          </a:p>
        </p:txBody>
      </p:sp>
      <p:sp>
        <p:nvSpPr>
          <p:cNvPr id="553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398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87864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66CB76-CEBE-6245-9D51-1D2DDF1E54D0}" type="slidenum">
              <a:rPr lang="en-US"/>
              <a:pPr>
                <a:defRPr/>
              </a:pPr>
              <a:t>31</a:t>
            </a:fld>
            <a:endParaRPr lang="en-US"/>
          </a:p>
        </p:txBody>
      </p:sp>
      <p:sp>
        <p:nvSpPr>
          <p:cNvPr id="7331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3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360119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E87F1D-69F8-044D-942E-20DAFB062526}" type="slidenum">
              <a:rPr lang="en-US"/>
              <a:pPr>
                <a:defRPr/>
              </a:pPr>
              <a:t>32</a:t>
            </a:fld>
            <a:endParaRPr lang="en-US"/>
          </a:p>
        </p:txBody>
      </p:sp>
      <p:sp>
        <p:nvSpPr>
          <p:cNvPr id="73523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3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705203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AF70A9-F2AF-A749-B679-2208966608B1}" type="slidenum">
              <a:rPr lang="en-US"/>
              <a:pPr>
                <a:defRPr/>
              </a:pPr>
              <a:t>33</a:t>
            </a:fld>
            <a:endParaRPr lang="en-US"/>
          </a:p>
        </p:txBody>
      </p:sp>
      <p:sp>
        <p:nvSpPr>
          <p:cNvPr id="73830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38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187535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CA1C1A-D4D1-BD4F-B945-56232E785F9C}" type="slidenum">
              <a:rPr lang="en-US"/>
              <a:pPr>
                <a:defRPr/>
              </a:pPr>
              <a:t>34</a:t>
            </a:fld>
            <a:endParaRPr lang="en-US"/>
          </a:p>
        </p:txBody>
      </p:sp>
      <p:sp>
        <p:nvSpPr>
          <p:cNvPr id="12718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71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90133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258217-A23C-C942-8817-2E3AABBBDB7B}" type="slidenum">
              <a:rPr lang="en-US"/>
              <a:pPr>
                <a:defRPr/>
              </a:pPr>
              <a:t>35</a:t>
            </a:fld>
            <a:endParaRPr lang="en-US"/>
          </a:p>
        </p:txBody>
      </p:sp>
      <p:sp>
        <p:nvSpPr>
          <p:cNvPr id="127795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77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12739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63542B-9BC6-C94C-9815-800DC834645D}" type="slidenum">
              <a:rPr lang="en-US"/>
              <a:pPr>
                <a:defRPr/>
              </a:pPr>
              <a:t>36</a:t>
            </a:fld>
            <a:endParaRPr lang="en-US"/>
          </a:p>
        </p:txBody>
      </p:sp>
      <p:sp>
        <p:nvSpPr>
          <p:cNvPr id="12800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739678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C538D-0A67-A749-8ADA-50662C452C4F}" type="slidenum">
              <a:rPr lang="en-US"/>
              <a:pPr>
                <a:defRPr/>
              </a:pPr>
              <a:t>37</a:t>
            </a:fld>
            <a:endParaRPr lang="en-US"/>
          </a:p>
        </p:txBody>
      </p:sp>
      <p:sp>
        <p:nvSpPr>
          <p:cNvPr id="128205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2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465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699F2-2083-094B-AA1B-918F4BA236C3}" type="slidenum">
              <a:rPr lang="en-US"/>
              <a:pPr>
                <a:defRPr/>
              </a:pPr>
              <a:t>38</a:t>
            </a:fld>
            <a:endParaRPr lang="en-US"/>
          </a:p>
        </p:txBody>
      </p:sp>
      <p:sp>
        <p:nvSpPr>
          <p:cNvPr id="128409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4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000674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5D1787-DAFA-5A43-8823-B9636F3A23E0}" type="slidenum">
              <a:rPr lang="en-US"/>
              <a:pPr>
                <a:defRPr/>
              </a:pPr>
              <a:t>39</a:t>
            </a:fld>
            <a:endParaRPr lang="en-US"/>
          </a:p>
        </p:txBody>
      </p:sp>
      <p:sp>
        <p:nvSpPr>
          <p:cNvPr id="12963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9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9373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18C3BC-4F38-F140-BF47-CE292452CB0E}" type="slidenum">
              <a:rPr lang="en-US"/>
              <a:pPr>
                <a:defRPr/>
              </a:pPr>
              <a:t>4</a:t>
            </a:fld>
            <a:endParaRPr lang="en-US"/>
          </a:p>
        </p:txBody>
      </p:sp>
      <p:sp>
        <p:nvSpPr>
          <p:cNvPr id="1188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88867" name="Rectangle 3"/>
          <p:cNvSpPr>
            <a:spLocks noGrp="1" noChangeArrowheads="1"/>
          </p:cNvSpPr>
          <p:nvPr>
            <p:ph type="body" idx="1"/>
          </p:nvPr>
        </p:nvSpPr>
        <p:spPr/>
        <p:txBody>
          <a:bodyPr/>
          <a:lstStyle/>
          <a:p>
            <a:pPr eaLnBrk="1" hangingPunct="1">
              <a:defRPr/>
            </a:pPr>
            <a:r>
              <a:rPr lang="en-US">
                <a:cs typeface="+mn-cs"/>
              </a:rPr>
              <a:t>15 hits score 13 (+). Additional 22 hits score 11 (.). Two hits with T=11 heuristics trigger extension</a:t>
            </a:r>
          </a:p>
        </p:txBody>
      </p:sp>
    </p:spTree>
    <p:extLst>
      <p:ext uri="{BB962C8B-B14F-4D97-AF65-F5344CB8AC3E}">
        <p14:creationId xmlns:p14="http://schemas.microsoft.com/office/powerpoint/2010/main" val="624512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5064A5-2ABB-2947-9A1D-C90D280A5EC6}" type="slidenum">
              <a:rPr lang="en-US"/>
              <a:pPr>
                <a:defRPr/>
              </a:pPr>
              <a:t>40</a:t>
            </a:fld>
            <a:endParaRPr lang="en-US"/>
          </a:p>
        </p:txBody>
      </p:sp>
      <p:sp>
        <p:nvSpPr>
          <p:cNvPr id="128819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8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339758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491FB8-873A-9341-BEA6-50D0CA5256CB}" type="slidenum">
              <a:rPr lang="en-US"/>
              <a:pPr>
                <a:defRPr/>
              </a:pPr>
              <a:t>41</a:t>
            </a:fld>
            <a:endParaRPr lang="en-US"/>
          </a:p>
        </p:txBody>
      </p:sp>
      <p:sp>
        <p:nvSpPr>
          <p:cNvPr id="12861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61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a:cs typeface="+mn-cs"/>
              </a:rPr>
              <a:t>You see that for the region in the alignment with a large insertion (a loop region) the blosum profile has high pos and neg number whereas the Sequence profile has very low numbers.</a:t>
            </a:r>
          </a:p>
        </p:txBody>
      </p:sp>
    </p:spTree>
    <p:extLst>
      <p:ext uri="{BB962C8B-B14F-4D97-AF65-F5344CB8AC3E}">
        <p14:creationId xmlns:p14="http://schemas.microsoft.com/office/powerpoint/2010/main" val="1390049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6CA5C7-617C-A44F-B60D-B9030159CC1D}" type="slidenum">
              <a:rPr lang="en-US"/>
              <a:pPr>
                <a:defRPr/>
              </a:pPr>
              <a:t>47</a:t>
            </a:fld>
            <a:endParaRPr lang="en-US"/>
          </a:p>
        </p:txBody>
      </p:sp>
      <p:sp>
        <p:nvSpPr>
          <p:cNvPr id="1292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9229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5470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EAB5A-D90B-4A49-8E1C-5CFBE76640D3}" type="slidenum">
              <a:rPr lang="en-US"/>
              <a:pPr>
                <a:defRPr/>
              </a:pPr>
              <a:t>5</a:t>
            </a:fld>
            <a:endParaRPr lang="en-US"/>
          </a:p>
        </p:txBody>
      </p:sp>
      <p:sp>
        <p:nvSpPr>
          <p:cNvPr id="1225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573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3014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C96422-1D3B-0349-9F2B-D9E878285C2B}" type="slidenum">
              <a:rPr lang="en-US"/>
              <a:pPr>
                <a:defRPr/>
              </a:pPr>
              <a:t>6</a:t>
            </a:fld>
            <a:endParaRPr lang="en-US"/>
          </a:p>
        </p:txBody>
      </p:sp>
      <p:sp>
        <p:nvSpPr>
          <p:cNvPr id="1192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85183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087185-9A3A-3140-A913-B98F68C293A6}" type="slidenum">
              <a:rPr lang="en-US"/>
              <a:pPr>
                <a:defRPr/>
              </a:pPr>
              <a:t>7</a:t>
            </a:fld>
            <a:endParaRPr lang="en-US"/>
          </a:p>
        </p:txBody>
      </p:sp>
      <p:sp>
        <p:nvSpPr>
          <p:cNvPr id="1226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67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25099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821A8-09D3-E14B-A826-8B82573B81F8}" type="slidenum">
              <a:rPr lang="en-US"/>
              <a:pPr>
                <a:defRPr/>
              </a:pPr>
              <a:t>8</a:t>
            </a:fld>
            <a:endParaRPr lang="en-US"/>
          </a:p>
        </p:txBody>
      </p:sp>
      <p:sp>
        <p:nvSpPr>
          <p:cNvPr id="1227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777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59116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2A5EA0-195F-894F-B5F8-F3A9FEE2E085}" type="slidenum">
              <a:rPr lang="en-US"/>
              <a:pPr>
                <a:defRPr/>
              </a:pPr>
              <a:t>9</a:t>
            </a:fld>
            <a:endParaRPr lang="en-US"/>
          </a:p>
        </p:txBody>
      </p:sp>
      <p:sp>
        <p:nvSpPr>
          <p:cNvPr id="1291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9126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756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735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48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4800"/>
            <a:ext cx="2228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304800"/>
            <a:ext cx="6534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00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 y="304800"/>
            <a:ext cx="7162800" cy="457200"/>
          </a:xfrm>
        </p:spPr>
        <p:txBody>
          <a:bodyPr/>
          <a:lstStyle/>
          <a:p>
            <a:r>
              <a:rPr lang="en-US"/>
              <a:t>Click to edit Master title style</a:t>
            </a:r>
          </a:p>
        </p:txBody>
      </p:sp>
      <p:sp>
        <p:nvSpPr>
          <p:cNvPr id="3" name="Content Placeholder 2"/>
          <p:cNvSpPr>
            <a:spLocks noGrp="1"/>
          </p:cNvSpPr>
          <p:nvPr>
            <p:ph sz="quarter" idx="1"/>
          </p:nvPr>
        </p:nvSpPr>
        <p:spPr>
          <a:xfrm>
            <a:off x="381000" y="1143000"/>
            <a:ext cx="42291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2500" y="1143000"/>
            <a:ext cx="42291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771900"/>
            <a:ext cx="42291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62500" y="3771900"/>
            <a:ext cx="42291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11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162800" cy="457200"/>
          </a:xfrm>
        </p:spPr>
        <p:txBody>
          <a:bodyPr/>
          <a:lstStyle/>
          <a:p>
            <a:r>
              <a:rPr lang="en-US"/>
              <a:t>Click to edit Master title style</a:t>
            </a:r>
          </a:p>
        </p:txBody>
      </p:sp>
      <p:sp>
        <p:nvSpPr>
          <p:cNvPr id="3" name="Text Placeholder 2"/>
          <p:cNvSpPr>
            <a:spLocks noGrp="1"/>
          </p:cNvSpPr>
          <p:nvPr>
            <p:ph type="body" sz="half" idx="1"/>
          </p:nvPr>
        </p:nvSpPr>
        <p:spPr>
          <a:xfrm>
            <a:off x="381000" y="1143000"/>
            <a:ext cx="42291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143000"/>
            <a:ext cx="42291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76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6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120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229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143000"/>
            <a:ext cx="4229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09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89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22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276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378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04800"/>
            <a:ext cx="7162800" cy="457200"/>
          </a:xfrm>
          <a:prstGeom prst="rect">
            <a:avLst/>
          </a:prstGeom>
          <a:solidFill>
            <a:schemeClr val="bg1"/>
          </a:solidFill>
          <a:ln w="9525">
            <a:solidFill>
              <a:schemeClr val="bg1"/>
            </a:solidFill>
            <a:miter lim="800000"/>
            <a:headEnd/>
            <a:tailEnd/>
          </a:ln>
          <a:effectLst/>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a-DK"/>
              <a:t>Click to edit Master title style</a:t>
            </a:r>
          </a:p>
        </p:txBody>
      </p:sp>
      <p:sp>
        <p:nvSpPr>
          <p:cNvPr id="1027" name="Rectangle 3"/>
          <p:cNvSpPr>
            <a:spLocks noGrp="1" noChangeArrowheads="1"/>
          </p:cNvSpPr>
          <p:nvPr>
            <p:ph type="body" idx="1"/>
          </p:nvPr>
        </p:nvSpPr>
        <p:spPr bwMode="auto">
          <a:xfrm>
            <a:off x="381000" y="1143000"/>
            <a:ext cx="86106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pic>
        <p:nvPicPr>
          <p:cNvPr id="1028" name="Picture 7" descr="CBS_new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762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7" name="Text Box 93"/>
          <p:cNvSpPr txBox="1">
            <a:spLocks noChangeArrowheads="1"/>
          </p:cNvSpPr>
          <p:nvPr/>
        </p:nvSpPr>
        <p:spPr bwMode="auto">
          <a:xfrm>
            <a:off x="5181600" y="6477000"/>
            <a:ext cx="3810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da-DK" sz="1800">
              <a:latin typeface="Garamond" charset="0"/>
              <a:cs typeface="+mn-cs"/>
            </a:endParaRPr>
          </a:p>
        </p:txBody>
      </p:sp>
      <p:sp>
        <p:nvSpPr>
          <p:cNvPr id="1123" name="Line 99"/>
          <p:cNvSpPr>
            <a:spLocks noChangeShapeType="1"/>
          </p:cNvSpPr>
          <p:nvPr/>
        </p:nvSpPr>
        <p:spPr bwMode="auto">
          <a:xfrm>
            <a:off x="228600" y="990600"/>
            <a:ext cx="8915400" cy="0"/>
          </a:xfrm>
          <a:prstGeom prst="line">
            <a:avLst/>
          </a:prstGeom>
          <a:noFill/>
          <a:ln w="19050">
            <a:solidFill>
              <a:srgbClr val="B2B2B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25" name="Line 101"/>
          <p:cNvSpPr>
            <a:spLocks noChangeShapeType="1"/>
          </p:cNvSpPr>
          <p:nvPr/>
        </p:nvSpPr>
        <p:spPr bwMode="auto">
          <a:xfrm>
            <a:off x="152400" y="6615113"/>
            <a:ext cx="8915400" cy="0"/>
          </a:xfrm>
          <a:prstGeom prst="line">
            <a:avLst/>
          </a:prstGeom>
          <a:noFill/>
          <a:ln w="19050">
            <a:solidFill>
              <a:srgbClr val="B2B2B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Comic Sans MS" charset="0"/>
          <a:ea typeface="ＭＳ Ｐゴシック" charset="0"/>
        </a:defRPr>
      </a:lvl6pPr>
      <a:lvl7pPr marL="914400" algn="l" rtl="0" fontAlgn="base">
        <a:spcBef>
          <a:spcPct val="0"/>
        </a:spcBef>
        <a:spcAft>
          <a:spcPct val="0"/>
        </a:spcAft>
        <a:defRPr sz="3200">
          <a:solidFill>
            <a:schemeClr val="tx1"/>
          </a:solidFill>
          <a:latin typeface="Comic Sans MS" charset="0"/>
          <a:ea typeface="ＭＳ Ｐゴシック" charset="0"/>
        </a:defRPr>
      </a:lvl7pPr>
      <a:lvl8pPr marL="1371600" algn="l" rtl="0" fontAlgn="base">
        <a:spcBef>
          <a:spcPct val="0"/>
        </a:spcBef>
        <a:spcAft>
          <a:spcPct val="0"/>
        </a:spcAft>
        <a:defRPr sz="3200">
          <a:solidFill>
            <a:schemeClr val="tx1"/>
          </a:solidFill>
          <a:latin typeface="Comic Sans MS" charset="0"/>
          <a:ea typeface="ＭＳ Ｐゴシック" charset="0"/>
        </a:defRPr>
      </a:lvl8pPr>
      <a:lvl9pPr marL="1828800" algn="l" rtl="0" fontAlgn="base">
        <a:spcBef>
          <a:spcPct val="0"/>
        </a:spcBef>
        <a:spcAft>
          <a:spcPct val="0"/>
        </a:spcAft>
        <a:defRPr sz="3200">
          <a:solidFill>
            <a:schemeClr val="tx1"/>
          </a:solidFill>
          <a:latin typeface="Comic Sans MS" charset="0"/>
          <a:ea typeface="ＭＳ Ｐゴシック"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9.bin"/><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AutoShape 2"/>
          <p:cNvSpPr>
            <a:spLocks noChangeArrowheads="1"/>
          </p:cNvSpPr>
          <p:nvPr/>
        </p:nvSpPr>
        <p:spPr bwMode="auto">
          <a:xfrm>
            <a:off x="539750" y="1700213"/>
            <a:ext cx="8208963" cy="3744912"/>
          </a:xfrm>
          <a:prstGeom prst="roundRect">
            <a:avLst>
              <a:gd name="adj" fmla="val 16667"/>
            </a:avLst>
          </a:prstGeom>
          <a:noFill/>
          <a:ln>
            <a:noFill/>
          </a:ln>
          <a:effectLst/>
          <a:extLst>
            <a:ext uri="{909E8E84-426E-40dd-AFC4-6F175D3DCCD1}">
              <a14:hiddenFill xmlns="" xmlns:a14="http://schemas.microsoft.com/office/drawing/2010/main">
                <a:solidFill>
                  <a:srgbClr val="66FF99"/>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929795" name="Rectangle 3"/>
          <p:cNvSpPr>
            <a:spLocks noGrp="1" noChangeArrowheads="1"/>
          </p:cNvSpPr>
          <p:nvPr>
            <p:ph type="ctrTitle"/>
          </p:nvPr>
        </p:nvSpPr>
        <p:spPr>
          <a:xfrm>
            <a:off x="1219200" y="2819400"/>
            <a:ext cx="7016750" cy="1470025"/>
          </a:xfrm>
        </p:spPr>
        <p:txBody>
          <a:bodyPr/>
          <a:lstStyle/>
          <a:p>
            <a:pPr algn="ctr" eaLnBrk="1" hangingPunct="1">
              <a:defRPr/>
            </a:pPr>
            <a:r>
              <a:rPr lang="en-US" dirty="0">
                <a:cs typeface="+mj-cs"/>
              </a:rPr>
              <a:t>Blast heuristics,</a:t>
            </a:r>
            <a:br>
              <a:rPr lang="en-US" dirty="0">
                <a:cs typeface="+mj-cs"/>
              </a:rPr>
            </a:br>
            <a:r>
              <a:rPr lang="en-US" dirty="0">
                <a:cs typeface="+mj-cs"/>
              </a:rPr>
              <a:t>Psi-Blast, and</a:t>
            </a:r>
            <a:br>
              <a:rPr lang="en-US" dirty="0">
                <a:cs typeface="+mj-cs"/>
              </a:rPr>
            </a:br>
            <a:r>
              <a:rPr lang="en-US" dirty="0">
                <a:cs typeface="+mj-cs"/>
              </a:rPr>
              <a:t>Sequence profiles</a:t>
            </a:r>
            <a:br>
              <a:rPr lang="en-US" dirty="0">
                <a:cs typeface="+mj-cs"/>
              </a:rPr>
            </a:br>
            <a:br>
              <a:rPr lang="en-US" dirty="0">
                <a:cs typeface="+mj-cs"/>
              </a:rPr>
            </a:br>
            <a:r>
              <a:rPr lang="en-US" dirty="0">
                <a:cs typeface="+mj-cs"/>
              </a:rPr>
              <a:t>Morten Nielsen</a:t>
            </a:r>
            <a:br>
              <a:rPr lang="en-US" dirty="0">
                <a:cs typeface="+mj-cs"/>
              </a:rPr>
            </a:br>
            <a:r>
              <a:rPr lang="en-US" dirty="0">
                <a:cs typeface="+mj-cs"/>
              </a:rPr>
              <a:t>Department of Health Technology, DTU</a:t>
            </a:r>
            <a:br>
              <a:rPr lang="en-US" dirty="0">
                <a:cs typeface="+mj-cs"/>
              </a:rPr>
            </a:br>
            <a:endParaRPr lang="da-DK" dirty="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pPr eaLnBrk="1" hangingPunct="1">
              <a:defRPr/>
            </a:pPr>
            <a:r>
              <a:rPr lang="en-US">
                <a:cs typeface="+mj-cs"/>
              </a:rPr>
              <a:t>Blast output</a:t>
            </a:r>
          </a:p>
        </p:txBody>
      </p:sp>
      <p:pic>
        <p:nvPicPr>
          <p:cNvPr id="22530" name="Picture 4"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6248400" cy="480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5973" name="Rectangle 5"/>
          <p:cNvSpPr>
            <a:spLocks noChangeArrowheads="1"/>
          </p:cNvSpPr>
          <p:nvPr/>
        </p:nvSpPr>
        <p:spPr bwMode="auto">
          <a:xfrm>
            <a:off x="762000" y="4102100"/>
            <a:ext cx="3352800" cy="927100"/>
          </a:xfrm>
          <a:prstGeom prst="rect">
            <a:avLst/>
          </a:prstGeom>
          <a:noFill/>
          <a:ln w="9525">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lstStyle/>
          <a:p>
            <a:pPr eaLnBrk="1" hangingPunct="1">
              <a:defRPr/>
            </a:pPr>
            <a:r>
              <a:rPr lang="en-US">
                <a:cs typeface="+mj-cs"/>
              </a:rPr>
              <a:t>Blast E-values. Example</a:t>
            </a:r>
          </a:p>
        </p:txBody>
      </p:sp>
      <p:sp>
        <p:nvSpPr>
          <p:cNvPr id="1216515" name="Rectangle 3"/>
          <p:cNvSpPr>
            <a:spLocks noGrp="1" noChangeArrowheads="1"/>
          </p:cNvSpPr>
          <p:nvPr>
            <p:ph type="body" idx="1"/>
          </p:nvPr>
        </p:nvSpPr>
        <p:spPr>
          <a:xfrm>
            <a:off x="304800" y="4114800"/>
            <a:ext cx="8610600" cy="914400"/>
          </a:xfrm>
        </p:spPr>
        <p:txBody>
          <a:bodyPr/>
          <a:lstStyle/>
          <a:p>
            <a:pPr eaLnBrk="1" hangingPunct="1">
              <a:lnSpc>
                <a:spcPct val="90000"/>
              </a:lnSpc>
              <a:defRPr/>
            </a:pPr>
            <a:r>
              <a:rPr lang="en-US" sz="2800">
                <a:cs typeface="+mn-cs"/>
              </a:rPr>
              <a:t>The number E of sequences with a score of at least S</a:t>
            </a:r>
            <a:r>
              <a:rPr lang="ja-JP" altLang="en-US" sz="2800">
                <a:cs typeface="+mn-cs"/>
              </a:rPr>
              <a:t>’</a:t>
            </a:r>
            <a:r>
              <a:rPr lang="en-US" sz="2800">
                <a:cs typeface="+mn-cs"/>
              </a:rPr>
              <a:t> is</a:t>
            </a:r>
            <a:endParaRPr lang="en-US">
              <a:cs typeface="+mn-cs"/>
            </a:endParaRPr>
          </a:p>
        </p:txBody>
      </p:sp>
      <p:graphicFrame>
        <p:nvGraphicFramePr>
          <p:cNvPr id="24579" name="Object 4"/>
          <p:cNvGraphicFramePr>
            <a:graphicFrameLocks noChangeAspect="1"/>
          </p:cNvGraphicFramePr>
          <p:nvPr/>
        </p:nvGraphicFramePr>
        <p:xfrm>
          <a:off x="609600" y="3048000"/>
          <a:ext cx="7315200" cy="906463"/>
        </p:xfrm>
        <a:graphic>
          <a:graphicData uri="http://schemas.openxmlformats.org/presentationml/2006/ole">
            <mc:AlternateContent xmlns:mc="http://schemas.openxmlformats.org/markup-compatibility/2006">
              <mc:Choice xmlns:v="urn:schemas-microsoft-com:vml" Requires="v">
                <p:oleObj spid="_x0000_s24634" name="Equation" r:id="rId4" imgW="2971800" imgH="368300" progId="Equation.3">
                  <p:embed/>
                </p:oleObj>
              </mc:Choice>
              <mc:Fallback>
                <p:oleObj name="Equation" r:id="rId4" imgW="2971800" imgH="368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0"/>
                        <a:ext cx="7315200" cy="906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3048000" y="4495800"/>
          <a:ext cx="990600" cy="755650"/>
        </p:xfrm>
        <a:graphic>
          <a:graphicData uri="http://schemas.openxmlformats.org/presentationml/2006/ole">
            <mc:AlternateContent xmlns:mc="http://schemas.openxmlformats.org/markup-compatibility/2006">
              <mc:Choice xmlns:v="urn:schemas-microsoft-com:vml" Requires="v">
                <p:oleObj spid="_x0000_s24635" name="Equation" r:id="rId6" imgW="482600" imgH="368300" progId="Equation.3">
                  <p:embed/>
                </p:oleObj>
              </mc:Choice>
              <mc:Fallback>
                <p:oleObj name="Equation" r:id="rId6" imgW="482600" imgH="3683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495800"/>
                        <a:ext cx="990600" cy="755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16519" name="Text Box 7"/>
          <p:cNvSpPr txBox="1">
            <a:spLocks noChangeArrowheads="1"/>
          </p:cNvSpPr>
          <p:nvPr/>
        </p:nvSpPr>
        <p:spPr bwMode="auto">
          <a:xfrm>
            <a:off x="381000" y="1219200"/>
            <a:ext cx="77724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0">
                <a:solidFill>
                  <a:srgbClr val="333333"/>
                </a:solidFill>
                <a:latin typeface="Courier" charset="0"/>
                <a:cs typeface="+mn-cs"/>
              </a:rPr>
              <a:t>Score =  506 bits (1302),  Expect = 7e-142, </a:t>
            </a:r>
          </a:p>
          <a:p>
            <a:pPr algn="l">
              <a:defRPr/>
            </a:pPr>
            <a:r>
              <a:rPr lang="en-US" sz="1800" b="0">
                <a:solidFill>
                  <a:srgbClr val="333333"/>
                </a:solidFill>
                <a:latin typeface="Courier" charset="0"/>
                <a:cs typeface="+mn-cs"/>
              </a:rPr>
              <a:t>Identities = 245/245 (100%), Positives = 245/245 (100%)</a:t>
            </a:r>
          </a:p>
          <a:p>
            <a:pPr algn="l">
              <a:defRPr/>
            </a:pPr>
            <a:r>
              <a:rPr lang="en-US" sz="1800" b="0">
                <a:solidFill>
                  <a:srgbClr val="333333"/>
                </a:solidFill>
                <a:latin typeface="Courier" charset="0"/>
                <a:cs typeface="+mn-cs"/>
              </a:rPr>
              <a:t>..</a:t>
            </a:r>
          </a:p>
          <a:p>
            <a:pPr algn="l">
              <a:defRPr/>
            </a:pPr>
            <a:r>
              <a:rPr lang="en-US" sz="1800" b="0">
                <a:solidFill>
                  <a:srgbClr val="333333"/>
                </a:solidFill>
                <a:latin typeface="Courier" charset="0"/>
                <a:cs typeface="+mn-cs"/>
              </a:rPr>
              <a:t>Lambda     K      </a:t>
            </a:r>
          </a:p>
          <a:p>
            <a:pPr algn="l">
              <a:defRPr/>
            </a:pPr>
            <a:r>
              <a:rPr lang="en-US" sz="1800" b="0">
                <a:solidFill>
                  <a:srgbClr val="333333"/>
                </a:solidFill>
                <a:latin typeface="Courier" charset="0"/>
                <a:cs typeface="+mn-cs"/>
              </a:rPr>
              <a:t>0.267   0.0410    </a:t>
            </a:r>
          </a:p>
          <a:p>
            <a:pPr algn="l">
              <a:defRPr/>
            </a:pPr>
            <a:r>
              <a:rPr lang="en-US" sz="1800" b="0">
                <a:solidFill>
                  <a:srgbClr val="333333"/>
                </a:solidFill>
                <a:latin typeface="Courier" charset="0"/>
                <a:cs typeface="+mn-cs"/>
              </a:rPr>
              <a:t>Matrix: BLOSUM62</a:t>
            </a:r>
          </a:p>
        </p:txBody>
      </p:sp>
      <p:graphicFrame>
        <p:nvGraphicFramePr>
          <p:cNvPr id="24582" name="Object 10"/>
          <p:cNvGraphicFramePr>
            <a:graphicFrameLocks noChangeAspect="1"/>
          </p:cNvGraphicFramePr>
          <p:nvPr/>
        </p:nvGraphicFramePr>
        <p:xfrm>
          <a:off x="434975" y="5335588"/>
          <a:ext cx="8350250" cy="379412"/>
        </p:xfrm>
        <a:graphic>
          <a:graphicData uri="http://schemas.openxmlformats.org/presentationml/2006/ole">
            <mc:AlternateContent xmlns:mc="http://schemas.openxmlformats.org/markup-compatibility/2006">
              <mc:Choice xmlns:v="urn:schemas-microsoft-com:vml" Requires="v">
                <p:oleObj spid="_x0000_s24636" name="Equation" r:id="rId8" imgW="3911600" imgH="177800" progId="Equation.3">
                  <p:embed/>
                </p:oleObj>
              </mc:Choice>
              <mc:Fallback>
                <p:oleObj name="Equation" r:id="rId8" imgW="3911600" imgH="177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 y="5335588"/>
                        <a:ext cx="8350250" cy="379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4583" name="Object 11"/>
          <p:cNvGraphicFramePr>
            <a:graphicFrameLocks noChangeAspect="1"/>
          </p:cNvGraphicFramePr>
          <p:nvPr/>
        </p:nvGraphicFramePr>
        <p:xfrm>
          <a:off x="596900" y="5943600"/>
          <a:ext cx="1681163" cy="352425"/>
        </p:xfrm>
        <a:graphic>
          <a:graphicData uri="http://schemas.openxmlformats.org/presentationml/2006/ole">
            <mc:AlternateContent xmlns:mc="http://schemas.openxmlformats.org/markup-compatibility/2006">
              <mc:Choice xmlns:v="urn:schemas-microsoft-com:vml" Requires="v">
                <p:oleObj spid="_x0000_s24637" name="Equation" r:id="rId10" imgW="787400" imgH="165100" progId="Equation.3">
                  <p:embed/>
                </p:oleObj>
              </mc:Choice>
              <mc:Fallback>
                <p:oleObj name="Equation" r:id="rId10" imgW="787400" imgH="1651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900" y="5943600"/>
                        <a:ext cx="1681163"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4584" name="Left Brace 2"/>
          <p:cNvSpPr>
            <a:spLocks/>
          </p:cNvSpPr>
          <p:nvPr/>
        </p:nvSpPr>
        <p:spPr bwMode="auto">
          <a:xfrm rot="-5400000">
            <a:off x="5822950" y="4606925"/>
            <a:ext cx="142875" cy="2397125"/>
          </a:xfrm>
          <a:prstGeom prst="leftBrace">
            <a:avLst>
              <a:gd name="adj1" fmla="val 126377"/>
              <a:gd name="adj2" fmla="val 50000"/>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solidFill>
                <a:srgbClr val="808080"/>
              </a:solidFill>
            </a:endParaRPr>
          </a:p>
        </p:txBody>
      </p:sp>
      <p:sp>
        <p:nvSpPr>
          <p:cNvPr id="24585" name="TextBox 3"/>
          <p:cNvSpPr txBox="1">
            <a:spLocks noChangeArrowheads="1"/>
          </p:cNvSpPr>
          <p:nvPr/>
        </p:nvSpPr>
        <p:spPr bwMode="auto">
          <a:xfrm>
            <a:off x="4140200" y="5949950"/>
            <a:ext cx="34131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b="0"/>
              <a:t>Database length  query length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p:txBody>
          <a:bodyPr/>
          <a:lstStyle/>
          <a:p>
            <a:pPr eaLnBrk="1" hangingPunct="1">
              <a:defRPr/>
            </a:pPr>
            <a:r>
              <a:rPr lang="en-US">
                <a:cs typeface="+mj-cs"/>
              </a:rPr>
              <a:t>Blast </a:t>
            </a:r>
          </a:p>
        </p:txBody>
      </p:sp>
      <p:sp>
        <p:nvSpPr>
          <p:cNvPr id="1221635" name="Rectangle 3"/>
          <p:cNvSpPr>
            <a:spLocks noGrp="1" noChangeArrowheads="1"/>
          </p:cNvSpPr>
          <p:nvPr>
            <p:ph type="body" idx="1"/>
          </p:nvPr>
        </p:nvSpPr>
        <p:spPr/>
        <p:txBody>
          <a:bodyPr/>
          <a:lstStyle/>
          <a:p>
            <a:pPr eaLnBrk="1" hangingPunct="1">
              <a:defRPr/>
            </a:pPr>
            <a:r>
              <a:rPr lang="en-US">
                <a:cs typeface="+mn-cs"/>
              </a:rPr>
              <a:t>Only align subset of sequences</a:t>
            </a:r>
          </a:p>
          <a:p>
            <a:pPr eaLnBrk="1" hangingPunct="1">
              <a:defRPr/>
            </a:pPr>
            <a:r>
              <a:rPr lang="en-US">
                <a:cs typeface="+mn-cs"/>
              </a:rPr>
              <a:t>Only do gap extension at few seed sites</a:t>
            </a:r>
          </a:p>
          <a:p>
            <a:pPr eaLnBrk="1" hangingPunct="1">
              <a:defRPr/>
            </a:pPr>
            <a:r>
              <a:rPr lang="en-US">
                <a:cs typeface="+mn-cs"/>
              </a:rPr>
              <a:t>Only extend gaps close to diagonal</a:t>
            </a:r>
          </a:p>
          <a:p>
            <a:pPr eaLnBrk="1" hangingPunct="1">
              <a:defRPr/>
            </a:pPr>
            <a:r>
              <a:rPr lang="en-US">
                <a:cs typeface="+mn-cs"/>
              </a:rPr>
              <a:t>Approximate (and conservative) E-value estimates</a:t>
            </a:r>
          </a:p>
          <a:p>
            <a:pPr eaLnBrk="1" hangingPunct="1">
              <a:defRPr/>
            </a:pPr>
            <a:r>
              <a:rPr lang="en-US">
                <a:cs typeface="+mn-cs"/>
              </a:rPr>
              <a:t>Details on the Blast algorithm</a:t>
            </a:r>
          </a:p>
          <a:p>
            <a:pPr lvl="1" eaLnBrk="1" hangingPunct="1">
              <a:defRPr/>
            </a:pPr>
            <a:r>
              <a:rPr lang="en-US" sz="2000"/>
              <a:t>www.ncbi.nlm.nih.gov/BLAST/tutorial/Altschul-1.html</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sz="quarter"/>
          </p:nvPr>
        </p:nvSpPr>
        <p:spPr/>
        <p:txBody>
          <a:bodyPr/>
          <a:lstStyle/>
          <a:p>
            <a:pPr eaLnBrk="1" hangingPunct="1">
              <a:defRPr/>
            </a:pPr>
            <a:r>
              <a:rPr lang="en-US">
                <a:cs typeface="+mj-cs"/>
              </a:rPr>
              <a:t>What goes wrong when Blast fails?</a:t>
            </a:r>
          </a:p>
        </p:txBody>
      </p:sp>
      <p:sp>
        <p:nvSpPr>
          <p:cNvPr id="1204227" name="Text Box 3"/>
          <p:cNvSpPr txBox="1">
            <a:spLocks noChangeArrowheads="1"/>
          </p:cNvSpPr>
          <p:nvPr/>
        </p:nvSpPr>
        <p:spPr bwMode="auto">
          <a:xfrm>
            <a:off x="228600" y="1219200"/>
            <a:ext cx="7543800" cy="1677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 typeface="Times" charset="0"/>
              <a:buChar char="•"/>
              <a:defRPr/>
            </a:pPr>
            <a:r>
              <a:rPr lang="en-US" sz="2400" b="0">
                <a:cs typeface="+mn-cs"/>
              </a:rPr>
              <a:t> </a:t>
            </a:r>
            <a:r>
              <a:rPr lang="en-US" sz="2800" b="0">
                <a:cs typeface="+mn-cs"/>
              </a:rPr>
              <a:t>Conventional sequence alignment uses a (Blosum) scoring matrix to identify amino acid matches in the two protein sequences</a:t>
            </a:r>
          </a:p>
          <a:p>
            <a:pPr algn="l">
              <a:buFont typeface="Times" charset="0"/>
              <a:buChar char="•"/>
              <a:defRPr/>
            </a:pPr>
            <a:endParaRPr lang="en-US" sz="2000" b="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p:txBody>
          <a:bodyPr/>
          <a:lstStyle/>
          <a:p>
            <a:pPr eaLnBrk="1" hangingPunct="1">
              <a:defRPr/>
            </a:pPr>
            <a:r>
              <a:rPr lang="en-US">
                <a:cs typeface="+mj-cs"/>
              </a:rPr>
              <a:t>Blosum scoring matrix</a:t>
            </a:r>
          </a:p>
        </p:txBody>
      </p:sp>
      <p:sp>
        <p:nvSpPr>
          <p:cNvPr id="1206275" name="Text Box 3"/>
          <p:cNvSpPr txBox="1">
            <a:spLocks noChangeArrowheads="1"/>
          </p:cNvSpPr>
          <p:nvPr/>
        </p:nvSpPr>
        <p:spPr bwMode="auto">
          <a:xfrm>
            <a:off x="517525" y="1143000"/>
            <a:ext cx="7637463" cy="5256213"/>
          </a:xfrm>
          <a:prstGeom prst="rect">
            <a:avLst/>
          </a:prstGeom>
          <a:solidFill>
            <a:schemeClr val="accent1">
              <a:alpha val="89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a:latin typeface="Arial" charset="0"/>
                <a:cs typeface="+mn-cs"/>
              </a:rPr>
              <a:t>      </a:t>
            </a:r>
            <a:r>
              <a:rPr lang="en-US" sz="1600">
                <a:latin typeface="Courier New" charset="0"/>
                <a:cs typeface="+mn-cs"/>
              </a:rPr>
              <a:t>A  R  N  D  C  Q  E  G  H  I  L  K  M  F  P  S  T  W  Y  V</a:t>
            </a:r>
          </a:p>
          <a:p>
            <a:pPr algn="l">
              <a:defRPr/>
            </a:pPr>
            <a:r>
              <a:rPr lang="en-US" sz="1600">
                <a:latin typeface="Courier New" charset="0"/>
                <a:cs typeface="+mn-cs"/>
              </a:rPr>
              <a:t>A  4 -1 -2 -2  0 -1 -1  0 -2 -1 -1 -1 -1 -2 -1  1  0 -3 -2  0</a:t>
            </a:r>
          </a:p>
          <a:p>
            <a:pPr algn="l">
              <a:defRPr/>
            </a:pPr>
            <a:r>
              <a:rPr lang="en-US" sz="1600">
                <a:latin typeface="Courier New" charset="0"/>
                <a:cs typeface="+mn-cs"/>
              </a:rPr>
              <a:t>R -1  5  0 -2 -3  1  0 -2  0 -3 -2  2 -1 -3 -2 -1 -1 -3 -2 -3</a:t>
            </a:r>
          </a:p>
          <a:p>
            <a:pPr algn="l">
              <a:defRPr/>
            </a:pPr>
            <a:r>
              <a:rPr lang="en-US" sz="1600">
                <a:latin typeface="Courier New" charset="0"/>
                <a:cs typeface="+mn-cs"/>
              </a:rPr>
              <a:t>N -2  0  6  1 -3  0  0  0  1 -3 -3  0 -2 -3 -2  1  0 -4 -2 -3</a:t>
            </a:r>
          </a:p>
          <a:p>
            <a:pPr algn="l">
              <a:defRPr/>
            </a:pPr>
            <a:r>
              <a:rPr lang="en-US" sz="1600">
                <a:latin typeface="Courier New" charset="0"/>
                <a:cs typeface="+mn-cs"/>
              </a:rPr>
              <a:t>D -2 -2  1  6 -3  0  2 -1 -1 -3 -4 -1 -3 -3 -1  0 -1 -4 -3 -3</a:t>
            </a:r>
          </a:p>
          <a:p>
            <a:pPr algn="l">
              <a:defRPr/>
            </a:pPr>
            <a:r>
              <a:rPr lang="en-US" sz="1600">
                <a:solidFill>
                  <a:srgbClr val="FF0000"/>
                </a:solidFill>
                <a:latin typeface="Courier New" charset="0"/>
                <a:cs typeface="+mn-cs"/>
              </a:rPr>
              <a:t>C  0 -3 -3 -3  9 -3 -4 -3 -3 -1 -1 -3 -1 -2 -3 -1 -1 -2 -2 -1</a:t>
            </a:r>
          </a:p>
          <a:p>
            <a:pPr algn="l">
              <a:defRPr/>
            </a:pPr>
            <a:r>
              <a:rPr lang="en-US" sz="1600">
                <a:latin typeface="Courier New" charset="0"/>
                <a:cs typeface="+mn-cs"/>
              </a:rPr>
              <a:t>Q -1  1  0  0 -3  5  2 -2  0 -3 -2  1  0 -3 -1  0 -1 -2 -1 -2</a:t>
            </a:r>
          </a:p>
          <a:p>
            <a:pPr algn="l">
              <a:defRPr/>
            </a:pPr>
            <a:r>
              <a:rPr lang="en-US" sz="1600">
                <a:latin typeface="Courier New" charset="0"/>
                <a:cs typeface="+mn-cs"/>
              </a:rPr>
              <a:t>E -1  0  0  2 -4  2  5 -2  0 -3 -3  1 -2 -3 -1  0 -1 -3 -2 -2</a:t>
            </a:r>
          </a:p>
          <a:p>
            <a:pPr algn="l">
              <a:defRPr/>
            </a:pPr>
            <a:r>
              <a:rPr lang="en-US" sz="1600">
                <a:latin typeface="Courier New" charset="0"/>
                <a:cs typeface="+mn-cs"/>
              </a:rPr>
              <a:t>G  0 -2  0 -1 -3 -2 -2  6 -2 -4 -4 -2 -3 -3 -2  0 -2 -2 -3 -3</a:t>
            </a:r>
          </a:p>
          <a:p>
            <a:pPr algn="l">
              <a:defRPr/>
            </a:pPr>
            <a:r>
              <a:rPr lang="en-US" sz="1600">
                <a:latin typeface="Courier New" charset="0"/>
                <a:cs typeface="+mn-cs"/>
              </a:rPr>
              <a:t>H -2  0  1 -1 -3  0  0 -2  8 -3 -3 -1 -2 -1 -2 -1 -2 -2  2 -3</a:t>
            </a:r>
          </a:p>
          <a:p>
            <a:pPr algn="l">
              <a:defRPr/>
            </a:pPr>
            <a:r>
              <a:rPr lang="en-US" sz="1600">
                <a:latin typeface="Courier New" charset="0"/>
                <a:cs typeface="+mn-cs"/>
              </a:rPr>
              <a:t>I -1 -3 -3 -3 -1 -3 -3 -4 -3  4  2 -3  1  0 -3 -2 -1 -3 -1  3</a:t>
            </a:r>
          </a:p>
          <a:p>
            <a:pPr algn="l">
              <a:defRPr/>
            </a:pPr>
            <a:r>
              <a:rPr lang="en-US" sz="1600">
                <a:solidFill>
                  <a:schemeClr val="accent2"/>
                </a:solidFill>
                <a:latin typeface="Courier New" charset="0"/>
                <a:cs typeface="+mn-cs"/>
              </a:rPr>
              <a:t>L -1 -2 -3 -4 -1 -2 -3 -4 -3  2  4 -2  2  0 -3 -2 -1 -2 -1  1</a:t>
            </a:r>
          </a:p>
          <a:p>
            <a:pPr algn="l">
              <a:defRPr/>
            </a:pPr>
            <a:r>
              <a:rPr lang="en-US" sz="1600">
                <a:latin typeface="Courier New" charset="0"/>
                <a:cs typeface="+mn-cs"/>
              </a:rPr>
              <a:t>K -1  2  0 -1 -3  1  1 -2 -1 -3 -2  5 -1 -3 -1  0 -1 -3 -2 -2</a:t>
            </a:r>
          </a:p>
          <a:p>
            <a:pPr algn="l">
              <a:defRPr/>
            </a:pPr>
            <a:r>
              <a:rPr lang="en-US" sz="1600">
                <a:latin typeface="Courier New" charset="0"/>
                <a:cs typeface="+mn-cs"/>
              </a:rPr>
              <a:t>M -1 -1 -2 -3 -1  0 -2 -3 -2  1  2 -1  5  0 -2 -1 -1 -1 -1  1</a:t>
            </a:r>
          </a:p>
          <a:p>
            <a:pPr algn="l">
              <a:defRPr/>
            </a:pPr>
            <a:r>
              <a:rPr lang="en-US" sz="1600">
                <a:latin typeface="Courier New" charset="0"/>
                <a:cs typeface="+mn-cs"/>
              </a:rPr>
              <a:t>F -2 -3 -3 -3 -2 -3 -3 -3 -1  0  0 -3  0  6 -4 -2 -2  1  3 -1</a:t>
            </a:r>
          </a:p>
          <a:p>
            <a:pPr algn="l">
              <a:defRPr/>
            </a:pPr>
            <a:r>
              <a:rPr lang="en-US" sz="1600">
                <a:latin typeface="Courier New" charset="0"/>
                <a:cs typeface="+mn-cs"/>
              </a:rPr>
              <a:t>P -1 -2 -2 -1 -3 -1 -1 -2 -2 -3 -3 -1 -2 -4  7 -1 -1 -4 -3 -2</a:t>
            </a:r>
          </a:p>
          <a:p>
            <a:pPr algn="l">
              <a:defRPr/>
            </a:pPr>
            <a:r>
              <a:rPr lang="en-US" sz="1600">
                <a:latin typeface="Courier New" charset="0"/>
                <a:cs typeface="+mn-cs"/>
              </a:rPr>
              <a:t>S  1 -1  1  0 -1  0  0  0 -1 -2 -2  0 -1 -2 -1  4  1 -3 -2 -2</a:t>
            </a:r>
          </a:p>
          <a:p>
            <a:pPr algn="l">
              <a:defRPr/>
            </a:pPr>
            <a:r>
              <a:rPr lang="en-US" sz="1600">
                <a:latin typeface="Courier New" charset="0"/>
                <a:cs typeface="+mn-cs"/>
              </a:rPr>
              <a:t>T  0 -1  0 -1 -1 -1 -1 -2 -2 -1 -1 -1 -1 -2 -1  1  5 -2 -2  0</a:t>
            </a:r>
          </a:p>
          <a:p>
            <a:pPr algn="l">
              <a:defRPr/>
            </a:pPr>
            <a:r>
              <a:rPr lang="en-US" sz="1600">
                <a:latin typeface="Courier New" charset="0"/>
                <a:cs typeface="+mn-cs"/>
              </a:rPr>
              <a:t>W -3 -3 -4 -4 -2 -2 -3 -2 -2 -3 -2 -3 -1  1 -4 -3 -2 11  2 -3</a:t>
            </a:r>
          </a:p>
          <a:p>
            <a:pPr algn="l">
              <a:defRPr/>
            </a:pPr>
            <a:r>
              <a:rPr lang="en-US" sz="1600">
                <a:latin typeface="Courier New" charset="0"/>
                <a:cs typeface="+mn-cs"/>
              </a:rPr>
              <a:t>Y -2 -2 -2 -3 -2 -1 -2 -3  2 -1 -1 -2 -1  3 -3 -2 -2  2  7 -1</a:t>
            </a:r>
          </a:p>
          <a:p>
            <a:pPr algn="l">
              <a:defRPr/>
            </a:pPr>
            <a:r>
              <a:rPr lang="en-US" sz="1600">
                <a:latin typeface="Courier New" charset="0"/>
                <a:cs typeface="+mn-cs"/>
              </a:rPr>
              <a:t>V  0 -3 -3 -3 -1 -2 -2 -3 -3  3  1 -2  1 -1 -2 -2  0 -3 -1  4</a:t>
            </a:r>
            <a:endParaRPr lang="en-US" sz="1800">
              <a:latin typeface="Frutiger 45 Light"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sz="quarter"/>
          </p:nvPr>
        </p:nvSpPr>
        <p:spPr/>
        <p:txBody>
          <a:bodyPr/>
          <a:lstStyle/>
          <a:p>
            <a:pPr eaLnBrk="1" hangingPunct="1">
              <a:defRPr/>
            </a:pPr>
            <a:r>
              <a:rPr lang="en-US">
                <a:cs typeface="+mj-cs"/>
              </a:rPr>
              <a:t>What goes wrong when Blast fails?</a:t>
            </a:r>
          </a:p>
        </p:txBody>
      </p:sp>
      <p:sp>
        <p:nvSpPr>
          <p:cNvPr id="1208323" name="Text Box 3"/>
          <p:cNvSpPr txBox="1">
            <a:spLocks noChangeArrowheads="1"/>
          </p:cNvSpPr>
          <p:nvPr/>
        </p:nvSpPr>
        <p:spPr bwMode="auto">
          <a:xfrm>
            <a:off x="228600" y="1219200"/>
            <a:ext cx="7543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 typeface="Times" charset="0"/>
              <a:buChar char="•"/>
              <a:defRPr/>
            </a:pPr>
            <a:r>
              <a:rPr lang="en-US" sz="2400" b="0">
                <a:cs typeface="+mn-cs"/>
              </a:rPr>
              <a:t> Conventional sequence alignment uses a (Blosum) scoring matrix to identify amino acids matches in the two protein sequences</a:t>
            </a:r>
          </a:p>
          <a:p>
            <a:pPr algn="l">
              <a:buFont typeface="Times" charset="0"/>
              <a:buChar char="•"/>
              <a:defRPr/>
            </a:pPr>
            <a:r>
              <a:rPr lang="en-US" sz="2400" b="0">
                <a:cs typeface="+mn-cs"/>
              </a:rPr>
              <a:t> This scoring matrix is identical at all positions in the protein sequence!</a:t>
            </a:r>
            <a:endParaRPr lang="en-US" sz="2000" b="0">
              <a:cs typeface="+mn-cs"/>
            </a:endParaRPr>
          </a:p>
        </p:txBody>
      </p:sp>
      <p:sp>
        <p:nvSpPr>
          <p:cNvPr id="1208324" name="Text Box 4"/>
          <p:cNvSpPr txBox="1">
            <a:spLocks noChangeArrowheads="1"/>
          </p:cNvSpPr>
          <p:nvPr/>
        </p:nvSpPr>
        <p:spPr bwMode="auto">
          <a:xfrm>
            <a:off x="3094038" y="3233738"/>
            <a:ext cx="2379662" cy="3113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latin typeface="Courier New" charset="0"/>
                <a:cs typeface="+mn-cs"/>
              </a:rPr>
              <a:t>EVVFIGDSLVQLMHQC</a:t>
            </a:r>
          </a:p>
          <a:p>
            <a:pPr algn="l">
              <a:defRPr/>
            </a:pPr>
            <a:endParaRPr lang="en-US" sz="1800">
              <a:latin typeface="Courier New" charset="0"/>
              <a:cs typeface="+mn-cs"/>
            </a:endParaRPr>
          </a:p>
          <a:p>
            <a:pPr algn="l">
              <a:defRPr/>
            </a:pPr>
            <a:r>
              <a:rPr lang="en-US" sz="1800">
                <a:latin typeface="Courier New" charset="0"/>
                <a:cs typeface="+mn-cs"/>
              </a:rPr>
              <a:t>     X</a:t>
            </a:r>
          </a:p>
          <a:p>
            <a:pPr algn="l">
              <a:defRPr/>
            </a:pPr>
            <a:r>
              <a:rPr lang="en-US" sz="1800">
                <a:latin typeface="Courier New" charset="0"/>
                <a:cs typeface="+mn-cs"/>
              </a:rPr>
              <a:t>      X</a:t>
            </a:r>
          </a:p>
          <a:p>
            <a:pPr algn="l">
              <a:defRPr/>
            </a:pPr>
            <a:r>
              <a:rPr lang="en-US" sz="1800">
                <a:latin typeface="Courier New" charset="0"/>
                <a:cs typeface="+mn-cs"/>
              </a:rPr>
              <a:t>       X</a:t>
            </a:r>
          </a:p>
          <a:p>
            <a:pPr algn="l">
              <a:defRPr/>
            </a:pPr>
            <a:endParaRPr lang="en-US" sz="1800">
              <a:latin typeface="Courier New" charset="0"/>
              <a:cs typeface="+mn-cs"/>
            </a:endParaRPr>
          </a:p>
          <a:p>
            <a:pPr algn="l">
              <a:defRPr/>
            </a:pPr>
            <a:r>
              <a:rPr lang="en-US" sz="1800">
                <a:latin typeface="Courier New" charset="0"/>
                <a:cs typeface="+mn-cs"/>
              </a:rPr>
              <a:t>     </a:t>
            </a:r>
          </a:p>
          <a:p>
            <a:pPr algn="l">
              <a:defRPr/>
            </a:pPr>
            <a:r>
              <a:rPr lang="en-US" sz="1800">
                <a:latin typeface="Courier New" charset="0"/>
                <a:cs typeface="+mn-cs"/>
              </a:rPr>
              <a:t>     </a:t>
            </a:r>
          </a:p>
          <a:p>
            <a:pPr algn="l">
              <a:defRPr/>
            </a:pPr>
            <a:r>
              <a:rPr lang="en-US" sz="1800">
                <a:latin typeface="Courier New" charset="0"/>
                <a:cs typeface="+mn-cs"/>
              </a:rPr>
              <a:t>     X</a:t>
            </a:r>
          </a:p>
          <a:p>
            <a:pPr algn="l">
              <a:defRPr/>
            </a:pPr>
            <a:r>
              <a:rPr lang="en-US" sz="1800">
                <a:latin typeface="Courier New" charset="0"/>
                <a:cs typeface="+mn-cs"/>
              </a:rPr>
              <a:t>      X</a:t>
            </a:r>
          </a:p>
          <a:p>
            <a:pPr algn="l">
              <a:defRPr/>
            </a:pPr>
            <a:r>
              <a:rPr lang="en-US" sz="1800">
                <a:latin typeface="Courier New" charset="0"/>
                <a:cs typeface="+mn-cs"/>
              </a:rPr>
              <a:t>       X</a:t>
            </a:r>
          </a:p>
        </p:txBody>
      </p:sp>
      <p:sp>
        <p:nvSpPr>
          <p:cNvPr id="1208325" name="Text Box 5"/>
          <p:cNvSpPr txBox="1">
            <a:spLocks noChangeArrowheads="1"/>
          </p:cNvSpPr>
          <p:nvPr/>
        </p:nvSpPr>
        <p:spPr bwMode="auto">
          <a:xfrm rot="-5400000">
            <a:off x="1389856" y="4818857"/>
            <a:ext cx="2930525" cy="230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defRPr/>
            </a:pPr>
            <a:r>
              <a:rPr lang="en-US" sz="1800">
                <a:latin typeface="Courier New" charset="0"/>
                <a:cs typeface="+mn-cs"/>
              </a:rPr>
              <a:t>AGDS.GGGDS</a:t>
            </a:r>
            <a:endParaRPr lang="en-US" sz="1800" b="0">
              <a:latin typeface="Arial" charset="0"/>
              <a:cs typeface="+mn-cs"/>
            </a:endParaRPr>
          </a:p>
        </p:txBody>
      </p:sp>
      <p:sp>
        <p:nvSpPr>
          <p:cNvPr id="1208326" name="Rectangle 6"/>
          <p:cNvSpPr>
            <a:spLocks noChangeArrowheads="1"/>
          </p:cNvSpPr>
          <p:nvPr/>
        </p:nvSpPr>
        <p:spPr bwMode="auto">
          <a:xfrm>
            <a:off x="3048000" y="3581400"/>
            <a:ext cx="2438400" cy="2743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08327" name="Oval 7"/>
          <p:cNvSpPr>
            <a:spLocks noChangeArrowheads="1"/>
          </p:cNvSpPr>
          <p:nvPr/>
        </p:nvSpPr>
        <p:spPr bwMode="auto">
          <a:xfrm>
            <a:off x="3657600" y="3733800"/>
            <a:ext cx="838200" cy="990600"/>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08328" name="Oval 8"/>
          <p:cNvSpPr>
            <a:spLocks noChangeArrowheads="1"/>
          </p:cNvSpPr>
          <p:nvPr/>
        </p:nvSpPr>
        <p:spPr bwMode="auto">
          <a:xfrm>
            <a:off x="3657600" y="5410200"/>
            <a:ext cx="838200" cy="990600"/>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152400" y="304800"/>
            <a:ext cx="7391400" cy="457200"/>
          </a:xfrm>
        </p:spPr>
        <p:txBody>
          <a:bodyPr/>
          <a:lstStyle/>
          <a:p>
            <a:pPr eaLnBrk="1" hangingPunct="1">
              <a:defRPr/>
            </a:pPr>
            <a:r>
              <a:rPr lang="en-US">
                <a:cs typeface="+mj-cs"/>
              </a:rPr>
              <a:t>Alignment</a:t>
            </a:r>
          </a:p>
        </p:txBody>
      </p:sp>
      <p:sp>
        <p:nvSpPr>
          <p:cNvPr id="1210371" name="Rectangle 3"/>
          <p:cNvSpPr>
            <a:spLocks noGrp="1" noChangeArrowheads="1"/>
          </p:cNvSpPr>
          <p:nvPr>
            <p:ph type="body" idx="1"/>
          </p:nvPr>
        </p:nvSpPr>
        <p:spPr>
          <a:xfrm>
            <a:off x="381000" y="1143000"/>
            <a:ext cx="8610600" cy="838200"/>
          </a:xfrm>
        </p:spPr>
        <p:txBody>
          <a:bodyPr/>
          <a:lstStyle/>
          <a:p>
            <a:pPr eaLnBrk="1" hangingPunct="1">
              <a:lnSpc>
                <a:spcPct val="90000"/>
              </a:lnSpc>
              <a:defRPr/>
            </a:pPr>
            <a:r>
              <a:rPr lang="en-US" sz="2000">
                <a:cs typeface="+mn-cs"/>
              </a:rPr>
              <a:t>Blosum62 score matrix. Fg=1. Ng=0?</a:t>
            </a: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endParaRPr lang="en-US" sz="2000">
              <a:cs typeface="+mn-cs"/>
            </a:endParaRPr>
          </a:p>
          <a:p>
            <a:pPr eaLnBrk="1" hangingPunct="1">
              <a:lnSpc>
                <a:spcPct val="90000"/>
              </a:lnSpc>
              <a:defRPr/>
            </a:pPr>
            <a:r>
              <a:rPr lang="en-US" sz="2000">
                <a:cs typeface="+mn-cs"/>
              </a:rPr>
              <a:t>Score =2+6+6+4-1=17</a:t>
            </a:r>
          </a:p>
          <a:p>
            <a:pPr eaLnBrk="1" hangingPunct="1">
              <a:lnSpc>
                <a:spcPct val="90000"/>
              </a:lnSpc>
              <a:defRPr/>
            </a:pPr>
            <a:r>
              <a:rPr lang="en-US" sz="2000">
                <a:cs typeface="+mn-cs"/>
              </a:rPr>
              <a:t>Alignment</a:t>
            </a:r>
          </a:p>
        </p:txBody>
      </p:sp>
      <p:graphicFrame>
        <p:nvGraphicFramePr>
          <p:cNvPr id="1210372" name="Group 4"/>
          <p:cNvGraphicFramePr>
            <a:graphicFrameLocks noGrp="1"/>
          </p:cNvGraphicFramePr>
          <p:nvPr/>
        </p:nvGraphicFramePr>
        <p:xfrm>
          <a:off x="1143000" y="1609725"/>
          <a:ext cx="5257800" cy="2733704"/>
        </p:xfrm>
        <a:graphic>
          <a:graphicData uri="http://schemas.openxmlformats.org/drawingml/2006/table">
            <a:tbl>
              <a:tblPr/>
              <a:tblGrid>
                <a:gridCol w="750888">
                  <a:extLst>
                    <a:ext uri="{9D8B030D-6E8A-4147-A177-3AD203B41FA5}">
                      <a16:colId xmlns:a16="http://schemas.microsoft.com/office/drawing/2014/main" val="20000"/>
                    </a:ext>
                  </a:extLst>
                </a:gridCol>
                <a:gridCol w="750887">
                  <a:extLst>
                    <a:ext uri="{9D8B030D-6E8A-4147-A177-3AD203B41FA5}">
                      <a16:colId xmlns:a16="http://schemas.microsoft.com/office/drawing/2014/main" val="20001"/>
                    </a:ext>
                  </a:extLst>
                </a:gridCol>
                <a:gridCol w="750888">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gridCol w="750887">
                  <a:extLst>
                    <a:ext uri="{9D8B030D-6E8A-4147-A177-3AD203B41FA5}">
                      <a16:colId xmlns:a16="http://schemas.microsoft.com/office/drawing/2014/main" val="20004"/>
                    </a:ext>
                  </a:extLst>
                </a:gridCol>
                <a:gridCol w="750888">
                  <a:extLst>
                    <a:ext uri="{9D8B030D-6E8A-4147-A177-3AD203B41FA5}">
                      <a16:colId xmlns:a16="http://schemas.microsoft.com/office/drawing/2014/main" val="20005"/>
                    </a:ext>
                  </a:extLst>
                </a:gridCol>
                <a:gridCol w="750887">
                  <a:extLst>
                    <a:ext uri="{9D8B030D-6E8A-4147-A177-3AD203B41FA5}">
                      <a16:colId xmlns:a16="http://schemas.microsoft.com/office/drawing/2014/main" val="20006"/>
                    </a:ext>
                  </a:extLst>
                </a:gridCol>
              </a:tblGrid>
              <a:tr h="335241">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1600" b="0" i="0" u="none" strike="noStrike" cap="none" normalizeH="0" baseline="0">
                        <a:ln>
                          <a:noFill/>
                        </a:ln>
                        <a:solidFill>
                          <a:schemeClr val="tx1"/>
                        </a:solidFill>
                        <a:effectLst/>
                        <a:latin typeface="Comic Sans MS"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L</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398417">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F</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03">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03">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1591">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17">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0003">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charset="0"/>
                        <a:buNone/>
                        <a:tabLst/>
                      </a:pPr>
                      <a:r>
                        <a:rPr kumimoji="0" lang="en-US" sz="1600" b="0" i="0" u="none" strike="noStrike" cap="none" normalizeH="0" baseline="0">
                          <a:ln>
                            <a:noFill/>
                          </a:ln>
                          <a:solidFill>
                            <a:schemeClr val="tx1"/>
                          </a:solidFill>
                          <a:effectLst/>
                          <a:latin typeface="Comic Sans MS" charset="0"/>
                          <a:ea typeface="ＭＳ Ｐゴシック" charset="0"/>
                        </a:rPr>
                        <a:t>-4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10438" name="Line 70"/>
          <p:cNvSpPr>
            <a:spLocks noChangeShapeType="1"/>
          </p:cNvSpPr>
          <p:nvPr/>
        </p:nvSpPr>
        <p:spPr bwMode="auto">
          <a:xfrm>
            <a:off x="2362200" y="2501900"/>
            <a:ext cx="509588" cy="1588"/>
          </a:xfrm>
          <a:prstGeom prst="line">
            <a:avLst/>
          </a:prstGeom>
          <a:noFill/>
          <a:ln w="38100">
            <a:solidFill>
              <a:srgbClr val="FF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10439" name="Line 71"/>
          <p:cNvSpPr>
            <a:spLocks noChangeShapeType="1"/>
          </p:cNvSpPr>
          <p:nvPr/>
        </p:nvSpPr>
        <p:spPr bwMode="auto">
          <a:xfrm>
            <a:off x="3200400" y="2654300"/>
            <a:ext cx="509588" cy="204788"/>
          </a:xfrm>
          <a:prstGeom prst="line">
            <a:avLst/>
          </a:prstGeom>
          <a:noFill/>
          <a:ln w="38100">
            <a:solidFill>
              <a:srgbClr val="FF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10440" name="Line 72"/>
          <p:cNvSpPr>
            <a:spLocks noChangeShapeType="1"/>
          </p:cNvSpPr>
          <p:nvPr/>
        </p:nvSpPr>
        <p:spPr bwMode="auto">
          <a:xfrm>
            <a:off x="3886200" y="3035300"/>
            <a:ext cx="509588" cy="204788"/>
          </a:xfrm>
          <a:prstGeom prst="line">
            <a:avLst/>
          </a:prstGeom>
          <a:noFill/>
          <a:ln w="38100">
            <a:solidFill>
              <a:srgbClr val="FF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10441" name="Line 73"/>
          <p:cNvSpPr>
            <a:spLocks noChangeShapeType="1"/>
          </p:cNvSpPr>
          <p:nvPr/>
        </p:nvSpPr>
        <p:spPr bwMode="auto">
          <a:xfrm>
            <a:off x="4648200" y="3416300"/>
            <a:ext cx="509588" cy="204788"/>
          </a:xfrm>
          <a:prstGeom prst="line">
            <a:avLst/>
          </a:prstGeom>
          <a:noFill/>
          <a:ln w="38100">
            <a:solidFill>
              <a:srgbClr val="FF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10442" name="Text Box 74"/>
          <p:cNvSpPr txBox="1">
            <a:spLocks noChangeArrowheads="1"/>
          </p:cNvSpPr>
          <p:nvPr/>
        </p:nvSpPr>
        <p:spPr bwMode="auto">
          <a:xfrm>
            <a:off x="4724400" y="4800600"/>
            <a:ext cx="1219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a:latin typeface="Courier New" charset="0"/>
                <a:cs typeface="+mn-cs"/>
              </a:rPr>
              <a:t>LAGDS</a:t>
            </a:r>
          </a:p>
          <a:p>
            <a:pPr algn="l">
              <a:defRPr/>
            </a:pPr>
            <a:r>
              <a:rPr lang="en-US" sz="2400">
                <a:latin typeface="Courier New" charset="0"/>
                <a:cs typeface="+mn-cs"/>
              </a:rPr>
              <a:t>I-GDS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p:txBody>
          <a:bodyPr/>
          <a:lstStyle/>
          <a:p>
            <a:pPr eaLnBrk="1" hangingPunct="1">
              <a:defRPr/>
            </a:pPr>
            <a:r>
              <a:rPr lang="en-US">
                <a:cs typeface="+mj-cs"/>
              </a:rPr>
              <a:t>When Blast works!</a:t>
            </a:r>
          </a:p>
        </p:txBody>
      </p:sp>
      <p:pic>
        <p:nvPicPr>
          <p:cNvPr id="1212419" name="Picture 3" descr="1P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05025" y="1143000"/>
            <a:ext cx="5162550" cy="5105400"/>
          </a:xfrm>
        </p:spPr>
      </p:pic>
      <p:sp>
        <p:nvSpPr>
          <p:cNvPr id="1212420" name="Text Box 4"/>
          <p:cNvSpPr txBox="1">
            <a:spLocks noChangeArrowheads="1"/>
          </p:cNvSpPr>
          <p:nvPr/>
        </p:nvSpPr>
        <p:spPr bwMode="auto">
          <a:xfrm rot="-5400000">
            <a:off x="1339850" y="3194050"/>
            <a:ext cx="7937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1PLC._</a:t>
            </a:r>
          </a:p>
        </p:txBody>
      </p:sp>
      <p:sp>
        <p:nvSpPr>
          <p:cNvPr id="1212421" name="Text Box 5"/>
          <p:cNvSpPr txBox="1">
            <a:spLocks noChangeArrowheads="1"/>
          </p:cNvSpPr>
          <p:nvPr/>
        </p:nvSpPr>
        <p:spPr bwMode="auto">
          <a:xfrm>
            <a:off x="4235450" y="6248400"/>
            <a:ext cx="800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1PLB._</a:t>
            </a:r>
          </a:p>
        </p:txBody>
      </p:sp>
      <p:grpSp>
        <p:nvGrpSpPr>
          <p:cNvPr id="1212422" name="Group 6"/>
          <p:cNvGrpSpPr>
            <a:grpSpLocks/>
          </p:cNvGrpSpPr>
          <p:nvPr/>
        </p:nvGrpSpPr>
        <p:grpSpPr bwMode="auto">
          <a:xfrm>
            <a:off x="2438400" y="1165225"/>
            <a:ext cx="4800600" cy="4843463"/>
            <a:chOff x="1536" y="734"/>
            <a:chExt cx="3024" cy="3051"/>
          </a:xfrm>
        </p:grpSpPr>
        <p:sp>
          <p:nvSpPr>
            <p:cNvPr id="1212423" name="Line 7"/>
            <p:cNvSpPr>
              <a:spLocks noChangeShapeType="1"/>
            </p:cNvSpPr>
            <p:nvPr/>
          </p:nvSpPr>
          <p:spPr bwMode="auto">
            <a:xfrm>
              <a:off x="1536" y="734"/>
              <a:ext cx="1776" cy="177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sp>
          <p:nvSpPr>
            <p:cNvPr id="1212424" name="Line 8"/>
            <p:cNvSpPr>
              <a:spLocks noChangeShapeType="1"/>
            </p:cNvSpPr>
            <p:nvPr/>
          </p:nvSpPr>
          <p:spPr bwMode="auto">
            <a:xfrm>
              <a:off x="3360" y="2592"/>
              <a:ext cx="1200" cy="119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2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4466" name="Picture 2" descr="1P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1143000"/>
            <a:ext cx="5124450" cy="5105400"/>
          </a:xfrm>
        </p:spPr>
      </p:pic>
      <p:sp>
        <p:nvSpPr>
          <p:cNvPr id="1214467" name="Rectangle 3"/>
          <p:cNvSpPr>
            <a:spLocks noGrp="1" noChangeArrowheads="1"/>
          </p:cNvSpPr>
          <p:nvPr>
            <p:ph type="title"/>
          </p:nvPr>
        </p:nvSpPr>
        <p:spPr/>
        <p:txBody>
          <a:bodyPr/>
          <a:lstStyle/>
          <a:p>
            <a:pPr eaLnBrk="1" hangingPunct="1">
              <a:defRPr/>
            </a:pPr>
            <a:r>
              <a:rPr lang="en-US">
                <a:cs typeface="+mj-cs"/>
              </a:rPr>
              <a:t>When Blast fails!</a:t>
            </a:r>
          </a:p>
        </p:txBody>
      </p:sp>
      <p:sp>
        <p:nvSpPr>
          <p:cNvPr id="1214468" name="Text Box 4"/>
          <p:cNvSpPr txBox="1">
            <a:spLocks noChangeArrowheads="1"/>
          </p:cNvSpPr>
          <p:nvPr/>
        </p:nvSpPr>
        <p:spPr bwMode="auto">
          <a:xfrm rot="-5400000">
            <a:off x="1339850" y="3194050"/>
            <a:ext cx="7937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1PLC._</a:t>
            </a:r>
          </a:p>
        </p:txBody>
      </p:sp>
      <p:sp>
        <p:nvSpPr>
          <p:cNvPr id="1214469" name="Text Box 5"/>
          <p:cNvSpPr txBox="1">
            <a:spLocks noChangeArrowheads="1"/>
          </p:cNvSpPr>
          <p:nvPr/>
        </p:nvSpPr>
        <p:spPr bwMode="auto">
          <a:xfrm>
            <a:off x="4235450" y="6248400"/>
            <a:ext cx="8683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1PMY._</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pPr eaLnBrk="1" hangingPunct="1">
              <a:defRPr/>
            </a:pPr>
            <a:r>
              <a:rPr lang="en-US">
                <a:cs typeface="+mj-cs"/>
              </a:rPr>
              <a:t>Sequence profiles</a:t>
            </a:r>
          </a:p>
        </p:txBody>
      </p:sp>
      <p:sp>
        <p:nvSpPr>
          <p:cNvPr id="1250307" name="Rectangle 3"/>
          <p:cNvSpPr>
            <a:spLocks noGrp="1" noChangeArrowheads="1"/>
          </p:cNvSpPr>
          <p:nvPr>
            <p:ph type="body" idx="1"/>
          </p:nvPr>
        </p:nvSpPr>
        <p:spPr>
          <a:xfrm>
            <a:off x="381000" y="1319213"/>
            <a:ext cx="8150225" cy="4090987"/>
          </a:xfrm>
        </p:spPr>
        <p:txBody>
          <a:bodyPr/>
          <a:lstStyle/>
          <a:p>
            <a:pPr marL="533400" indent="-533400" eaLnBrk="1" hangingPunct="1">
              <a:lnSpc>
                <a:spcPct val="80000"/>
              </a:lnSpc>
              <a:defRPr/>
            </a:pPr>
            <a:r>
              <a:rPr lang="en-US" sz="2800">
                <a:cs typeface="+mn-cs"/>
              </a:rPr>
              <a:t>In reality not all positions in a protein are equally likely to mutate</a:t>
            </a:r>
            <a:endParaRPr lang="en-US">
              <a:cs typeface="+mn-cs"/>
            </a:endParaRPr>
          </a:p>
          <a:p>
            <a:pPr marL="914400" lvl="1" indent="-457200" eaLnBrk="1" hangingPunct="1">
              <a:lnSpc>
                <a:spcPct val="80000"/>
              </a:lnSpc>
              <a:buFont typeface="Times" charset="0"/>
              <a:buChar char="•"/>
              <a:defRPr/>
            </a:pPr>
            <a:r>
              <a:rPr lang="en-US" sz="2400"/>
              <a:t>Some amino acids (active cites) are highly conserved, and the score for mismatch must be very high</a:t>
            </a:r>
          </a:p>
          <a:p>
            <a:pPr marL="914400" lvl="1" indent="-457200" eaLnBrk="1" hangingPunct="1">
              <a:lnSpc>
                <a:spcPct val="80000"/>
              </a:lnSpc>
              <a:buFont typeface="Times" charset="0"/>
              <a:buChar char="•"/>
              <a:defRPr/>
            </a:pPr>
            <a:r>
              <a:rPr lang="en-US" sz="2400"/>
              <a:t>Other amino acids can mutate almost for free, and the score for mismatch should be lower than the BLOSUM score</a:t>
            </a:r>
            <a:endParaRPr lang="en-US"/>
          </a:p>
          <a:p>
            <a:pPr marL="533400" indent="-533400" eaLnBrk="1" hangingPunct="1">
              <a:lnSpc>
                <a:spcPct val="80000"/>
              </a:lnSpc>
              <a:defRPr/>
            </a:pPr>
            <a:r>
              <a:rPr lang="en-US" sz="2800">
                <a:cs typeface="+mn-cs"/>
              </a:rPr>
              <a:t>Sequence profiles can capture these differences</a:t>
            </a:r>
            <a:endParaRPr lang="en-US">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4" name="Rectangle 4"/>
          <p:cNvSpPr>
            <a:spLocks noGrp="1" noChangeArrowheads="1"/>
          </p:cNvSpPr>
          <p:nvPr>
            <p:ph type="title"/>
          </p:nvPr>
        </p:nvSpPr>
        <p:spPr/>
        <p:txBody>
          <a:bodyPr/>
          <a:lstStyle/>
          <a:p>
            <a:pPr eaLnBrk="1" hangingPunct="1">
              <a:defRPr/>
            </a:pPr>
            <a:r>
              <a:rPr lang="en-US">
                <a:cs typeface="+mj-cs"/>
              </a:rPr>
              <a:t>Outline</a:t>
            </a:r>
          </a:p>
        </p:txBody>
      </p:sp>
      <p:sp>
        <p:nvSpPr>
          <p:cNvPr id="1116165" name="Rectangle 5"/>
          <p:cNvSpPr>
            <a:spLocks noGrp="1" noChangeArrowheads="1"/>
          </p:cNvSpPr>
          <p:nvPr>
            <p:ph type="body" idx="1"/>
          </p:nvPr>
        </p:nvSpPr>
        <p:spPr/>
        <p:txBody>
          <a:bodyPr/>
          <a:lstStyle/>
          <a:p>
            <a:pPr eaLnBrk="1" hangingPunct="1">
              <a:lnSpc>
                <a:spcPct val="90000"/>
              </a:lnSpc>
              <a:defRPr/>
            </a:pPr>
            <a:r>
              <a:rPr lang="en-US" sz="2800" b="1">
                <a:cs typeface="+mn-cs"/>
              </a:rPr>
              <a:t>B</a:t>
            </a:r>
            <a:r>
              <a:rPr lang="en-US" sz="2800">
                <a:cs typeface="+mn-cs"/>
              </a:rPr>
              <a:t>asic </a:t>
            </a:r>
            <a:r>
              <a:rPr lang="en-US" sz="2800" b="1">
                <a:cs typeface="+mn-cs"/>
              </a:rPr>
              <a:t>L</a:t>
            </a:r>
            <a:r>
              <a:rPr lang="en-US" sz="2800">
                <a:cs typeface="+mn-cs"/>
              </a:rPr>
              <a:t>ocal </a:t>
            </a:r>
            <a:r>
              <a:rPr lang="en-US" sz="2800" b="1">
                <a:cs typeface="+mn-cs"/>
              </a:rPr>
              <a:t>A</a:t>
            </a:r>
            <a:r>
              <a:rPr lang="en-US" sz="2800">
                <a:cs typeface="+mn-cs"/>
              </a:rPr>
              <a:t>lignment </a:t>
            </a:r>
            <a:r>
              <a:rPr lang="en-US" sz="2800" b="1">
                <a:cs typeface="+mn-cs"/>
              </a:rPr>
              <a:t>S</a:t>
            </a:r>
            <a:r>
              <a:rPr lang="en-US" sz="2800">
                <a:cs typeface="+mn-cs"/>
              </a:rPr>
              <a:t>earch </a:t>
            </a:r>
            <a:r>
              <a:rPr lang="en-US" sz="2800" b="1">
                <a:cs typeface="+mn-cs"/>
              </a:rPr>
              <a:t>T</a:t>
            </a:r>
            <a:r>
              <a:rPr lang="en-US" sz="2800">
                <a:cs typeface="+mn-cs"/>
              </a:rPr>
              <a:t>ool</a:t>
            </a:r>
          </a:p>
          <a:p>
            <a:pPr lvl="1" eaLnBrk="1" hangingPunct="1">
              <a:lnSpc>
                <a:spcPct val="90000"/>
              </a:lnSpc>
              <a:defRPr/>
            </a:pPr>
            <a:r>
              <a:rPr lang="en-US" sz="2400"/>
              <a:t>What are the Blast heuristics?</a:t>
            </a:r>
          </a:p>
          <a:p>
            <a:pPr lvl="1" eaLnBrk="1" hangingPunct="1">
              <a:lnSpc>
                <a:spcPct val="90000"/>
              </a:lnSpc>
              <a:defRPr/>
            </a:pPr>
            <a:r>
              <a:rPr lang="en-US" sz="2400"/>
              <a:t>How does Blast calculate E-values? </a:t>
            </a:r>
          </a:p>
          <a:p>
            <a:pPr lvl="1" eaLnBrk="1" hangingPunct="1">
              <a:lnSpc>
                <a:spcPct val="90000"/>
              </a:lnSpc>
              <a:defRPr/>
            </a:pPr>
            <a:r>
              <a:rPr lang="en-US" sz="2400"/>
              <a:t>What are the limits of Blast?</a:t>
            </a:r>
          </a:p>
          <a:p>
            <a:pPr eaLnBrk="1" hangingPunct="1">
              <a:lnSpc>
                <a:spcPct val="90000"/>
              </a:lnSpc>
              <a:defRPr/>
            </a:pPr>
            <a:r>
              <a:rPr lang="en-US" sz="2800">
                <a:cs typeface="+mn-cs"/>
              </a:rPr>
              <a:t>Understand why BLAST often fails for low sequence similarity</a:t>
            </a:r>
          </a:p>
          <a:p>
            <a:pPr eaLnBrk="1" hangingPunct="1">
              <a:lnSpc>
                <a:spcPct val="90000"/>
              </a:lnSpc>
              <a:defRPr/>
            </a:pPr>
            <a:r>
              <a:rPr lang="en-US" sz="2800">
                <a:cs typeface="+mn-cs"/>
              </a:rPr>
              <a:t>Psi-Blast</a:t>
            </a:r>
          </a:p>
          <a:p>
            <a:pPr lvl="1" eaLnBrk="1" hangingPunct="1">
              <a:lnSpc>
                <a:spcPct val="90000"/>
              </a:lnSpc>
              <a:defRPr/>
            </a:pPr>
            <a:r>
              <a:rPr lang="en-US" sz="2400"/>
              <a:t>Why does it work so much better</a:t>
            </a:r>
          </a:p>
          <a:p>
            <a:pPr lvl="1" eaLnBrk="1" hangingPunct="1">
              <a:lnSpc>
                <a:spcPct val="90000"/>
              </a:lnSpc>
              <a:defRPr/>
            </a:pPr>
            <a:r>
              <a:rPr lang="en-US" sz="2400"/>
              <a:t>See the beauty of sequence profiles</a:t>
            </a:r>
          </a:p>
          <a:p>
            <a:pPr lvl="2" eaLnBrk="1" hangingPunct="1">
              <a:lnSpc>
                <a:spcPct val="90000"/>
              </a:lnSpc>
              <a:defRPr/>
            </a:pPr>
            <a:r>
              <a:rPr lang="en-US" sz="2000"/>
              <a:t>Position specific scoring matrices (PSSMs)</a:t>
            </a:r>
          </a:p>
          <a:p>
            <a:pPr lvl="1" eaLnBrk="1" hangingPunct="1">
              <a:lnSpc>
                <a:spcPct val="90000"/>
              </a:lnSpc>
              <a:defRPr/>
            </a:pPr>
            <a:r>
              <a:rPr lang="en-US" sz="2400"/>
              <a:t>Use BLAST to generate sequence profiles</a:t>
            </a:r>
          </a:p>
          <a:p>
            <a:pPr lvl="1" eaLnBrk="1" hangingPunct="1">
              <a:lnSpc>
                <a:spcPct val="90000"/>
              </a:lnSpc>
              <a:defRPr/>
            </a:pPr>
            <a:r>
              <a:rPr lang="en-US" sz="2400"/>
              <a:t>Use profiles to identify amino acids essential for protein function and 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title"/>
          </p:nvPr>
        </p:nvSpPr>
        <p:spPr/>
        <p:txBody>
          <a:bodyPr/>
          <a:lstStyle/>
          <a:p>
            <a:pPr eaLnBrk="1" hangingPunct="1">
              <a:defRPr/>
            </a:pPr>
            <a:r>
              <a:rPr lang="en-US">
                <a:cs typeface="+mj-cs"/>
              </a:rPr>
              <a:t>Sequence profiles </a:t>
            </a:r>
          </a:p>
        </p:txBody>
      </p:sp>
      <p:sp>
        <p:nvSpPr>
          <p:cNvPr id="1258508" name="Text Box 12"/>
          <p:cNvSpPr txBox="1">
            <a:spLocks noChangeArrowheads="1"/>
          </p:cNvSpPr>
          <p:nvPr/>
        </p:nvSpPr>
        <p:spPr bwMode="auto">
          <a:xfrm>
            <a:off x="711200" y="4573588"/>
            <a:ext cx="75009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Courier New" charset="0"/>
                <a:cs typeface="+mn-cs"/>
              </a:rPr>
              <a:t>TKAVVLTFNTSVEICLVMQ</a:t>
            </a:r>
            <a:r>
              <a:rPr lang="en-US" sz="1600" u="sng">
                <a:solidFill>
                  <a:srgbClr val="E31205"/>
                </a:solidFill>
                <a:latin typeface="Courier New" charset="0"/>
                <a:cs typeface="+mn-cs"/>
              </a:rPr>
              <a:t>G</a:t>
            </a:r>
            <a:r>
              <a:rPr lang="en-US" sz="1600">
                <a:latin typeface="Courier New" charset="0"/>
                <a:cs typeface="+mn-cs"/>
              </a:rPr>
              <a:t>TSIV----AAESHPLHLHGFNFPSNFNLVD</a:t>
            </a:r>
            <a:r>
              <a:rPr lang="en-US" sz="1600" u="sng">
                <a:solidFill>
                  <a:srgbClr val="E31205"/>
                </a:solidFill>
                <a:latin typeface="Courier New" charset="0"/>
                <a:cs typeface="+mn-cs"/>
              </a:rPr>
              <a:t>P</a:t>
            </a:r>
            <a:r>
              <a:rPr lang="en-US" sz="1600">
                <a:latin typeface="Courier New" charset="0"/>
                <a:cs typeface="+mn-cs"/>
              </a:rPr>
              <a:t>MERNTAGVP</a:t>
            </a:r>
          </a:p>
        </p:txBody>
      </p:sp>
      <p:sp>
        <p:nvSpPr>
          <p:cNvPr id="1258509" name="Rectangle 13"/>
          <p:cNvSpPr>
            <a:spLocks noChangeArrowheads="1"/>
          </p:cNvSpPr>
          <p:nvPr/>
        </p:nvSpPr>
        <p:spPr bwMode="auto">
          <a:xfrm>
            <a:off x="698500" y="4006850"/>
            <a:ext cx="76406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a:latin typeface="Courier New" charset="0"/>
                <a:cs typeface="+mn-cs"/>
              </a:rPr>
              <a:t>TVNGQ--FPGPRLAGVAREGDQVLVKVVNHVAENITIHWHGVQLGTGWADGPAYVTQCPI</a:t>
            </a:r>
            <a:endParaRPr lang="en-US" sz="2400">
              <a:latin typeface="Times New Roman" charset="0"/>
              <a:cs typeface="+mn-cs"/>
            </a:endParaRPr>
          </a:p>
        </p:txBody>
      </p:sp>
      <p:sp>
        <p:nvSpPr>
          <p:cNvPr id="6" name="Rounded Rectangle 5"/>
          <p:cNvSpPr/>
          <p:nvPr/>
        </p:nvSpPr>
        <p:spPr bwMode="auto">
          <a:xfrm>
            <a:off x="3059832" y="4149080"/>
            <a:ext cx="216024" cy="720080"/>
          </a:xfrm>
          <a:prstGeom prst="roundRect">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Frutiger 45 Light" charset="0"/>
              <a:ea typeface="ＭＳ Ｐゴシック" charset="0"/>
            </a:endParaRPr>
          </a:p>
        </p:txBody>
      </p:sp>
      <p:sp>
        <p:nvSpPr>
          <p:cNvPr id="7" name="Rounded Rectangle 6"/>
          <p:cNvSpPr/>
          <p:nvPr/>
        </p:nvSpPr>
        <p:spPr bwMode="auto">
          <a:xfrm>
            <a:off x="6876256" y="4149080"/>
            <a:ext cx="216024" cy="720080"/>
          </a:xfrm>
          <a:prstGeom prst="roundRect">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Frutiger 45 Light"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8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8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508" grpId="0" autoUpdateAnimBg="0"/>
      <p:bldP spid="1258509"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title"/>
          </p:nvPr>
        </p:nvSpPr>
        <p:spPr/>
        <p:txBody>
          <a:bodyPr/>
          <a:lstStyle/>
          <a:p>
            <a:pPr eaLnBrk="1" hangingPunct="1">
              <a:defRPr/>
            </a:pPr>
            <a:r>
              <a:rPr lang="en-US" dirty="0">
                <a:cs typeface="+mj-cs"/>
              </a:rPr>
              <a:t>Sequence profiles - OR</a:t>
            </a:r>
          </a:p>
        </p:txBody>
      </p:sp>
      <p:sp>
        <p:nvSpPr>
          <p:cNvPr id="1258508" name="Text Box 12"/>
          <p:cNvSpPr txBox="1">
            <a:spLocks noChangeArrowheads="1"/>
          </p:cNvSpPr>
          <p:nvPr/>
        </p:nvSpPr>
        <p:spPr bwMode="auto">
          <a:xfrm>
            <a:off x="711200" y="4573588"/>
            <a:ext cx="720311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dirty="0">
                <a:latin typeface="Courier New" charset="0"/>
                <a:cs typeface="+mn-cs"/>
              </a:rPr>
              <a:t>TKAVVLTFNTSVEICLVMQ</a:t>
            </a:r>
            <a:r>
              <a:rPr lang="en-US" sz="1600" u="sng" dirty="0">
                <a:solidFill>
                  <a:srgbClr val="E31205"/>
                </a:solidFill>
                <a:latin typeface="Courier New" charset="0"/>
                <a:cs typeface="+mn-cs"/>
              </a:rPr>
              <a:t>G</a:t>
            </a:r>
            <a:r>
              <a:rPr lang="en-US" sz="1600" dirty="0">
                <a:latin typeface="Courier New" charset="0"/>
                <a:cs typeface="+mn-cs"/>
              </a:rPr>
              <a:t>TSIVAAESHPLHLHGFNFPSNFNLVD</a:t>
            </a:r>
            <a:r>
              <a:rPr lang="en-US" sz="1600" u="sng" dirty="0">
                <a:solidFill>
                  <a:srgbClr val="E31205"/>
                </a:solidFill>
                <a:latin typeface="Courier New" charset="0"/>
                <a:cs typeface="+mn-cs"/>
              </a:rPr>
              <a:t>P</a:t>
            </a:r>
            <a:r>
              <a:rPr lang="en-US" sz="1600" dirty="0">
                <a:latin typeface="Courier New" charset="0"/>
                <a:cs typeface="+mn-cs"/>
              </a:rPr>
              <a:t>MERNTAGVP</a:t>
            </a:r>
          </a:p>
        </p:txBody>
      </p:sp>
      <p:sp>
        <p:nvSpPr>
          <p:cNvPr id="1258509" name="Rectangle 13"/>
          <p:cNvSpPr>
            <a:spLocks noChangeArrowheads="1"/>
          </p:cNvSpPr>
          <p:nvPr/>
        </p:nvSpPr>
        <p:spPr bwMode="auto">
          <a:xfrm>
            <a:off x="698500" y="4006850"/>
            <a:ext cx="819398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r>
              <a:rPr lang="en-US" sz="1600" dirty="0">
                <a:latin typeface="Courier New" charset="0"/>
                <a:cs typeface="+mn-cs"/>
              </a:rPr>
              <a:t>TVNGQ—-FPGPRLAGVAREGDQVLVKVVNHVA---ENITIHWHGVQLGTGWADGPAYVTQCPI</a:t>
            </a:r>
            <a:endParaRPr lang="en-US" sz="2400" dirty="0">
              <a:latin typeface="Times New Roman" charset="0"/>
              <a:cs typeface="+mn-cs"/>
            </a:endParaRPr>
          </a:p>
        </p:txBody>
      </p:sp>
      <p:sp>
        <p:nvSpPr>
          <p:cNvPr id="6" name="Rounded Rectangle 5"/>
          <p:cNvSpPr/>
          <p:nvPr/>
        </p:nvSpPr>
        <p:spPr bwMode="auto">
          <a:xfrm>
            <a:off x="3059832" y="4149080"/>
            <a:ext cx="216024" cy="720080"/>
          </a:xfrm>
          <a:prstGeom prst="roundRect">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Frutiger 45 Light" charset="0"/>
              <a:ea typeface="ＭＳ Ｐゴシック" charset="0"/>
            </a:endParaRPr>
          </a:p>
        </p:txBody>
      </p:sp>
      <p:sp>
        <p:nvSpPr>
          <p:cNvPr id="7" name="Rounded Rectangle 6"/>
          <p:cNvSpPr/>
          <p:nvPr/>
        </p:nvSpPr>
        <p:spPr bwMode="auto">
          <a:xfrm>
            <a:off x="7236296" y="4149080"/>
            <a:ext cx="216024" cy="720080"/>
          </a:xfrm>
          <a:prstGeom prst="roundRect">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187008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8498" name="Rectangle 2"/>
          <p:cNvSpPr>
            <a:spLocks noChangeArrowheads="1"/>
          </p:cNvSpPr>
          <p:nvPr/>
        </p:nvSpPr>
        <p:spPr bwMode="auto">
          <a:xfrm>
            <a:off x="698500" y="2540000"/>
            <a:ext cx="7640638" cy="180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a:latin typeface="Courier New" charset="0"/>
                <a:cs typeface="+mn-cs"/>
              </a:rPr>
              <a:t>ADDGSLAFVPSEF--SISPGEKIVFKNNAGFPHNIVFDEDSIPSGVDASKISMSEEDLLN </a:t>
            </a:r>
          </a:p>
          <a:p>
            <a:pPr algn="l" eaLnBrk="0" hangingPunct="0">
              <a:defRPr/>
            </a:pPr>
            <a:r>
              <a:rPr lang="en-US" sz="1600">
                <a:latin typeface="Courier New" charset="0"/>
                <a:cs typeface="+mn-cs"/>
              </a:rPr>
              <a:t>TVNGAI--PGPLIAERLKEGQNVRVTNTLDEDTSIHWHGLLVPFGMDGVPGVSFPG---I</a:t>
            </a:r>
          </a:p>
          <a:p>
            <a:pPr algn="l" eaLnBrk="0" hangingPunct="0">
              <a:defRPr/>
            </a:pPr>
            <a:r>
              <a:rPr lang="en-US" sz="1600">
                <a:latin typeface="Courier New" charset="0"/>
                <a:cs typeface="+mn-cs"/>
              </a:rPr>
              <a:t>-TSMAPAFGVQEFYRTVKQGDEVTVTIT-----NIDQIED-VSHGFVVVNHGVSME---I</a:t>
            </a:r>
          </a:p>
          <a:p>
            <a:pPr algn="l" eaLnBrk="0" hangingPunct="0">
              <a:defRPr/>
            </a:pPr>
            <a:r>
              <a:rPr lang="en-US" sz="1600">
                <a:latin typeface="Courier New" charset="0"/>
                <a:cs typeface="+mn-cs"/>
              </a:rPr>
              <a:t>IE--KMKYLTPEVFYTIKAGETVYWVNGEVMPHNVAFKKGIV--GEDAFRGEMMTKD---</a:t>
            </a:r>
          </a:p>
          <a:p>
            <a:pPr algn="l" eaLnBrk="0" hangingPunct="0">
              <a:defRPr/>
            </a:pPr>
            <a:r>
              <a:rPr lang="en-US" sz="1600">
                <a:latin typeface="Courier New" charset="0"/>
                <a:cs typeface="+mn-cs"/>
              </a:rPr>
              <a:t>-TSVAPSFSQPSF-LTVKEGDEVTVIVTNLDE------IDDLTHGFTMGNHGVAME---V</a:t>
            </a:r>
          </a:p>
          <a:p>
            <a:pPr algn="l" eaLnBrk="0" hangingPunct="0">
              <a:defRPr/>
            </a:pPr>
            <a:r>
              <a:rPr lang="en-US" sz="1600">
                <a:latin typeface="Courier New" charset="0"/>
                <a:cs typeface="+mn-cs"/>
              </a:rPr>
              <a:t>ASAETMVFEPDFLVLEIGPGDRVRFVPTHK-SHNAATIDGMVPEGVEGFKSRINDE----</a:t>
            </a:r>
          </a:p>
          <a:p>
            <a:pPr algn="l" eaLnBrk="0" hangingPunct="0">
              <a:defRPr/>
            </a:pPr>
            <a:r>
              <a:rPr lang="en-US" sz="1600">
                <a:latin typeface="Courier New" charset="0"/>
                <a:cs typeface="+mn-cs"/>
              </a:rPr>
              <a:t>TVNGQ--FPGPRLAGVAREGDQVLVKVVNHVAENITIHWHGVQLGTGWADGPAYVTQCPI</a:t>
            </a:r>
            <a:endParaRPr lang="en-US" sz="2400">
              <a:latin typeface="Times New Roman" charset="0"/>
              <a:cs typeface="+mn-cs"/>
            </a:endParaRPr>
          </a:p>
        </p:txBody>
      </p:sp>
      <p:sp>
        <p:nvSpPr>
          <p:cNvPr id="1258499" name="Rectangle 3"/>
          <p:cNvSpPr>
            <a:spLocks noGrp="1" noChangeArrowheads="1"/>
          </p:cNvSpPr>
          <p:nvPr>
            <p:ph type="title"/>
          </p:nvPr>
        </p:nvSpPr>
        <p:spPr/>
        <p:txBody>
          <a:bodyPr/>
          <a:lstStyle/>
          <a:p>
            <a:pPr eaLnBrk="1" hangingPunct="1">
              <a:defRPr/>
            </a:pPr>
            <a:r>
              <a:rPr lang="en-US">
                <a:cs typeface="+mj-cs"/>
              </a:rPr>
              <a:t>Sequence profiles </a:t>
            </a:r>
          </a:p>
        </p:txBody>
      </p:sp>
      <p:grpSp>
        <p:nvGrpSpPr>
          <p:cNvPr id="1258500" name="Group 4"/>
          <p:cNvGrpSpPr>
            <a:grpSpLocks/>
          </p:cNvGrpSpPr>
          <p:nvPr/>
        </p:nvGrpSpPr>
        <p:grpSpPr bwMode="auto">
          <a:xfrm>
            <a:off x="2624138" y="1933575"/>
            <a:ext cx="1289050" cy="2371725"/>
            <a:chOff x="1637" y="1203"/>
            <a:chExt cx="830" cy="1677"/>
          </a:xfrm>
        </p:grpSpPr>
        <p:sp>
          <p:nvSpPr>
            <p:cNvPr id="1258501" name="Rectangle 5"/>
            <p:cNvSpPr>
              <a:spLocks noChangeArrowheads="1"/>
            </p:cNvSpPr>
            <p:nvPr/>
          </p:nvSpPr>
          <p:spPr bwMode="auto">
            <a:xfrm>
              <a:off x="1920" y="1584"/>
              <a:ext cx="144" cy="1296"/>
            </a:xfrm>
            <a:prstGeom prst="rect">
              <a:avLst/>
            </a:prstGeom>
            <a:solidFill>
              <a:schemeClr val="accent1">
                <a:alpha val="45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8502" name="Text Box 6"/>
            <p:cNvSpPr txBox="1">
              <a:spLocks noChangeArrowheads="1"/>
            </p:cNvSpPr>
            <p:nvPr/>
          </p:nvSpPr>
          <p:spPr bwMode="auto">
            <a:xfrm rot="-1766893">
              <a:off x="1637" y="1203"/>
              <a:ext cx="830" cy="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i="1">
                  <a:solidFill>
                    <a:srgbClr val="FF0000"/>
                  </a:solidFill>
                  <a:latin typeface="Arial" charset="0"/>
                  <a:cs typeface="+mn-cs"/>
                </a:rPr>
                <a:t>Conserved</a:t>
              </a:r>
              <a:endParaRPr lang="en-US" sz="1800" b="0">
                <a:latin typeface="Arial" charset="0"/>
                <a:cs typeface="+mn-cs"/>
              </a:endParaRPr>
            </a:p>
          </p:txBody>
        </p:sp>
      </p:grpSp>
      <p:grpSp>
        <p:nvGrpSpPr>
          <p:cNvPr id="1258503" name="Group 7"/>
          <p:cNvGrpSpPr>
            <a:grpSpLocks/>
          </p:cNvGrpSpPr>
          <p:nvPr/>
        </p:nvGrpSpPr>
        <p:grpSpPr bwMode="auto">
          <a:xfrm>
            <a:off x="6380163" y="1884363"/>
            <a:ext cx="1735137" cy="2395537"/>
            <a:chOff x="1617" y="1116"/>
            <a:chExt cx="1176" cy="1764"/>
          </a:xfrm>
        </p:grpSpPr>
        <p:sp>
          <p:nvSpPr>
            <p:cNvPr id="1258504" name="Rectangle 8"/>
            <p:cNvSpPr>
              <a:spLocks noChangeArrowheads="1"/>
            </p:cNvSpPr>
            <p:nvPr/>
          </p:nvSpPr>
          <p:spPr bwMode="auto">
            <a:xfrm>
              <a:off x="1920" y="1584"/>
              <a:ext cx="143" cy="1296"/>
            </a:xfrm>
            <a:prstGeom prst="rect">
              <a:avLst/>
            </a:prstGeom>
            <a:solidFill>
              <a:schemeClr val="accent1">
                <a:alpha val="45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58505" name="Text Box 9"/>
            <p:cNvSpPr txBox="1">
              <a:spLocks noChangeArrowheads="1"/>
            </p:cNvSpPr>
            <p:nvPr/>
          </p:nvSpPr>
          <p:spPr bwMode="auto">
            <a:xfrm rot="-1766893">
              <a:off x="1617" y="1116"/>
              <a:ext cx="117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i="1">
                  <a:solidFill>
                    <a:srgbClr val="FF0000"/>
                  </a:solidFill>
                  <a:latin typeface="Arial" charset="0"/>
                  <a:cs typeface="+mn-cs"/>
                </a:rPr>
                <a:t>Non-conserved</a:t>
              </a:r>
              <a:endParaRPr lang="en-US" sz="1800" b="0">
                <a:latin typeface="Arial" charset="0"/>
                <a:cs typeface="+mn-cs"/>
              </a:endParaRPr>
            </a:p>
          </p:txBody>
        </p:sp>
      </p:grpSp>
      <p:sp>
        <p:nvSpPr>
          <p:cNvPr id="1258506" name="Text Box 10"/>
          <p:cNvSpPr txBox="1">
            <a:spLocks noChangeArrowheads="1"/>
          </p:cNvSpPr>
          <p:nvPr/>
        </p:nvSpPr>
        <p:spPr bwMode="auto">
          <a:xfrm>
            <a:off x="1676400" y="5029200"/>
            <a:ext cx="27590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2000" b="0">
                <a:cs typeface="+mn-cs"/>
              </a:rPr>
              <a:t>Matching any thing but G =&gt; large negative score</a:t>
            </a:r>
          </a:p>
        </p:txBody>
      </p:sp>
      <p:sp>
        <p:nvSpPr>
          <p:cNvPr id="1258507" name="Text Box 11"/>
          <p:cNvSpPr txBox="1">
            <a:spLocks noChangeArrowheads="1"/>
          </p:cNvSpPr>
          <p:nvPr/>
        </p:nvSpPr>
        <p:spPr bwMode="auto">
          <a:xfrm>
            <a:off x="5638800" y="5029200"/>
            <a:ext cx="27590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2000" b="0">
                <a:cs typeface="+mn-cs"/>
              </a:rPr>
              <a:t>Any thing can match</a:t>
            </a:r>
          </a:p>
        </p:txBody>
      </p:sp>
      <p:sp>
        <p:nvSpPr>
          <p:cNvPr id="1258508" name="Text Box 12"/>
          <p:cNvSpPr txBox="1">
            <a:spLocks noChangeArrowheads="1"/>
          </p:cNvSpPr>
          <p:nvPr/>
        </p:nvSpPr>
        <p:spPr bwMode="auto">
          <a:xfrm>
            <a:off x="711200" y="4573588"/>
            <a:ext cx="75009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Courier New" charset="0"/>
                <a:cs typeface="+mn-cs"/>
              </a:rPr>
              <a:t>TKAVVLTFNTSVEICLVMQ</a:t>
            </a:r>
            <a:r>
              <a:rPr lang="en-US" sz="1600" u="sng">
                <a:solidFill>
                  <a:srgbClr val="E31205"/>
                </a:solidFill>
                <a:latin typeface="Courier New" charset="0"/>
                <a:cs typeface="+mn-cs"/>
              </a:rPr>
              <a:t>G</a:t>
            </a:r>
            <a:r>
              <a:rPr lang="en-US" sz="1600">
                <a:latin typeface="Courier New" charset="0"/>
                <a:cs typeface="+mn-cs"/>
              </a:rPr>
              <a:t>TSIV----AAESHPLHLHGFNFPSNFNLVD</a:t>
            </a:r>
            <a:r>
              <a:rPr lang="en-US" sz="1600" u="sng">
                <a:solidFill>
                  <a:srgbClr val="E31205"/>
                </a:solidFill>
                <a:latin typeface="Courier New" charset="0"/>
                <a:cs typeface="+mn-cs"/>
              </a:rPr>
              <a:t>P</a:t>
            </a:r>
            <a:r>
              <a:rPr lang="en-US" sz="1600">
                <a:latin typeface="Courier New" charset="0"/>
                <a:cs typeface="+mn-cs"/>
              </a:rPr>
              <a:t>MERNTAGVP</a:t>
            </a:r>
          </a:p>
        </p:txBody>
      </p:sp>
      <p:sp>
        <p:nvSpPr>
          <p:cNvPr id="1258509" name="Rectangle 13"/>
          <p:cNvSpPr>
            <a:spLocks noChangeArrowheads="1"/>
          </p:cNvSpPr>
          <p:nvPr/>
        </p:nvSpPr>
        <p:spPr bwMode="auto">
          <a:xfrm>
            <a:off x="698500" y="4006850"/>
            <a:ext cx="76406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a:latin typeface="Courier New" charset="0"/>
                <a:cs typeface="+mn-cs"/>
              </a:rPr>
              <a:t>TVNGQ--FPGPRLAGVAREGDQVLVKVVNHVAENITIHWHGVQLGTGWADGPAYVTQCPI</a:t>
            </a:r>
            <a:endParaRPr lang="en-US" sz="2400">
              <a:latin typeface="Times New Roman" charset="0"/>
              <a:cs typeface="+mn-cs"/>
            </a:endParaRPr>
          </a:p>
        </p:txBody>
      </p:sp>
    </p:spTree>
    <p:extLst>
      <p:ext uri="{BB962C8B-B14F-4D97-AF65-F5344CB8AC3E}">
        <p14:creationId xmlns:p14="http://schemas.microsoft.com/office/powerpoint/2010/main" val="410062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8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84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58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585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585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585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58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498" grpId="0"/>
      <p:bldP spid="1258506" grpId="0" autoUpdateAnimBg="0"/>
      <p:bldP spid="1258507" grpId="0" autoUpdateAnimBg="0"/>
      <p:bldP spid="1258508" grpId="0" autoUpdateAnimBg="0"/>
      <p:bldP spid="12585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ChangeArrowheads="1"/>
          </p:cNvSpPr>
          <p:nvPr/>
        </p:nvSpPr>
        <p:spPr bwMode="auto">
          <a:xfrm>
            <a:off x="698500" y="3162454"/>
            <a:ext cx="764063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600" dirty="0">
                <a:solidFill>
                  <a:srgbClr val="000000"/>
                </a:solidFill>
                <a:latin typeface="Courier New"/>
                <a:cs typeface="Courier New"/>
              </a:rPr>
              <a:t>TVNGQ--FPGPRLAGVAREGDQVLVKVVNHVAENITIHWHGVQLGTGWADPPAYVTQCPI</a:t>
            </a:r>
            <a:endParaRPr lang="en-US" sz="2400" dirty="0">
              <a:solidFill>
                <a:srgbClr val="000000"/>
              </a:solidFill>
              <a:latin typeface="Courier New"/>
              <a:cs typeface="Courier New"/>
            </a:endParaRPr>
          </a:p>
        </p:txBody>
      </p:sp>
      <p:sp>
        <p:nvSpPr>
          <p:cNvPr id="599043" name="Rectangle 3"/>
          <p:cNvSpPr>
            <a:spLocks noGrp="1" noChangeArrowheads="1"/>
          </p:cNvSpPr>
          <p:nvPr>
            <p:ph type="title"/>
          </p:nvPr>
        </p:nvSpPr>
        <p:spPr>
          <a:ln/>
        </p:spPr>
        <p:txBody>
          <a:bodyPr/>
          <a:lstStyle/>
          <a:p>
            <a:r>
              <a:rPr lang="en-US" b="0" dirty="0">
                <a:solidFill>
                  <a:srgbClr val="000000"/>
                </a:solidFill>
              </a:rPr>
              <a:t>Sequence profiles </a:t>
            </a:r>
          </a:p>
        </p:txBody>
      </p:sp>
    </p:spTree>
    <p:extLst>
      <p:ext uri="{BB962C8B-B14F-4D97-AF65-F5344CB8AC3E}">
        <p14:creationId xmlns:p14="http://schemas.microsoft.com/office/powerpoint/2010/main" val="792633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ChangeArrowheads="1"/>
          </p:cNvSpPr>
          <p:nvPr/>
        </p:nvSpPr>
        <p:spPr bwMode="auto">
          <a:xfrm>
            <a:off x="698500" y="1722438"/>
            <a:ext cx="7640638" cy="180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600" dirty="0">
                <a:solidFill>
                  <a:srgbClr val="000000"/>
                </a:solidFill>
                <a:latin typeface="Courier New"/>
                <a:cs typeface="Courier New"/>
              </a:rPr>
              <a:t>ADDGSLAFVPSEF--SISPGEKIVFKNNAGFPHNIVFDEDSIPSGVDASKISMSEEDLLN </a:t>
            </a:r>
          </a:p>
          <a:p>
            <a:pPr algn="l" eaLnBrk="0" hangingPunct="0"/>
            <a:r>
              <a:rPr lang="en-US" sz="1600" dirty="0">
                <a:solidFill>
                  <a:srgbClr val="000000"/>
                </a:solidFill>
                <a:latin typeface="Courier New"/>
                <a:cs typeface="Courier New"/>
              </a:rPr>
              <a:t>TVNGAI--PGPLIAERLKEGQNVRVTNTLDEDTSIHWHGLLVPFGMDGVPGVSFPG---I</a:t>
            </a:r>
          </a:p>
          <a:p>
            <a:pPr algn="l" eaLnBrk="0" hangingPunct="0"/>
            <a:r>
              <a:rPr lang="en-US" sz="1600" dirty="0">
                <a:solidFill>
                  <a:srgbClr val="000000"/>
                </a:solidFill>
                <a:latin typeface="Courier New"/>
                <a:cs typeface="Courier New"/>
              </a:rPr>
              <a:t>-TSMAPAFGVQEFYRTVKQGDEVTVTIT-----NIDQIED-VSHGFVVVNHGVSME---I</a:t>
            </a:r>
          </a:p>
          <a:p>
            <a:pPr algn="l" eaLnBrk="0" hangingPunct="0"/>
            <a:r>
              <a:rPr lang="en-US" sz="1600" dirty="0">
                <a:solidFill>
                  <a:srgbClr val="000000"/>
                </a:solidFill>
                <a:latin typeface="Courier New"/>
                <a:cs typeface="Courier New"/>
              </a:rPr>
              <a:t>IE--KMKYLTPEVFYTIKAGETVYWVNGEVMPHNVAFKKGIV--GEDAFRGEMMTKD---</a:t>
            </a:r>
          </a:p>
          <a:p>
            <a:pPr algn="l" eaLnBrk="0" hangingPunct="0"/>
            <a:r>
              <a:rPr lang="en-US" sz="1600" dirty="0">
                <a:solidFill>
                  <a:srgbClr val="000000"/>
                </a:solidFill>
                <a:latin typeface="Courier New"/>
                <a:cs typeface="Courier New"/>
              </a:rPr>
              <a:t>-TSVAPSFSQPSF-LTVKEGDEVTVIVTNLDE------IDDLTHGFTMGNHGVAME---V</a:t>
            </a:r>
          </a:p>
          <a:p>
            <a:pPr algn="l" eaLnBrk="0" hangingPunct="0"/>
            <a:r>
              <a:rPr lang="en-US" sz="1600" dirty="0">
                <a:solidFill>
                  <a:srgbClr val="000000"/>
                </a:solidFill>
                <a:latin typeface="Courier New"/>
                <a:cs typeface="Courier New"/>
              </a:rPr>
              <a:t>ASAETMVFEPDFLVLEIGPGDRVRFVPTHK-SHNAATIDGMVPEGVEGFKSRINDE----</a:t>
            </a:r>
          </a:p>
          <a:p>
            <a:pPr algn="l" eaLnBrk="0" hangingPunct="0"/>
            <a:r>
              <a:rPr lang="en-US" sz="1600" dirty="0">
                <a:solidFill>
                  <a:srgbClr val="000000"/>
                </a:solidFill>
                <a:latin typeface="Courier New"/>
                <a:cs typeface="Courier New"/>
              </a:rPr>
              <a:t>TVNGQ--FPGPRLAGVAREGDQVLVKVVNHVAENITIHWHGVQLGTGWADPPAYVTQCPI</a:t>
            </a:r>
            <a:endParaRPr lang="en-US" sz="2400" dirty="0">
              <a:solidFill>
                <a:srgbClr val="000000"/>
              </a:solidFill>
              <a:latin typeface="Courier New"/>
              <a:cs typeface="Courier New"/>
            </a:endParaRPr>
          </a:p>
        </p:txBody>
      </p:sp>
      <p:sp>
        <p:nvSpPr>
          <p:cNvPr id="599043" name="Rectangle 3"/>
          <p:cNvSpPr>
            <a:spLocks noGrp="1" noChangeArrowheads="1"/>
          </p:cNvSpPr>
          <p:nvPr>
            <p:ph type="title"/>
          </p:nvPr>
        </p:nvSpPr>
        <p:spPr>
          <a:ln/>
        </p:spPr>
        <p:txBody>
          <a:bodyPr/>
          <a:lstStyle/>
          <a:p>
            <a:r>
              <a:rPr lang="en-US" b="0" dirty="0">
                <a:solidFill>
                  <a:srgbClr val="000000"/>
                </a:solidFill>
              </a:rPr>
              <a:t>Sequence profiles </a:t>
            </a:r>
          </a:p>
        </p:txBody>
      </p:sp>
      <p:grpSp>
        <p:nvGrpSpPr>
          <p:cNvPr id="599044" name="Group 4"/>
          <p:cNvGrpSpPr>
            <a:grpSpLocks/>
          </p:cNvGrpSpPr>
          <p:nvPr/>
        </p:nvGrpSpPr>
        <p:grpSpPr bwMode="auto">
          <a:xfrm>
            <a:off x="2659512" y="1113450"/>
            <a:ext cx="1188099" cy="2459565"/>
            <a:chOff x="1660" y="1201"/>
            <a:chExt cx="765" cy="1679"/>
          </a:xfrm>
        </p:grpSpPr>
        <p:sp>
          <p:nvSpPr>
            <p:cNvPr id="599045" name="Rectangle 5"/>
            <p:cNvSpPr>
              <a:spLocks noChangeArrowheads="1"/>
            </p:cNvSpPr>
            <p:nvPr/>
          </p:nvSpPr>
          <p:spPr bwMode="auto">
            <a:xfrm>
              <a:off x="1920" y="1584"/>
              <a:ext cx="144" cy="1296"/>
            </a:xfrm>
            <a:prstGeom prst="rect">
              <a:avLst/>
            </a:prstGeom>
            <a:solidFill>
              <a:schemeClr val="accent1">
                <a:alpha val="45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9046" name="Text Box 6"/>
            <p:cNvSpPr txBox="1">
              <a:spLocks noChangeArrowheads="1"/>
            </p:cNvSpPr>
            <p:nvPr/>
          </p:nvSpPr>
          <p:spPr bwMode="auto">
            <a:xfrm rot="19833107">
              <a:off x="1660" y="1201"/>
              <a:ext cx="76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b="0" i="1" dirty="0">
                  <a:solidFill>
                    <a:srgbClr val="FF0000"/>
                  </a:solidFill>
                  <a:latin typeface="Arial" charset="0"/>
                </a:rPr>
                <a:t>Conserved</a:t>
              </a:r>
              <a:endParaRPr lang="en-US" sz="1600" b="0" dirty="0">
                <a:latin typeface="Arial" charset="0"/>
              </a:endParaRPr>
            </a:p>
          </p:txBody>
        </p:sp>
      </p:grpSp>
      <p:grpSp>
        <p:nvGrpSpPr>
          <p:cNvPr id="599047" name="Group 7"/>
          <p:cNvGrpSpPr>
            <a:grpSpLocks/>
          </p:cNvGrpSpPr>
          <p:nvPr/>
        </p:nvGrpSpPr>
        <p:grpSpPr bwMode="auto">
          <a:xfrm>
            <a:off x="6438285" y="1068555"/>
            <a:ext cx="1593493" cy="2504462"/>
            <a:chOff x="1656" y="1117"/>
            <a:chExt cx="1080" cy="1763"/>
          </a:xfrm>
        </p:grpSpPr>
        <p:sp>
          <p:nvSpPr>
            <p:cNvPr id="599048" name="Rectangle 8"/>
            <p:cNvSpPr>
              <a:spLocks noChangeArrowheads="1"/>
            </p:cNvSpPr>
            <p:nvPr/>
          </p:nvSpPr>
          <p:spPr bwMode="auto">
            <a:xfrm>
              <a:off x="1920" y="1584"/>
              <a:ext cx="144" cy="1296"/>
            </a:xfrm>
            <a:prstGeom prst="rect">
              <a:avLst/>
            </a:prstGeom>
            <a:solidFill>
              <a:schemeClr val="accent1">
                <a:alpha val="45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9049" name="Text Box 9"/>
            <p:cNvSpPr txBox="1">
              <a:spLocks noChangeArrowheads="1"/>
            </p:cNvSpPr>
            <p:nvPr/>
          </p:nvSpPr>
          <p:spPr bwMode="auto">
            <a:xfrm rot="19833107">
              <a:off x="1656" y="1117"/>
              <a:ext cx="1080"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b="0" i="1" dirty="0">
                  <a:solidFill>
                    <a:srgbClr val="FF0000"/>
                  </a:solidFill>
                  <a:latin typeface="Arial" charset="0"/>
                </a:rPr>
                <a:t>Non-conserved</a:t>
              </a:r>
              <a:endParaRPr lang="en-US" sz="1600" b="0" dirty="0">
                <a:latin typeface="Arial" charset="0"/>
              </a:endParaRPr>
            </a:p>
          </p:txBody>
        </p:sp>
      </p:grpSp>
      <p:sp>
        <p:nvSpPr>
          <p:cNvPr id="599050" name="Text Box 10"/>
          <p:cNvSpPr txBox="1">
            <a:spLocks noChangeArrowheads="1"/>
          </p:cNvSpPr>
          <p:nvPr/>
        </p:nvSpPr>
        <p:spPr bwMode="auto">
          <a:xfrm>
            <a:off x="1676400" y="4211638"/>
            <a:ext cx="27590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b="0">
                <a:solidFill>
                  <a:srgbClr val="000000"/>
                </a:solidFill>
                <a:latin typeface="Comic Sans MS" charset="0"/>
              </a:rPr>
              <a:t>Matching any thing but G =&gt; large negative score</a:t>
            </a:r>
          </a:p>
        </p:txBody>
      </p:sp>
      <p:sp>
        <p:nvSpPr>
          <p:cNvPr id="599051" name="Text Box 11"/>
          <p:cNvSpPr txBox="1">
            <a:spLocks noChangeArrowheads="1"/>
          </p:cNvSpPr>
          <p:nvPr/>
        </p:nvSpPr>
        <p:spPr bwMode="auto">
          <a:xfrm>
            <a:off x="5638800" y="4211638"/>
            <a:ext cx="27590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b="0">
                <a:solidFill>
                  <a:srgbClr val="000000"/>
                </a:solidFill>
                <a:latin typeface="Comic Sans MS" charset="0"/>
              </a:rPr>
              <a:t>Any thing can match</a:t>
            </a:r>
          </a:p>
        </p:txBody>
      </p:sp>
      <p:sp>
        <p:nvSpPr>
          <p:cNvPr id="599052" name="Text Box 12"/>
          <p:cNvSpPr txBox="1">
            <a:spLocks noChangeArrowheads="1"/>
          </p:cNvSpPr>
          <p:nvPr/>
        </p:nvSpPr>
        <p:spPr bwMode="auto">
          <a:xfrm>
            <a:off x="685800" y="3581400"/>
            <a:ext cx="75009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dirty="0">
                <a:solidFill>
                  <a:srgbClr val="000000"/>
                </a:solidFill>
                <a:latin typeface="Courier New" charset="0"/>
              </a:rPr>
              <a:t>TKAVVLTFNTSVEICLVMQ</a:t>
            </a:r>
            <a:r>
              <a:rPr lang="en-US" sz="1600" u="sng" dirty="0">
                <a:solidFill>
                  <a:srgbClr val="000000"/>
                </a:solidFill>
                <a:latin typeface="Courier New" charset="0"/>
              </a:rPr>
              <a:t>G</a:t>
            </a:r>
            <a:r>
              <a:rPr lang="en-US" sz="1600" dirty="0">
                <a:solidFill>
                  <a:srgbClr val="000000"/>
                </a:solidFill>
                <a:latin typeface="Courier New" charset="0"/>
              </a:rPr>
              <a:t>TSIV----AAESHPLHLHGFNFPSNFNLVD</a:t>
            </a:r>
            <a:r>
              <a:rPr lang="en-US" sz="1600" u="sng" dirty="0">
                <a:solidFill>
                  <a:srgbClr val="000000"/>
                </a:solidFill>
                <a:latin typeface="Courier New" charset="0"/>
              </a:rPr>
              <a:t>G</a:t>
            </a:r>
            <a:r>
              <a:rPr lang="en-US" sz="1600" dirty="0">
                <a:solidFill>
                  <a:srgbClr val="000000"/>
                </a:solidFill>
                <a:latin typeface="Courier New" charset="0"/>
              </a:rPr>
              <a:t>MERNTAGVP</a:t>
            </a:r>
          </a:p>
        </p:txBody>
      </p:sp>
      <p:pic>
        <p:nvPicPr>
          <p:cNvPr id="599053" name="Picture 1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99100"/>
            <a:ext cx="2667000" cy="901700"/>
          </a:xfrm>
          <a:prstGeom prst="rect">
            <a:avLst/>
          </a:prstGeom>
          <a:noFill/>
          <a:extLst>
            <a:ext uri="{909E8E84-426E-40dd-AFC4-6F175D3DCCD1}">
              <a14:hiddenFill xmlns="" xmlns:a14="http://schemas.microsoft.com/office/drawing/2010/main">
                <a:solidFill>
                  <a:srgbClr val="FFFFFF"/>
                </a:solidFill>
              </a14:hiddenFill>
            </a:ext>
          </a:extLst>
        </p:spPr>
      </p:pic>
      <p:pic>
        <p:nvPicPr>
          <p:cNvPr id="599054" name="Picture 14"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575300"/>
            <a:ext cx="1981200" cy="73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3472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9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990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90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9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9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50" grpId="0" autoUpdateAnimBg="0"/>
      <p:bldP spid="599051" grpId="0" autoUpdateAnimBg="0"/>
      <p:bldP spid="5990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1" name="Rectangle 1027"/>
          <p:cNvSpPr>
            <a:spLocks noGrp="1" noChangeArrowheads="1"/>
          </p:cNvSpPr>
          <p:nvPr>
            <p:ph type="title"/>
          </p:nvPr>
        </p:nvSpPr>
        <p:spPr/>
        <p:txBody>
          <a:bodyPr/>
          <a:lstStyle/>
          <a:p>
            <a:pPr eaLnBrk="1" hangingPunct="1">
              <a:defRPr/>
            </a:pPr>
            <a:r>
              <a:rPr lang="en-US" b="0" dirty="0">
                <a:solidFill>
                  <a:schemeClr val="tx1"/>
                </a:solidFill>
                <a:cs typeface="+mj-cs"/>
              </a:rPr>
              <a:t>Visualization of Sequence logos</a:t>
            </a:r>
            <a:endParaRPr lang="en-US" dirty="0">
              <a:cs typeface="+mj-cs"/>
            </a:endParaRPr>
          </a:p>
        </p:txBody>
      </p:sp>
      <p:graphicFrame>
        <p:nvGraphicFramePr>
          <p:cNvPr id="693258" name="Object 1034"/>
          <p:cNvGraphicFramePr>
            <a:graphicFrameLocks noChangeAspect="1"/>
          </p:cNvGraphicFramePr>
          <p:nvPr/>
        </p:nvGraphicFramePr>
        <p:xfrm>
          <a:off x="1143000" y="1676400"/>
          <a:ext cx="2794000" cy="1065213"/>
        </p:xfrm>
        <a:graphic>
          <a:graphicData uri="http://schemas.openxmlformats.org/presentationml/2006/ole">
            <mc:AlternateContent xmlns:mc="http://schemas.openxmlformats.org/markup-compatibility/2006">
              <mc:Choice xmlns:v="urn:schemas-microsoft-com:vml" Requires="v">
                <p:oleObj spid="_x0000_s1036" name="Equation" r:id="rId4" imgW="1066800" imgH="406400" progId="Equation.3">
                  <p:embed/>
                </p:oleObj>
              </mc:Choice>
              <mc:Fallback>
                <p:oleObj name="Equation" r:id="rId4" imgW="10668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76400"/>
                        <a:ext cx="2794000" cy="1065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3263" name="Rectangle 1039"/>
          <p:cNvSpPr>
            <a:spLocks noChangeArrowheads="1"/>
          </p:cNvSpPr>
          <p:nvPr/>
        </p:nvSpPr>
        <p:spPr bwMode="auto">
          <a:xfrm>
            <a:off x="5943600" y="1524000"/>
            <a:ext cx="2020888"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defRPr/>
            </a:pPr>
            <a:r>
              <a:rPr lang="en-US" sz="1800" b="0">
                <a:solidFill>
                  <a:srgbClr val="FF0000"/>
                </a:solidFill>
                <a:latin typeface="Courier" charset="0"/>
                <a:cs typeface="+mn-cs"/>
              </a:rPr>
              <a:t>ALAKAAAAM</a:t>
            </a:r>
          </a:p>
          <a:p>
            <a:pPr marL="342900" indent="-342900">
              <a:lnSpc>
                <a:spcPct val="90000"/>
              </a:lnSpc>
              <a:spcBef>
                <a:spcPct val="20000"/>
              </a:spcBef>
              <a:defRPr/>
            </a:pPr>
            <a:r>
              <a:rPr lang="en-US" sz="1800" b="0">
                <a:solidFill>
                  <a:srgbClr val="FF0000"/>
                </a:solidFill>
                <a:latin typeface="Courier" charset="0"/>
                <a:cs typeface="+mn-cs"/>
              </a:rPr>
              <a:t>ALAKAAAAN</a:t>
            </a:r>
          </a:p>
          <a:p>
            <a:pPr marL="342900" indent="-342900">
              <a:lnSpc>
                <a:spcPct val="90000"/>
              </a:lnSpc>
              <a:spcBef>
                <a:spcPct val="20000"/>
              </a:spcBef>
              <a:defRPr/>
            </a:pPr>
            <a:r>
              <a:rPr lang="en-US" sz="1800" b="0">
                <a:solidFill>
                  <a:srgbClr val="FF0000"/>
                </a:solidFill>
                <a:latin typeface="Courier" charset="0"/>
                <a:cs typeface="+mn-cs"/>
              </a:rPr>
              <a:t>ALAKAAAAR</a:t>
            </a:r>
          </a:p>
          <a:p>
            <a:pPr marL="342900" indent="-342900">
              <a:lnSpc>
                <a:spcPct val="90000"/>
              </a:lnSpc>
              <a:spcBef>
                <a:spcPct val="20000"/>
              </a:spcBef>
              <a:defRPr/>
            </a:pPr>
            <a:r>
              <a:rPr lang="en-US" sz="1800" b="0">
                <a:solidFill>
                  <a:srgbClr val="FF0000"/>
                </a:solidFill>
                <a:latin typeface="Courier" charset="0"/>
                <a:cs typeface="+mn-cs"/>
              </a:rPr>
              <a:t>ALAKAAAAT</a:t>
            </a:r>
          </a:p>
          <a:p>
            <a:pPr marL="342900" indent="-342900">
              <a:lnSpc>
                <a:spcPct val="90000"/>
              </a:lnSpc>
              <a:spcBef>
                <a:spcPct val="20000"/>
              </a:spcBef>
              <a:defRPr/>
            </a:pPr>
            <a:r>
              <a:rPr lang="en-US" sz="1800" b="0">
                <a:solidFill>
                  <a:srgbClr val="FF0000"/>
                </a:solidFill>
                <a:latin typeface="Courier" charset="0"/>
                <a:cs typeface="+mn-cs"/>
              </a:rPr>
              <a:t>ALAKAAAAV</a:t>
            </a:r>
          </a:p>
          <a:p>
            <a:pPr marL="342900" indent="-342900">
              <a:lnSpc>
                <a:spcPct val="90000"/>
              </a:lnSpc>
              <a:spcBef>
                <a:spcPct val="20000"/>
              </a:spcBef>
              <a:defRPr/>
            </a:pPr>
            <a:r>
              <a:rPr lang="en-US" sz="1800" b="0">
                <a:solidFill>
                  <a:srgbClr val="FF0000"/>
                </a:solidFill>
                <a:latin typeface="Courier" charset="0"/>
                <a:cs typeface="+mn-cs"/>
              </a:rPr>
              <a:t>GMNERPILT</a:t>
            </a:r>
          </a:p>
          <a:p>
            <a:pPr marL="342900" indent="-342900">
              <a:lnSpc>
                <a:spcPct val="90000"/>
              </a:lnSpc>
              <a:spcBef>
                <a:spcPct val="20000"/>
              </a:spcBef>
              <a:defRPr/>
            </a:pPr>
            <a:r>
              <a:rPr lang="en-US" sz="1800" b="0">
                <a:solidFill>
                  <a:srgbClr val="FF0000"/>
                </a:solidFill>
                <a:latin typeface="Courier" charset="0"/>
                <a:cs typeface="+mn-cs"/>
              </a:rPr>
              <a:t>GILGFVFTM</a:t>
            </a:r>
          </a:p>
          <a:p>
            <a:pPr marL="342900" indent="-342900">
              <a:lnSpc>
                <a:spcPct val="90000"/>
              </a:lnSpc>
              <a:spcBef>
                <a:spcPct val="20000"/>
              </a:spcBef>
              <a:defRPr/>
            </a:pPr>
            <a:r>
              <a:rPr lang="en-US" sz="1800" b="0">
                <a:solidFill>
                  <a:srgbClr val="FF0000"/>
                </a:solidFill>
                <a:latin typeface="Courier" charset="0"/>
                <a:cs typeface="+mn-cs"/>
              </a:rPr>
              <a:t>TLNAWVKVV</a:t>
            </a:r>
          </a:p>
          <a:p>
            <a:pPr marL="342900" indent="-342900">
              <a:lnSpc>
                <a:spcPct val="90000"/>
              </a:lnSpc>
              <a:spcBef>
                <a:spcPct val="20000"/>
              </a:spcBef>
              <a:defRPr/>
            </a:pPr>
            <a:r>
              <a:rPr lang="en-US" sz="1800" b="0">
                <a:solidFill>
                  <a:srgbClr val="FF0000"/>
                </a:solidFill>
                <a:latin typeface="Courier" charset="0"/>
                <a:cs typeface="+mn-cs"/>
              </a:rPr>
              <a:t>KLNEPVLLL</a:t>
            </a:r>
          </a:p>
          <a:p>
            <a:pPr marL="342900" indent="-342900">
              <a:lnSpc>
                <a:spcPct val="90000"/>
              </a:lnSpc>
              <a:spcBef>
                <a:spcPct val="20000"/>
              </a:spcBef>
              <a:defRPr/>
            </a:pPr>
            <a:r>
              <a:rPr lang="en-US" sz="1800" b="0">
                <a:solidFill>
                  <a:srgbClr val="FF0000"/>
                </a:solidFill>
                <a:latin typeface="Courier" charset="0"/>
                <a:cs typeface="+mn-cs"/>
              </a:rPr>
              <a:t>AVVPFIVSV</a:t>
            </a:r>
            <a:endParaRPr lang="en-US" sz="1800" b="0">
              <a:solidFill>
                <a:schemeClr val="tx1"/>
              </a:solidFill>
              <a:latin typeface="Comic Sans MS" charset="0"/>
              <a:cs typeface="+mn-cs"/>
            </a:endParaRPr>
          </a:p>
          <a:p>
            <a:pPr marL="342900" indent="-342900">
              <a:lnSpc>
                <a:spcPct val="90000"/>
              </a:lnSpc>
              <a:spcBef>
                <a:spcPct val="20000"/>
              </a:spcBef>
              <a:defRPr/>
            </a:pPr>
            <a:endParaRPr lang="en-US" sz="1800" b="0">
              <a:solidFill>
                <a:schemeClr val="tx1"/>
              </a:solidFill>
              <a:latin typeface="Comic Sans MS" charset="0"/>
              <a:cs typeface="+mn-cs"/>
            </a:endParaRPr>
          </a:p>
        </p:txBody>
      </p:sp>
      <p:sp>
        <p:nvSpPr>
          <p:cNvPr id="693264" name="Rectangle 1040"/>
          <p:cNvSpPr>
            <a:spLocks noChangeArrowheads="1"/>
          </p:cNvSpPr>
          <p:nvPr/>
        </p:nvSpPr>
        <p:spPr bwMode="auto">
          <a:xfrm>
            <a:off x="6300192" y="1600200"/>
            <a:ext cx="171450" cy="2895600"/>
          </a:xfrm>
          <a:prstGeom prst="rect">
            <a:avLst/>
          </a:prstGeom>
          <a:solidFill>
            <a:srgbClr val="FF6600">
              <a:alpha val="33000"/>
            </a:srgb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000" b="0">
              <a:solidFill>
                <a:schemeClr val="tx1"/>
              </a:solidFill>
              <a:cs typeface="+mn-cs"/>
            </a:endParaRPr>
          </a:p>
        </p:txBody>
      </p:sp>
      <p:sp>
        <p:nvSpPr>
          <p:cNvPr id="693266" name="Rectangle 1042"/>
          <p:cNvSpPr>
            <a:spLocks noChangeArrowheads="1"/>
          </p:cNvSpPr>
          <p:nvPr/>
        </p:nvSpPr>
        <p:spPr bwMode="auto">
          <a:xfrm>
            <a:off x="381000" y="3581400"/>
            <a:ext cx="2597150" cy="12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lnSpc>
                <a:spcPct val="90000"/>
              </a:lnSpc>
              <a:spcBef>
                <a:spcPct val="20000"/>
              </a:spcBef>
              <a:defRPr/>
            </a:pPr>
            <a:r>
              <a:rPr lang="en-US" sz="1800" b="0">
                <a:solidFill>
                  <a:schemeClr val="tx1"/>
                </a:solidFill>
                <a:latin typeface="Comic Sans MS" charset="0"/>
                <a:cs typeface="+mn-cs"/>
              </a:rPr>
              <a:t>P</a:t>
            </a:r>
            <a:r>
              <a:rPr lang="en-US" sz="1800" b="0" baseline="-25000">
                <a:solidFill>
                  <a:schemeClr val="tx1"/>
                </a:solidFill>
                <a:latin typeface="Comic Sans MS" charset="0"/>
                <a:cs typeface="+mn-cs"/>
              </a:rPr>
              <a:t>A</a:t>
            </a:r>
            <a:r>
              <a:rPr lang="en-US" sz="1800" b="0">
                <a:solidFill>
                  <a:schemeClr val="tx1"/>
                </a:solidFill>
                <a:latin typeface="Comic Sans MS" charset="0"/>
                <a:cs typeface="+mn-cs"/>
              </a:rPr>
              <a:t> = 6/10 = 0.6</a:t>
            </a:r>
          </a:p>
          <a:p>
            <a:pPr lvl="1">
              <a:lnSpc>
                <a:spcPct val="90000"/>
              </a:lnSpc>
              <a:spcBef>
                <a:spcPct val="20000"/>
              </a:spcBef>
              <a:defRPr/>
            </a:pPr>
            <a:r>
              <a:rPr lang="en-US" sz="1800" b="0">
                <a:solidFill>
                  <a:schemeClr val="tx1"/>
                </a:solidFill>
                <a:latin typeface="Comic Sans MS" charset="0"/>
                <a:cs typeface="+mn-cs"/>
              </a:rPr>
              <a:t>P</a:t>
            </a:r>
            <a:r>
              <a:rPr lang="en-US" sz="1800" b="0" baseline="-25000">
                <a:solidFill>
                  <a:schemeClr val="tx1"/>
                </a:solidFill>
                <a:latin typeface="Comic Sans MS" charset="0"/>
                <a:cs typeface="+mn-cs"/>
              </a:rPr>
              <a:t>G</a:t>
            </a:r>
            <a:r>
              <a:rPr lang="en-US" sz="1800" b="0">
                <a:solidFill>
                  <a:schemeClr val="tx1"/>
                </a:solidFill>
                <a:latin typeface="Comic Sans MS" charset="0"/>
                <a:cs typeface="+mn-cs"/>
              </a:rPr>
              <a:t> = 2/10 = 0.2</a:t>
            </a:r>
          </a:p>
          <a:p>
            <a:pPr lvl="1">
              <a:lnSpc>
                <a:spcPct val="90000"/>
              </a:lnSpc>
              <a:spcBef>
                <a:spcPct val="20000"/>
              </a:spcBef>
              <a:defRPr/>
            </a:pPr>
            <a:r>
              <a:rPr lang="en-US" sz="1800" b="0">
                <a:solidFill>
                  <a:schemeClr val="tx1"/>
                </a:solidFill>
                <a:latin typeface="Comic Sans MS" charset="0"/>
                <a:cs typeface="+mn-cs"/>
              </a:rPr>
              <a:t>P</a:t>
            </a:r>
            <a:r>
              <a:rPr lang="en-US" sz="1800" b="0" baseline="-25000">
                <a:solidFill>
                  <a:schemeClr val="tx1"/>
                </a:solidFill>
                <a:latin typeface="Comic Sans MS" charset="0"/>
                <a:cs typeface="+mn-cs"/>
              </a:rPr>
              <a:t>T</a:t>
            </a:r>
            <a:r>
              <a:rPr lang="en-US" sz="1800" b="0">
                <a:solidFill>
                  <a:schemeClr val="tx1"/>
                </a:solidFill>
                <a:latin typeface="Comic Sans MS" charset="0"/>
                <a:cs typeface="+mn-cs"/>
              </a:rPr>
              <a:t> = P</a:t>
            </a:r>
            <a:r>
              <a:rPr lang="en-US" sz="1800" b="0" baseline="-25000">
                <a:solidFill>
                  <a:schemeClr val="tx1"/>
                </a:solidFill>
                <a:latin typeface="Comic Sans MS" charset="0"/>
                <a:cs typeface="+mn-cs"/>
              </a:rPr>
              <a:t>K</a:t>
            </a:r>
            <a:r>
              <a:rPr lang="en-US" sz="1800" b="0">
                <a:solidFill>
                  <a:schemeClr val="tx1"/>
                </a:solidFill>
                <a:latin typeface="Comic Sans MS" charset="0"/>
                <a:cs typeface="+mn-cs"/>
              </a:rPr>
              <a:t> = 1/10 = 0.1</a:t>
            </a:r>
          </a:p>
          <a:p>
            <a:pPr lvl="1">
              <a:lnSpc>
                <a:spcPct val="90000"/>
              </a:lnSpc>
              <a:spcBef>
                <a:spcPct val="20000"/>
              </a:spcBef>
              <a:defRPr/>
            </a:pPr>
            <a:r>
              <a:rPr lang="en-US" sz="1800" b="0">
                <a:solidFill>
                  <a:schemeClr val="tx1"/>
                </a:solidFill>
                <a:latin typeface="Comic Sans MS" charset="0"/>
                <a:cs typeface="+mn-cs"/>
              </a:rPr>
              <a:t>P</a:t>
            </a:r>
            <a:r>
              <a:rPr lang="en-US" sz="1800" b="0" baseline="-25000">
                <a:solidFill>
                  <a:schemeClr val="tx1"/>
                </a:solidFill>
                <a:latin typeface="Comic Sans MS" charset="0"/>
                <a:cs typeface="+mn-cs"/>
              </a:rPr>
              <a:t>C</a:t>
            </a:r>
            <a:r>
              <a:rPr lang="en-US" sz="1800" b="0">
                <a:solidFill>
                  <a:schemeClr val="tx1"/>
                </a:solidFill>
                <a:latin typeface="Comic Sans MS" charset="0"/>
                <a:cs typeface="+mn-cs"/>
              </a:rPr>
              <a:t> = P</a:t>
            </a:r>
            <a:r>
              <a:rPr lang="en-US" sz="1800" b="0" baseline="-25000">
                <a:solidFill>
                  <a:schemeClr val="tx1"/>
                </a:solidFill>
                <a:latin typeface="Comic Sans MS" charset="0"/>
                <a:cs typeface="+mn-cs"/>
              </a:rPr>
              <a:t>D</a:t>
            </a:r>
            <a:r>
              <a:rPr lang="en-US" sz="1800" b="0">
                <a:solidFill>
                  <a:schemeClr val="tx1"/>
                </a:solidFill>
                <a:latin typeface="Comic Sans MS" charset="0"/>
                <a:cs typeface="+mn-cs"/>
              </a:rPr>
              <a:t> = …P</a:t>
            </a:r>
            <a:r>
              <a:rPr lang="en-US" sz="1800" b="0" baseline="-25000">
                <a:solidFill>
                  <a:schemeClr val="tx1"/>
                </a:solidFill>
                <a:latin typeface="Comic Sans MS" charset="0"/>
                <a:cs typeface="+mn-cs"/>
              </a:rPr>
              <a:t>V</a:t>
            </a:r>
            <a:r>
              <a:rPr lang="en-US" sz="1800" b="0">
                <a:solidFill>
                  <a:schemeClr val="tx1"/>
                </a:solidFill>
                <a:latin typeface="Comic Sans MS" charset="0"/>
                <a:cs typeface="+mn-cs"/>
              </a:rPr>
              <a:t> = 0.0</a:t>
            </a:r>
          </a:p>
        </p:txBody>
      </p:sp>
      <p:sp>
        <p:nvSpPr>
          <p:cNvPr id="693267" name="Rectangle 1043"/>
          <p:cNvSpPr>
            <a:spLocks noChangeArrowheads="1"/>
          </p:cNvSpPr>
          <p:nvPr/>
        </p:nvSpPr>
        <p:spPr bwMode="auto">
          <a:xfrm>
            <a:off x="3733800" y="3581400"/>
            <a:ext cx="1600200" cy="12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lnSpc>
                <a:spcPct val="90000"/>
              </a:lnSpc>
              <a:spcBef>
                <a:spcPct val="20000"/>
              </a:spcBef>
              <a:defRPr/>
            </a:pPr>
            <a:r>
              <a:rPr lang="en-US" sz="1800" b="0">
                <a:solidFill>
                  <a:schemeClr val="tx1"/>
                </a:solidFill>
                <a:latin typeface="Comic Sans MS" charset="0"/>
                <a:cs typeface="+mn-cs"/>
              </a:rPr>
              <a:t>q</a:t>
            </a:r>
            <a:r>
              <a:rPr lang="en-US" sz="1800" b="0" baseline="-25000">
                <a:solidFill>
                  <a:schemeClr val="tx1"/>
                </a:solidFill>
                <a:latin typeface="Comic Sans MS" charset="0"/>
                <a:cs typeface="+mn-cs"/>
              </a:rPr>
              <a:t>A</a:t>
            </a:r>
            <a:r>
              <a:rPr lang="en-US" sz="1800" b="0">
                <a:solidFill>
                  <a:schemeClr val="tx1"/>
                </a:solidFill>
                <a:latin typeface="Comic Sans MS" charset="0"/>
                <a:cs typeface="+mn-cs"/>
              </a:rPr>
              <a:t> = 0.07</a:t>
            </a:r>
          </a:p>
          <a:p>
            <a:pPr lvl="1">
              <a:lnSpc>
                <a:spcPct val="90000"/>
              </a:lnSpc>
              <a:spcBef>
                <a:spcPct val="20000"/>
              </a:spcBef>
              <a:defRPr/>
            </a:pPr>
            <a:r>
              <a:rPr lang="en-US" sz="1800" b="0">
                <a:solidFill>
                  <a:schemeClr val="tx1"/>
                </a:solidFill>
                <a:latin typeface="Comic Sans MS" charset="0"/>
                <a:cs typeface="+mn-cs"/>
              </a:rPr>
              <a:t>q</a:t>
            </a:r>
            <a:r>
              <a:rPr lang="en-US" sz="1800" b="0" baseline="-25000">
                <a:solidFill>
                  <a:schemeClr val="tx1"/>
                </a:solidFill>
                <a:latin typeface="Comic Sans MS" charset="0"/>
                <a:cs typeface="+mn-cs"/>
              </a:rPr>
              <a:t>G</a:t>
            </a:r>
            <a:r>
              <a:rPr lang="en-US" sz="1800" b="0">
                <a:solidFill>
                  <a:schemeClr val="tx1"/>
                </a:solidFill>
                <a:latin typeface="Comic Sans MS" charset="0"/>
                <a:cs typeface="+mn-cs"/>
              </a:rPr>
              <a:t> = 0.07</a:t>
            </a:r>
          </a:p>
          <a:p>
            <a:pPr lvl="1">
              <a:lnSpc>
                <a:spcPct val="90000"/>
              </a:lnSpc>
              <a:spcBef>
                <a:spcPct val="20000"/>
              </a:spcBef>
              <a:defRPr/>
            </a:pPr>
            <a:r>
              <a:rPr lang="en-US" sz="1800" b="0">
                <a:solidFill>
                  <a:schemeClr val="tx1"/>
                </a:solidFill>
                <a:latin typeface="Comic Sans MS" charset="0"/>
                <a:cs typeface="+mn-cs"/>
              </a:rPr>
              <a:t>q</a:t>
            </a:r>
            <a:r>
              <a:rPr lang="en-US" sz="1800" b="0" baseline="-25000">
                <a:solidFill>
                  <a:schemeClr val="tx1"/>
                </a:solidFill>
                <a:latin typeface="Comic Sans MS" charset="0"/>
                <a:cs typeface="+mn-cs"/>
              </a:rPr>
              <a:t>T</a:t>
            </a:r>
            <a:r>
              <a:rPr lang="en-US" sz="1800" b="0">
                <a:solidFill>
                  <a:schemeClr val="tx1"/>
                </a:solidFill>
                <a:latin typeface="Comic Sans MS" charset="0"/>
                <a:cs typeface="+mn-cs"/>
              </a:rPr>
              <a:t> = 0.05</a:t>
            </a:r>
          </a:p>
          <a:p>
            <a:pPr lvl="1">
              <a:lnSpc>
                <a:spcPct val="90000"/>
              </a:lnSpc>
              <a:spcBef>
                <a:spcPct val="20000"/>
              </a:spcBef>
              <a:defRPr/>
            </a:pPr>
            <a:r>
              <a:rPr lang="en-US" sz="1800" b="0">
                <a:solidFill>
                  <a:schemeClr val="tx1"/>
                </a:solidFill>
                <a:latin typeface="Comic Sans MS" charset="0"/>
                <a:cs typeface="+mn-cs"/>
              </a:rPr>
              <a:t>q</a:t>
            </a:r>
            <a:r>
              <a:rPr lang="en-US" sz="1800" b="0" baseline="-25000">
                <a:solidFill>
                  <a:schemeClr val="tx1"/>
                </a:solidFill>
                <a:latin typeface="Comic Sans MS" charset="0"/>
                <a:cs typeface="+mn-cs"/>
              </a:rPr>
              <a:t>K</a:t>
            </a:r>
            <a:r>
              <a:rPr lang="en-US" sz="1800" b="0">
                <a:solidFill>
                  <a:schemeClr val="tx1"/>
                </a:solidFill>
                <a:latin typeface="Comic Sans MS" charset="0"/>
                <a:cs typeface="+mn-cs"/>
              </a:rPr>
              <a:t> = 0.06</a:t>
            </a:r>
          </a:p>
        </p:txBody>
      </p:sp>
    </p:spTree>
    <p:extLst>
      <p:ext uri="{BB962C8B-B14F-4D97-AF65-F5344CB8AC3E}">
        <p14:creationId xmlns:p14="http://schemas.microsoft.com/office/powerpoint/2010/main" val="105881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9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1026" descr="H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438" y="2590800"/>
            <a:ext cx="3433762"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95299" name="Rectangle 1027"/>
          <p:cNvSpPr>
            <a:spLocks noGrp="1" noChangeArrowheads="1"/>
          </p:cNvSpPr>
          <p:nvPr>
            <p:ph type="title"/>
          </p:nvPr>
        </p:nvSpPr>
        <p:spPr/>
        <p:txBody>
          <a:bodyPr/>
          <a:lstStyle/>
          <a:p>
            <a:pPr eaLnBrk="1" hangingPunct="1">
              <a:defRPr/>
            </a:pPr>
            <a:r>
              <a:rPr lang="en-US" b="0">
                <a:solidFill>
                  <a:schemeClr val="tx1"/>
                </a:solidFill>
                <a:cs typeface="+mj-cs"/>
              </a:rPr>
              <a:t>Sequence logos (Kullback-Leibler)</a:t>
            </a:r>
            <a:endParaRPr lang="en-US">
              <a:cs typeface="+mj-cs"/>
            </a:endParaRPr>
          </a:p>
        </p:txBody>
      </p:sp>
      <p:sp>
        <p:nvSpPr>
          <p:cNvPr id="695300" name="Rectangle 1028"/>
          <p:cNvSpPr>
            <a:spLocks noGrp="1" noChangeArrowheads="1"/>
          </p:cNvSpPr>
          <p:nvPr>
            <p:ph type="body" sz="half" idx="1"/>
          </p:nvPr>
        </p:nvSpPr>
        <p:spPr>
          <a:xfrm>
            <a:off x="152400" y="3368675"/>
            <a:ext cx="4953000" cy="1431925"/>
          </a:xfrm>
        </p:spPr>
        <p:txBody>
          <a:bodyPr/>
          <a:lstStyle/>
          <a:p>
            <a:pPr marL="0" indent="0" eaLnBrk="1" hangingPunct="1">
              <a:lnSpc>
                <a:spcPct val="90000"/>
              </a:lnSpc>
              <a:buFont typeface="Times" charset="0"/>
              <a:buChar char="•"/>
              <a:defRPr/>
            </a:pPr>
            <a:r>
              <a:rPr lang="en-US" sz="2000" dirty="0">
                <a:cs typeface="+mn-cs"/>
              </a:rPr>
              <a:t> </a:t>
            </a:r>
            <a:r>
              <a:rPr lang="en-US" sz="2400" dirty="0">
                <a:cs typeface="+mn-cs"/>
              </a:rPr>
              <a:t>Height of a column equal to I</a:t>
            </a:r>
          </a:p>
          <a:p>
            <a:pPr marL="0" indent="0" eaLnBrk="1" hangingPunct="1">
              <a:lnSpc>
                <a:spcPct val="90000"/>
              </a:lnSpc>
              <a:buFont typeface="Times" charset="0"/>
              <a:buChar char="•"/>
              <a:defRPr/>
            </a:pPr>
            <a:r>
              <a:rPr lang="en-US" sz="2400" dirty="0">
                <a:cs typeface="+mn-cs"/>
              </a:rPr>
              <a:t> Relative height of a letter is p</a:t>
            </a:r>
            <a:endParaRPr lang="en-US" sz="2400" baseline="-25000" dirty="0">
              <a:cs typeface="+mn-cs"/>
            </a:endParaRPr>
          </a:p>
          <a:p>
            <a:pPr marL="0" indent="0" eaLnBrk="1" hangingPunct="1">
              <a:lnSpc>
                <a:spcPct val="90000"/>
              </a:lnSpc>
              <a:buFont typeface="Times" charset="0"/>
              <a:buChar char="•"/>
              <a:defRPr/>
            </a:pPr>
            <a:r>
              <a:rPr lang="en-US" sz="2400" dirty="0">
                <a:cs typeface="+mn-cs"/>
              </a:rPr>
              <a:t> (Letters upside-down if p</a:t>
            </a:r>
            <a:r>
              <a:rPr lang="en-US" sz="2400" baseline="-25000" dirty="0">
                <a:cs typeface="+mn-cs"/>
              </a:rPr>
              <a:t>a</a:t>
            </a:r>
            <a:r>
              <a:rPr lang="en-US" sz="2400" dirty="0">
                <a:cs typeface="+mn-cs"/>
              </a:rPr>
              <a:t> &lt; </a:t>
            </a:r>
            <a:r>
              <a:rPr lang="en-US" sz="2400" dirty="0" err="1">
                <a:cs typeface="+mn-cs"/>
              </a:rPr>
              <a:t>q</a:t>
            </a:r>
            <a:r>
              <a:rPr lang="en-US" sz="2400" baseline="-25000" dirty="0" err="1">
                <a:cs typeface="+mn-cs"/>
              </a:rPr>
              <a:t>a</a:t>
            </a:r>
            <a:r>
              <a:rPr lang="en-US" sz="2400" dirty="0">
                <a:cs typeface="+mn-cs"/>
              </a:rPr>
              <a:t>)</a:t>
            </a:r>
          </a:p>
        </p:txBody>
      </p:sp>
      <p:sp>
        <p:nvSpPr>
          <p:cNvPr id="695301" name="Text Box 1029"/>
          <p:cNvSpPr txBox="1">
            <a:spLocks noChangeArrowheads="1"/>
          </p:cNvSpPr>
          <p:nvPr/>
        </p:nvSpPr>
        <p:spPr bwMode="auto">
          <a:xfrm>
            <a:off x="6243638" y="1371600"/>
            <a:ext cx="225742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solidFill>
                  <a:srgbClr val="FF0000"/>
                </a:solidFill>
                <a:latin typeface="Comic Sans MS" charset="0"/>
                <a:cs typeface="+mn-cs"/>
              </a:rPr>
              <a:t>High information </a:t>
            </a:r>
          </a:p>
          <a:p>
            <a:pPr>
              <a:defRPr/>
            </a:pPr>
            <a:r>
              <a:rPr lang="en-US" sz="2000" b="0">
                <a:solidFill>
                  <a:srgbClr val="FF0000"/>
                </a:solidFill>
                <a:latin typeface="Comic Sans MS" charset="0"/>
                <a:cs typeface="+mn-cs"/>
              </a:rPr>
              <a:t>positions</a:t>
            </a:r>
            <a:endParaRPr lang="en-US" sz="2000" b="0">
              <a:solidFill>
                <a:srgbClr val="FF0000"/>
              </a:solidFill>
              <a:latin typeface="Arial" charset="0"/>
              <a:cs typeface="+mn-cs"/>
            </a:endParaRPr>
          </a:p>
        </p:txBody>
      </p:sp>
      <p:sp>
        <p:nvSpPr>
          <p:cNvPr id="695302" name="Line 1030"/>
          <p:cNvSpPr>
            <a:spLocks noChangeShapeType="1"/>
          </p:cNvSpPr>
          <p:nvPr/>
        </p:nvSpPr>
        <p:spPr bwMode="auto">
          <a:xfrm flipH="1">
            <a:off x="6777038" y="2286000"/>
            <a:ext cx="228600" cy="10668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5303" name="Line 1031"/>
          <p:cNvSpPr>
            <a:spLocks noChangeShapeType="1"/>
          </p:cNvSpPr>
          <p:nvPr/>
        </p:nvSpPr>
        <p:spPr bwMode="auto">
          <a:xfrm>
            <a:off x="7386638" y="2209800"/>
            <a:ext cx="5334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695304" name="Object 1032"/>
          <p:cNvGraphicFramePr>
            <a:graphicFrameLocks noChangeAspect="1"/>
          </p:cNvGraphicFramePr>
          <p:nvPr/>
        </p:nvGraphicFramePr>
        <p:xfrm>
          <a:off x="914400" y="1601788"/>
          <a:ext cx="2794000" cy="1065212"/>
        </p:xfrm>
        <a:graphic>
          <a:graphicData uri="http://schemas.openxmlformats.org/presentationml/2006/ole">
            <mc:AlternateContent xmlns:mc="http://schemas.openxmlformats.org/markup-compatibility/2006">
              <mc:Choice xmlns:v="urn:schemas-microsoft-com:vml" Requires="v">
                <p:oleObj spid="_x0000_s25612" name="Equation" r:id="rId5" imgW="1066800" imgH="406400" progId="Equation.3">
                  <p:embed/>
                </p:oleObj>
              </mc:Choice>
              <mc:Fallback>
                <p:oleObj name="Equation" r:id="rId5" imgW="10668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01788"/>
                        <a:ext cx="2794000" cy="1065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5305" name="Line 1033"/>
          <p:cNvSpPr>
            <a:spLocks noChangeShapeType="1"/>
          </p:cNvSpPr>
          <p:nvPr/>
        </p:nvSpPr>
        <p:spPr bwMode="auto">
          <a:xfrm>
            <a:off x="7158038" y="2057400"/>
            <a:ext cx="76200" cy="3810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871079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9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defRPr/>
            </a:pPr>
            <a:r>
              <a:rPr lang="en-US" b="0">
                <a:solidFill>
                  <a:schemeClr val="tx1"/>
                </a:solidFill>
                <a:cs typeface="+mj-cs"/>
              </a:rPr>
              <a:t>How to make sequence profiles </a:t>
            </a:r>
            <a:endParaRPr lang="en-US">
              <a:cs typeface="+mj-cs"/>
            </a:endParaRPr>
          </a:p>
        </p:txBody>
      </p:sp>
      <p:sp>
        <p:nvSpPr>
          <p:cNvPr id="486403" name="Rectangle 3"/>
          <p:cNvSpPr>
            <a:spLocks noGrp="1" noChangeArrowheads="1"/>
          </p:cNvSpPr>
          <p:nvPr>
            <p:ph type="body" idx="1"/>
          </p:nvPr>
        </p:nvSpPr>
        <p:spPr/>
        <p:txBody>
          <a:bodyPr/>
          <a:lstStyle/>
          <a:p>
            <a:pPr marL="609600" indent="-609600" defTabSz="912813" eaLnBrk="1" hangingPunct="1">
              <a:buFontTx/>
              <a:buAutoNum type="arabicPeriod"/>
            </a:pPr>
            <a:r>
              <a:rPr lang="en-US" sz="2800">
                <a:latin typeface="Comic Sans MS" charset="0"/>
                <a:ea typeface="ＭＳ Ｐゴシック" charset="0"/>
              </a:rPr>
              <a:t>Align (BLAST) sequence against large sequence database (Swiss-Prot)</a:t>
            </a:r>
          </a:p>
          <a:p>
            <a:pPr marL="609600" indent="-609600" defTabSz="912813" eaLnBrk="1" hangingPunct="1">
              <a:buFontTx/>
              <a:buAutoNum type="arabicPeriod"/>
            </a:pPr>
            <a:r>
              <a:rPr lang="en-US" sz="2800">
                <a:latin typeface="Comic Sans MS" charset="0"/>
                <a:ea typeface="ＭＳ Ｐゴシック" charset="0"/>
              </a:rPr>
              <a:t>Select significant alignments and make sequence profile</a:t>
            </a:r>
          </a:p>
          <a:p>
            <a:pPr marL="609600" indent="-609600" defTabSz="912813" eaLnBrk="1" hangingPunct="1">
              <a:buFontTx/>
              <a:buAutoNum type="arabicPeriod"/>
            </a:pPr>
            <a:r>
              <a:rPr lang="en-US" sz="2800">
                <a:latin typeface="Comic Sans MS" charset="0"/>
                <a:ea typeface="ＭＳ Ｐゴシック" charset="0"/>
              </a:rPr>
              <a:t>Use profile to align against sequence database to find new significant hits</a:t>
            </a:r>
          </a:p>
          <a:p>
            <a:pPr marL="609600" indent="-609600" defTabSz="912813" eaLnBrk="1" hangingPunct="1">
              <a:buFontTx/>
              <a:buAutoNum type="arabicPeriod"/>
            </a:pPr>
            <a:r>
              <a:rPr lang="en-US" sz="2800">
                <a:latin typeface="Comic Sans MS" charset="0"/>
                <a:ea typeface="ＭＳ Ｐゴシック" charset="0"/>
              </a:rPr>
              <a:t>Repeat 2 and 3 (normally 3 times!) </a:t>
            </a:r>
          </a:p>
        </p:txBody>
      </p:sp>
    </p:spTree>
    <p:extLst>
      <p:ext uri="{BB962C8B-B14F-4D97-AF65-F5344CB8AC3E}">
        <p14:creationId xmlns:p14="http://schemas.microsoft.com/office/powerpoint/2010/main" val="338321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2"/>
          <p:cNvGrpSpPr>
            <a:grpSpLocks/>
          </p:cNvGrpSpPr>
          <p:nvPr/>
        </p:nvGrpSpPr>
        <p:grpSpPr bwMode="auto">
          <a:xfrm>
            <a:off x="381000" y="1600200"/>
            <a:ext cx="7864475" cy="4953000"/>
            <a:chOff x="230" y="1008"/>
            <a:chExt cx="4954" cy="3120"/>
          </a:xfrm>
        </p:grpSpPr>
        <p:sp>
          <p:nvSpPr>
            <p:cNvPr id="730115" name="Oval 3"/>
            <p:cNvSpPr>
              <a:spLocks noChangeArrowheads="1"/>
            </p:cNvSpPr>
            <p:nvPr/>
          </p:nvSpPr>
          <p:spPr bwMode="auto">
            <a:xfrm>
              <a:off x="384" y="1008"/>
              <a:ext cx="4800" cy="312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30116" name="Text Box 4"/>
            <p:cNvSpPr txBox="1">
              <a:spLocks noChangeArrowheads="1"/>
            </p:cNvSpPr>
            <p:nvPr/>
          </p:nvSpPr>
          <p:spPr bwMode="auto">
            <a:xfrm>
              <a:off x="230" y="1187"/>
              <a:ext cx="110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b="0">
                  <a:solidFill>
                    <a:schemeClr val="tx1"/>
                  </a:solidFill>
                  <a:latin typeface="Comic Sans MS" charset="0"/>
                  <a:cs typeface="+mn-cs"/>
                </a:rPr>
                <a:t>Protein world</a:t>
              </a:r>
            </a:p>
          </p:txBody>
        </p:sp>
      </p:grpSp>
      <p:sp>
        <p:nvSpPr>
          <p:cNvPr id="730117" name="Oval 5"/>
          <p:cNvSpPr>
            <a:spLocks noChangeArrowheads="1"/>
          </p:cNvSpPr>
          <p:nvPr/>
        </p:nvSpPr>
        <p:spPr bwMode="auto">
          <a:xfrm>
            <a:off x="2843808" y="2204864"/>
            <a:ext cx="1440160" cy="1152128"/>
          </a:xfrm>
          <a:prstGeom prst="ellipse">
            <a:avLst/>
          </a:prstGeom>
          <a:solidFill>
            <a:srgbClr val="E31205"/>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30118" name="Rectangle 6"/>
          <p:cNvSpPr>
            <a:spLocks noGrp="1" noChangeArrowheads="1"/>
          </p:cNvSpPr>
          <p:nvPr>
            <p:ph type="title"/>
          </p:nvPr>
        </p:nvSpPr>
        <p:spPr/>
        <p:txBody>
          <a:bodyPr/>
          <a:lstStyle/>
          <a:p>
            <a:pPr eaLnBrk="1" hangingPunct="1">
              <a:defRPr/>
            </a:pPr>
            <a:r>
              <a:rPr lang="en-US" sz="2800" b="0">
                <a:solidFill>
                  <a:schemeClr val="tx1"/>
                </a:solidFill>
                <a:cs typeface="+mj-cs"/>
              </a:rPr>
              <a:t>Blast iterations</a:t>
            </a:r>
            <a:endParaRPr lang="en-US">
              <a:cs typeface="+mj-cs"/>
            </a:endParaRPr>
          </a:p>
        </p:txBody>
      </p:sp>
      <p:sp>
        <p:nvSpPr>
          <p:cNvPr id="730119" name="Oval 7"/>
          <p:cNvSpPr>
            <a:spLocks noChangeArrowheads="1"/>
          </p:cNvSpPr>
          <p:nvPr/>
        </p:nvSpPr>
        <p:spPr bwMode="auto">
          <a:xfrm>
            <a:off x="3048000" y="2438400"/>
            <a:ext cx="1066800" cy="762000"/>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30120" name="Oval 8"/>
          <p:cNvSpPr>
            <a:spLocks noChangeArrowheads="1"/>
          </p:cNvSpPr>
          <p:nvPr/>
        </p:nvSpPr>
        <p:spPr bwMode="auto">
          <a:xfrm>
            <a:off x="3505200" y="2743200"/>
            <a:ext cx="381000" cy="228600"/>
          </a:xfrm>
          <a:prstGeom prst="ellipse">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30121" name="Group 9"/>
          <p:cNvGrpSpPr>
            <a:grpSpLocks/>
          </p:cNvGrpSpPr>
          <p:nvPr/>
        </p:nvGrpSpPr>
        <p:grpSpPr bwMode="auto">
          <a:xfrm>
            <a:off x="3581400" y="2819400"/>
            <a:ext cx="1339850" cy="549275"/>
            <a:chOff x="2256" y="1776"/>
            <a:chExt cx="844" cy="346"/>
          </a:xfrm>
        </p:grpSpPr>
        <p:sp>
          <p:nvSpPr>
            <p:cNvPr id="730122" name="Text Box 10"/>
            <p:cNvSpPr txBox="1">
              <a:spLocks noChangeArrowheads="1"/>
            </p:cNvSpPr>
            <p:nvPr/>
          </p:nvSpPr>
          <p:spPr bwMode="auto">
            <a:xfrm>
              <a:off x="2448" y="1872"/>
              <a:ext cx="65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b="0">
                  <a:solidFill>
                    <a:schemeClr val="tx1"/>
                  </a:solidFill>
                  <a:latin typeface="Comic Sans MS" charset="0"/>
                  <a:cs typeface="+mn-cs"/>
                </a:rPr>
                <a:t>Protein</a:t>
              </a:r>
            </a:p>
          </p:txBody>
        </p:sp>
        <p:sp>
          <p:nvSpPr>
            <p:cNvPr id="730123" name="Oval 11"/>
            <p:cNvSpPr>
              <a:spLocks noChangeArrowheads="1"/>
            </p:cNvSpPr>
            <p:nvPr/>
          </p:nvSpPr>
          <p:spPr bwMode="auto">
            <a:xfrm>
              <a:off x="2256" y="1776"/>
              <a:ext cx="96" cy="96"/>
            </a:xfrm>
            <a:prstGeom prst="ellipse">
              <a:avLst/>
            </a:prstGeom>
            <a:solidFill>
              <a:srgbClr val="00FF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grpSp>
    </p:spTree>
    <p:extLst>
      <p:ext uri="{BB962C8B-B14F-4D97-AF65-F5344CB8AC3E}">
        <p14:creationId xmlns:p14="http://schemas.microsoft.com/office/powerpoint/2010/main" val="16314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0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01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01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7" grpId="0" animBg="1"/>
      <p:bldP spid="730119" grpId="0" animBg="1"/>
      <p:bldP spid="7301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defRPr/>
            </a:pPr>
            <a:r>
              <a:rPr lang="en-US" b="0">
                <a:solidFill>
                  <a:schemeClr val="tx1"/>
                </a:solidFill>
                <a:cs typeface="+mj-cs"/>
              </a:rPr>
              <a:t>How to make sequence profiles </a:t>
            </a:r>
            <a:endParaRPr lang="en-US">
              <a:cs typeface="+mj-cs"/>
            </a:endParaRPr>
          </a:p>
        </p:txBody>
      </p:sp>
      <p:sp>
        <p:nvSpPr>
          <p:cNvPr id="486403" name="Rectangle 3"/>
          <p:cNvSpPr>
            <a:spLocks noGrp="1" noChangeArrowheads="1"/>
          </p:cNvSpPr>
          <p:nvPr>
            <p:ph type="body" idx="1"/>
          </p:nvPr>
        </p:nvSpPr>
        <p:spPr/>
        <p:txBody>
          <a:bodyPr/>
          <a:lstStyle/>
          <a:p>
            <a:pPr marL="0" indent="0" defTabSz="912813" eaLnBrk="1" hangingPunct="1">
              <a:lnSpc>
                <a:spcPct val="80000"/>
              </a:lnSpc>
              <a:buNone/>
            </a:pPr>
            <a:r>
              <a:rPr lang="en-US" sz="2800" dirty="0">
                <a:latin typeface="Comic Sans MS" charset="0"/>
                <a:ea typeface="ＭＳ Ｐゴシック" charset="0"/>
              </a:rPr>
              <a:t>The blast command</a:t>
            </a:r>
          </a:p>
          <a:p>
            <a:pPr marL="0" indent="0" defTabSz="912813" eaLnBrk="1" hangingPunct="1">
              <a:lnSpc>
                <a:spcPct val="80000"/>
              </a:lnSpc>
              <a:buNone/>
            </a:pPr>
            <a:endParaRPr lang="en-US" sz="2800" dirty="0">
              <a:latin typeface="Comic Sans MS" charset="0"/>
              <a:ea typeface="ＭＳ Ｐゴシック" charset="0"/>
            </a:endParaRPr>
          </a:p>
          <a:p>
            <a:pPr marL="0" indent="0" defTabSz="912813" eaLnBrk="1" hangingPunct="1">
              <a:lnSpc>
                <a:spcPct val="80000"/>
              </a:lnSpc>
              <a:buNone/>
            </a:pPr>
            <a:r>
              <a:rPr lang="en-US" sz="2800" dirty="0" err="1">
                <a:latin typeface="Comic Sans MS" charset="0"/>
                <a:ea typeface="ＭＳ Ｐゴシック" charset="0"/>
              </a:rPr>
              <a:t>blastpgp</a:t>
            </a:r>
            <a:r>
              <a:rPr lang="en-US" sz="2800" dirty="0">
                <a:latin typeface="Comic Sans MS" charset="0"/>
                <a:ea typeface="ＭＳ Ｐゴシック" charset="0"/>
              </a:rPr>
              <a:t> -d </a:t>
            </a:r>
            <a:r>
              <a:rPr lang="en-US" sz="2800" dirty="0" err="1">
                <a:latin typeface="Comic Sans MS" charset="0"/>
                <a:ea typeface="ＭＳ Ｐゴシック" charset="0"/>
              </a:rPr>
              <a:t>db</a:t>
            </a:r>
            <a:r>
              <a:rPr lang="en-US" sz="2800" dirty="0">
                <a:latin typeface="Comic Sans MS" charset="0"/>
                <a:ea typeface="ＭＳ Ｐゴシック" charset="0"/>
              </a:rPr>
              <a:t> -e 0.00001 -j 4 -Q </a:t>
            </a:r>
            <a:r>
              <a:rPr lang="en-US" sz="2800" dirty="0" err="1">
                <a:latin typeface="Comic Sans MS" charset="0"/>
                <a:ea typeface="ＭＳ Ｐゴシック" charset="0"/>
              </a:rPr>
              <a:t>blastprofile</a:t>
            </a:r>
            <a:r>
              <a:rPr lang="en-US" sz="2800" dirty="0">
                <a:latin typeface="Comic Sans MS" charset="0"/>
                <a:ea typeface="ＭＳ Ｐゴシック" charset="0"/>
              </a:rPr>
              <a:t> -</a:t>
            </a:r>
            <a:r>
              <a:rPr lang="en-US" sz="2800" dirty="0" err="1">
                <a:latin typeface="Comic Sans MS" charset="0"/>
                <a:ea typeface="ＭＳ Ｐゴシック" charset="0"/>
              </a:rPr>
              <a:t>i</a:t>
            </a:r>
            <a:r>
              <a:rPr lang="en-US" sz="2800" dirty="0">
                <a:latin typeface="Comic Sans MS" charset="0"/>
                <a:ea typeface="ＭＳ Ｐゴシック" charset="0"/>
              </a:rPr>
              <a:t> </a:t>
            </a:r>
            <a:r>
              <a:rPr lang="en-US" sz="2800" dirty="0" err="1">
                <a:latin typeface="Comic Sans MS" charset="0"/>
                <a:ea typeface="ＭＳ Ｐゴシック" charset="0"/>
              </a:rPr>
              <a:t>fastafile</a:t>
            </a:r>
            <a:r>
              <a:rPr lang="en-US" sz="2800" dirty="0">
                <a:latin typeface="Comic Sans MS" charset="0"/>
                <a:ea typeface="ＭＳ Ｐゴシック" charset="0"/>
              </a:rPr>
              <a:t> -o out</a:t>
            </a:r>
          </a:p>
          <a:p>
            <a:pPr marL="0" indent="0" defTabSz="912813" eaLnBrk="1" hangingPunct="1">
              <a:lnSpc>
                <a:spcPct val="60000"/>
              </a:lnSpc>
              <a:buNone/>
            </a:pPr>
            <a:endParaRPr lang="en-US" sz="2800" dirty="0">
              <a:latin typeface="Comic Sans MS" charset="0"/>
              <a:ea typeface="ＭＳ Ｐゴシック" charset="0"/>
            </a:endParaRPr>
          </a:p>
          <a:p>
            <a:pPr marL="0" indent="0" defTabSz="912813" eaLnBrk="1" hangingPunct="1">
              <a:lnSpc>
                <a:spcPct val="60000"/>
              </a:lnSpc>
              <a:buNone/>
            </a:pPr>
            <a:r>
              <a:rPr lang="en-US" sz="1400" b="1" dirty="0">
                <a:latin typeface="Courier New"/>
                <a:ea typeface="ＭＳ Ｐゴシック" charset="0"/>
                <a:cs typeface="Courier New"/>
              </a:rPr>
              <a:t>Last position-specific scoring matrix computed</a:t>
            </a:r>
          </a:p>
          <a:p>
            <a:pPr marL="0" indent="0" defTabSz="912813" eaLnBrk="1" hangingPunct="1">
              <a:buNone/>
            </a:pPr>
            <a:r>
              <a:rPr lang="en-US" sz="1400" b="1" dirty="0">
                <a:latin typeface="Courier New"/>
                <a:ea typeface="ＭＳ Ｐゴシック" charset="0"/>
                <a:cs typeface="Courier New"/>
              </a:rPr>
              <a:t>      </a:t>
            </a:r>
            <a:r>
              <a:rPr lang="pl-PL" sz="1400" b="1" dirty="0">
                <a:latin typeface="Courier New"/>
                <a:ea typeface="ＭＳ Ｐゴシック" charset="0"/>
                <a:cs typeface="Courier New"/>
              </a:rPr>
              <a:t>A  R  N  D  C  Q  E  G  H  I  L  K  M  F  P  S  T  W  Y  V </a:t>
            </a:r>
          </a:p>
          <a:p>
            <a:pPr marL="0" indent="0" defTabSz="912813" eaLnBrk="1" hangingPunct="1">
              <a:buNone/>
            </a:pPr>
            <a:r>
              <a:rPr lang="pl-PL" sz="1400" b="1" dirty="0">
                <a:latin typeface="Courier New"/>
                <a:ea typeface="ＭＳ Ｐゴシック" charset="0"/>
                <a:cs typeface="Courier New"/>
              </a:rPr>
              <a:t> 1 T -1 -3 -2 -3 -3 -2 -2 -3 -3 -3 -4 -2 -3 -4 -3  5  6 -5 -4 -3 </a:t>
            </a:r>
          </a:p>
          <a:p>
            <a:pPr marL="0" indent="0" defTabSz="912813" eaLnBrk="1" hangingPunct="1">
              <a:buNone/>
            </a:pPr>
            <a:r>
              <a:rPr lang="pl-PL" sz="1400" b="1" dirty="0">
                <a:latin typeface="Courier New"/>
                <a:ea typeface="ＭＳ Ｐゴシック" charset="0"/>
                <a:cs typeface="Courier New"/>
              </a:rPr>
              <a:t> 2 T -3  1 -1 -4 -4 -2 -3 -4 -4 -4 -4  5 -4 -5 -4 -2  6 -5 -4 -3 </a:t>
            </a:r>
          </a:p>
          <a:p>
            <a:pPr marL="0" indent="0" defTabSz="912813" eaLnBrk="1" hangingPunct="1">
              <a:buNone/>
            </a:pPr>
            <a:r>
              <a:rPr lang="pl-PL" sz="1400" b="1" dirty="0">
                <a:latin typeface="Courier New"/>
                <a:ea typeface="ＭＳ Ｐゴシック" charset="0"/>
                <a:cs typeface="Courier New"/>
              </a:rPr>
              <a:t> 3 V -3 -4 -6 -6 -4 -5 -6 -5 -6  6  2 -5 -2 -2 -6 -5 -3  1 -4  4 </a:t>
            </a:r>
          </a:p>
          <a:p>
            <a:pPr marL="0" indent="0" defTabSz="912813" eaLnBrk="1" hangingPunct="1">
              <a:buNone/>
            </a:pPr>
            <a:r>
              <a:rPr lang="pl-PL" sz="1400" b="1" dirty="0">
                <a:latin typeface="Courier New"/>
                <a:ea typeface="ＭＳ Ｐゴシック" charset="0"/>
                <a:cs typeface="Courier New"/>
              </a:rPr>
              <a:t> 4 Y  0 -5 -6 -6  1 -3 -5 -2 -1  0  2 -5 -2  4 -6 -4 -4  0  4  4 </a:t>
            </a:r>
          </a:p>
          <a:p>
            <a:pPr marL="0" indent="0" defTabSz="912813" eaLnBrk="1" hangingPunct="1">
              <a:buNone/>
            </a:pPr>
            <a:r>
              <a:rPr lang="pl-PL" sz="1400" b="1" dirty="0">
                <a:latin typeface="Courier New"/>
                <a:ea typeface="ＭＳ Ｐゴシック" charset="0"/>
                <a:cs typeface="Courier New"/>
              </a:rPr>
              <a:t> 5 L -2 -5 -6 -6  3 -5 -6 -6 -5  3  4 -5  1  5 -6 -5 -1 -1 -1  1 </a:t>
            </a:r>
          </a:p>
          <a:p>
            <a:pPr marL="0" indent="0" defTabSz="912813" eaLnBrk="1" hangingPunct="1">
              <a:buNone/>
            </a:pPr>
            <a:r>
              <a:rPr lang="pl-PL" sz="1400" b="1" dirty="0">
                <a:latin typeface="Courier New"/>
                <a:ea typeface="ＭＳ Ｐゴシック" charset="0"/>
                <a:cs typeface="Courier New"/>
              </a:rPr>
              <a:t> 6 A  3 -5 -5 -6  0 -2 -5 -3 -5  3  1 -5  1  4 -5 -4 -1 -1 -2  2 </a:t>
            </a:r>
          </a:p>
          <a:p>
            <a:pPr marL="0" indent="0" defTabSz="912813" eaLnBrk="1" hangingPunct="1">
              <a:buNone/>
            </a:pPr>
            <a:r>
              <a:rPr lang="pl-PL" sz="1400" b="1" dirty="0">
                <a:latin typeface="Courier New"/>
                <a:ea typeface="ＭＳ Ｐゴシック" charset="0"/>
                <a:cs typeface="Courier New"/>
              </a:rPr>
              <a:t> 7 G -3 -5 -3 -4 -6 -5 -5  7 -5 -7 -7 -5 -6 -6 -5 -2 -4 -6 -6 -6 </a:t>
            </a:r>
          </a:p>
          <a:p>
            <a:pPr marL="0" indent="0" defTabSz="912813" eaLnBrk="1" hangingPunct="1">
              <a:buNone/>
            </a:pPr>
            <a:r>
              <a:rPr lang="pl-PL" sz="1400" b="1" dirty="0">
                <a:latin typeface="Courier New"/>
                <a:ea typeface="ＭＳ Ｐゴシック" charset="0"/>
                <a:cs typeface="Courier New"/>
              </a:rPr>
              <a:t> 8 D -3 -4  1  8 -6 -3 -1 -4 -4 -6 -6 -4 -6 -6 -4 -3 -3 -7 -6 -6 </a:t>
            </a:r>
          </a:p>
          <a:p>
            <a:pPr marL="0" indent="0" defTabSz="912813" eaLnBrk="1" hangingPunct="1">
              <a:buNone/>
            </a:pPr>
            <a:r>
              <a:rPr lang="pl-PL" sz="1400" b="1" dirty="0">
                <a:latin typeface="Courier New"/>
                <a:ea typeface="ＭＳ Ｐゴシック" charset="0"/>
                <a:cs typeface="Courier New"/>
              </a:rPr>
              <a:t> 9 S -2 -4 -1 -3 -4 -3 -3 -3 -4 -5 -6 -3 -5 -6 -4  7 -2 -6 -5 -5 </a:t>
            </a:r>
          </a:p>
          <a:p>
            <a:pPr marL="0" indent="0" defTabSz="912813" eaLnBrk="1" hangingPunct="1">
              <a:buNone/>
            </a:pPr>
            <a:r>
              <a:rPr lang="pl-PL" sz="1400" b="1" dirty="0">
                <a:latin typeface="Courier New"/>
                <a:ea typeface="ＭＳ Ｐゴシック" charset="0"/>
                <a:cs typeface="Courier New"/>
              </a:rPr>
              <a:t>10 T -2 -3 -4 -5 -4 -3 -5 -5 -5  6  1 -4 -2 -4 -5 -3  5 -5 -4  0 </a:t>
            </a:r>
          </a:p>
          <a:p>
            <a:pPr marL="0" indent="0" defTabSz="912813" eaLnBrk="1" hangingPunct="1">
              <a:buNone/>
            </a:pPr>
            <a:r>
              <a:rPr lang="pl-PL" sz="1400" b="1" dirty="0">
                <a:latin typeface="Courier New"/>
                <a:ea typeface="ＭＳ Ｐゴシック" charset="0"/>
                <a:cs typeface="Courier New"/>
              </a:rPr>
              <a:t>11 M  0 -4 -3 -4 -4 -4 -3 -4 -5 -1 -2 -4  3 -2 -2  1  6 -5 -4  2 </a:t>
            </a:r>
          </a:p>
          <a:p>
            <a:pPr marL="0" indent="0" defTabSz="912813" eaLnBrk="1" hangingPunct="1">
              <a:buNone/>
            </a:pPr>
            <a:r>
              <a:rPr lang="pl-PL" sz="1400" b="1" dirty="0">
                <a:latin typeface="Courier New"/>
                <a:ea typeface="ＭＳ Ｐゴシック" charset="0"/>
                <a:cs typeface="Courier New"/>
              </a:rPr>
              <a:t>12 A  4 -1  0  0  1  2  0 -2  2 -4 -4 -1 -3 -1 -3  0 -1  1 -1 -2 </a:t>
            </a:r>
          </a:p>
          <a:p>
            <a:pPr marL="0" indent="0" defTabSz="912813" eaLnBrk="1" hangingPunct="1">
              <a:buNone/>
            </a:pPr>
            <a:endParaRPr lang="en-US" sz="1400" b="1" dirty="0">
              <a:latin typeface="Courier New"/>
              <a:ea typeface="ＭＳ Ｐゴシック" charset="0"/>
              <a:cs typeface="Courier New"/>
            </a:endParaRPr>
          </a:p>
        </p:txBody>
      </p:sp>
      <p:sp>
        <p:nvSpPr>
          <p:cNvPr id="2" name="Rounded Rectangle 1"/>
          <p:cNvSpPr/>
          <p:nvPr/>
        </p:nvSpPr>
        <p:spPr bwMode="auto">
          <a:xfrm>
            <a:off x="611560" y="3573016"/>
            <a:ext cx="6840760" cy="504056"/>
          </a:xfrm>
          <a:prstGeom prst="roundRect">
            <a:avLst/>
          </a:prstGeom>
          <a:solidFill>
            <a:srgbClr val="CC00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 b="1" i="0" u="none" strike="noStrike" cap="none" normalizeH="0" baseline="0">
              <a:ln>
                <a:noFill/>
              </a:ln>
              <a:solidFill>
                <a:srgbClr val="808080"/>
              </a:solidFill>
              <a:effectLst/>
              <a:latin typeface="Comic Sans MS" charset="0"/>
              <a:ea typeface="ＭＳ Ｐゴシック" charset="0"/>
            </a:endParaRPr>
          </a:p>
        </p:txBody>
      </p:sp>
    </p:spTree>
    <p:extLst>
      <p:ext uri="{BB962C8B-B14F-4D97-AF65-F5344CB8AC3E}">
        <p14:creationId xmlns:p14="http://schemas.microsoft.com/office/powerpoint/2010/main" val="46582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pPr eaLnBrk="1" hangingPunct="1">
              <a:defRPr/>
            </a:pPr>
            <a:r>
              <a:rPr lang="en-US">
                <a:cs typeface="+mj-cs"/>
              </a:rPr>
              <a:t>Why alignment is slow</a:t>
            </a:r>
          </a:p>
        </p:txBody>
      </p:sp>
      <p:sp>
        <p:nvSpPr>
          <p:cNvPr id="1186819" name="Rectangle 3"/>
          <p:cNvSpPr>
            <a:spLocks noGrp="1" noChangeArrowheads="1"/>
          </p:cNvSpPr>
          <p:nvPr>
            <p:ph type="body" idx="1"/>
          </p:nvPr>
        </p:nvSpPr>
        <p:spPr/>
        <p:txBody>
          <a:bodyPr/>
          <a:lstStyle/>
          <a:p>
            <a:pPr eaLnBrk="1" hangingPunct="1">
              <a:defRPr/>
            </a:pPr>
            <a:r>
              <a:rPr lang="en-US">
                <a:cs typeface="+mn-cs"/>
              </a:rPr>
              <a:t>99% of the cpu time is spend aligning no-similar sequences</a:t>
            </a:r>
          </a:p>
          <a:p>
            <a:pPr eaLnBrk="1" hangingPunct="1">
              <a:defRPr/>
            </a:pPr>
            <a:r>
              <a:rPr lang="en-US">
                <a:cs typeface="+mn-cs"/>
              </a:rPr>
              <a:t>The execution time for gapped alignments is 500 times that for un-gapped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3"/>
          <p:cNvSpPr>
            <a:spLocks noGrp="1" noChangeArrowheads="1"/>
          </p:cNvSpPr>
          <p:nvPr>
            <p:ph type="title"/>
          </p:nvPr>
        </p:nvSpPr>
        <p:spPr>
          <a:xfrm>
            <a:off x="76200" y="304800"/>
            <a:ext cx="8096200" cy="457200"/>
          </a:xfrm>
        </p:spPr>
        <p:txBody>
          <a:bodyPr/>
          <a:lstStyle/>
          <a:p>
            <a:pPr eaLnBrk="1" hangingPunct="1">
              <a:defRPr/>
            </a:pPr>
            <a:r>
              <a:rPr lang="en-US" b="0" dirty="0">
                <a:solidFill>
                  <a:schemeClr val="tx1"/>
                </a:solidFill>
                <a:cs typeface="+mj-cs"/>
              </a:rPr>
              <a:t>Sequence profiles for a single sequence</a:t>
            </a:r>
            <a:endParaRPr lang="en-US" dirty="0">
              <a:cs typeface="+mj-cs"/>
            </a:endParaRPr>
          </a:p>
        </p:txBody>
      </p:sp>
      <p:sp>
        <p:nvSpPr>
          <p:cNvPr id="485388" name="Text Box 12"/>
          <p:cNvSpPr txBox="1">
            <a:spLocks noChangeArrowheads="1"/>
          </p:cNvSpPr>
          <p:nvPr/>
        </p:nvSpPr>
        <p:spPr bwMode="auto">
          <a:xfrm>
            <a:off x="643206" y="4573588"/>
            <a:ext cx="7636927"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a:solidFill>
                  <a:schemeClr val="tx1"/>
                </a:solidFill>
                <a:latin typeface="Courier New"/>
                <a:cs typeface="Courier New"/>
              </a:rPr>
              <a:t>TKAVVLTFNTSVEICLVMQ</a:t>
            </a:r>
            <a:r>
              <a:rPr lang="en-US" sz="1600" u="sng" dirty="0">
                <a:solidFill>
                  <a:srgbClr val="E31205"/>
                </a:solidFill>
                <a:latin typeface="Courier New"/>
                <a:cs typeface="Courier New"/>
              </a:rPr>
              <a:t>G</a:t>
            </a:r>
            <a:r>
              <a:rPr lang="en-US" sz="1600" dirty="0">
                <a:solidFill>
                  <a:schemeClr val="tx1"/>
                </a:solidFill>
                <a:latin typeface="Courier New"/>
                <a:cs typeface="Courier New"/>
              </a:rPr>
              <a:t>TSIV----AAESHPLHLHGFNFPSNFNLVD</a:t>
            </a:r>
            <a:r>
              <a:rPr lang="en-US" sz="1600" u="sng" dirty="0">
                <a:solidFill>
                  <a:srgbClr val="E31205"/>
                </a:solidFill>
                <a:latin typeface="Courier New"/>
                <a:cs typeface="Courier New"/>
              </a:rPr>
              <a:t>P</a:t>
            </a:r>
            <a:r>
              <a:rPr lang="en-US" sz="1600" dirty="0">
                <a:solidFill>
                  <a:schemeClr val="tx1"/>
                </a:solidFill>
                <a:latin typeface="Courier New"/>
                <a:cs typeface="Courier New"/>
              </a:rPr>
              <a:t>MERNTAGVP</a:t>
            </a:r>
          </a:p>
        </p:txBody>
      </p:sp>
      <p:grpSp>
        <p:nvGrpSpPr>
          <p:cNvPr id="8" name="Group 7"/>
          <p:cNvGrpSpPr>
            <a:grpSpLocks/>
          </p:cNvGrpSpPr>
          <p:nvPr/>
        </p:nvGrpSpPr>
        <p:grpSpPr bwMode="auto">
          <a:xfrm>
            <a:off x="274638" y="1484313"/>
            <a:ext cx="8526929" cy="2797175"/>
            <a:chOff x="274959" y="1351905"/>
            <a:chExt cx="8526930" cy="2797175"/>
          </a:xfrm>
        </p:grpSpPr>
        <p:sp>
          <p:nvSpPr>
            <p:cNvPr id="15" name="Rectangle 5"/>
            <p:cNvSpPr>
              <a:spLocks noChangeArrowheads="1"/>
            </p:cNvSpPr>
            <p:nvPr/>
          </p:nvSpPr>
          <p:spPr bwMode="auto">
            <a:xfrm>
              <a:off x="4846960" y="1351905"/>
              <a:ext cx="3954929" cy="267765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a:latin typeface="Courier New"/>
                  <a:cs typeface="Courier New"/>
                </a:rPr>
                <a:t>   A  R  N  D  C  Q  E  G  H  I  L  K  M  F  P  S  T  W  Y  V</a:t>
              </a:r>
            </a:p>
            <a:p>
              <a:pPr algn="l">
                <a:defRPr/>
              </a:pPr>
              <a:r>
                <a:rPr lang="en-US" sz="800" dirty="0">
                  <a:latin typeface="Courier New"/>
                  <a:cs typeface="Courier New"/>
                </a:rPr>
                <a:t>A  4 -1 -2 -2  0 -1 -1  0 -2 -1 -1 -1 -1 -2 -1  1  0 -3 -2  0</a:t>
              </a:r>
            </a:p>
            <a:p>
              <a:pPr algn="l">
                <a:defRPr/>
              </a:pPr>
              <a:r>
                <a:rPr lang="en-US" sz="800" dirty="0">
                  <a:latin typeface="Courier New"/>
                  <a:cs typeface="Courier New"/>
                </a:rPr>
                <a:t>R -1  5  0 -2 -3  1  0 -2  0 -3 -2  2 -1 -3 -2 -1 -1 -3 -2 -3</a:t>
              </a:r>
            </a:p>
            <a:p>
              <a:pPr algn="l">
                <a:defRPr/>
              </a:pPr>
              <a:r>
                <a:rPr lang="en-US" sz="800" dirty="0">
                  <a:latin typeface="Courier New"/>
                  <a:cs typeface="Courier New"/>
                </a:rPr>
                <a:t>N -2  0  6  1 -3  0  0  0  1 -3 -3  0 -2 -3 -2  1  0 -4 -2 -3</a:t>
              </a:r>
            </a:p>
            <a:p>
              <a:pPr algn="l">
                <a:defRPr/>
              </a:pPr>
              <a:r>
                <a:rPr lang="en-US" sz="800" dirty="0">
                  <a:latin typeface="Courier New"/>
                  <a:cs typeface="Courier New"/>
                </a:rPr>
                <a:t>D -2 -2  1  6 -3  0  2 -1 -1 -3 -4 -1 -3 -3 -1  0 -1 -4 -3 -3 </a:t>
              </a:r>
            </a:p>
            <a:p>
              <a:pPr algn="l">
                <a:defRPr/>
              </a:pPr>
              <a:r>
                <a:rPr lang="en-US" sz="800" dirty="0">
                  <a:latin typeface="Courier New"/>
                  <a:cs typeface="Courier New"/>
                </a:rPr>
                <a:t>C  0 -3 -3 -3  9 -3 -4 -3 -3 -1 -1 -3 -1 -2 -3 -1 -1 -2 -2 -1</a:t>
              </a:r>
            </a:p>
            <a:p>
              <a:pPr algn="l">
                <a:defRPr/>
              </a:pPr>
              <a:r>
                <a:rPr lang="en-US" sz="800" dirty="0">
                  <a:latin typeface="Courier New"/>
                  <a:cs typeface="Courier New"/>
                </a:rPr>
                <a:t>Q -1  1  0  0 -3  5  2 -2  0 -3 -2  1  0 -3 -1  0 -1 -2 -1 -2</a:t>
              </a:r>
            </a:p>
            <a:p>
              <a:pPr algn="l">
                <a:defRPr/>
              </a:pPr>
              <a:r>
                <a:rPr lang="en-US" sz="800" dirty="0">
                  <a:latin typeface="Courier New"/>
                  <a:cs typeface="Courier New"/>
                </a:rPr>
                <a:t>E -1  0  0  2 -4  2  5 -2  0 -3 -3  1 -2 -3 -1  0 -1 -3 -2 -2</a:t>
              </a:r>
            </a:p>
            <a:p>
              <a:pPr algn="l">
                <a:defRPr/>
              </a:pPr>
              <a:r>
                <a:rPr lang="en-US" sz="800" dirty="0">
                  <a:latin typeface="Courier New"/>
                  <a:cs typeface="Courier New"/>
                </a:rPr>
                <a:t>G  0 -2  0 -1 -3 -2 -2  6 -2 -4 -4 -2 -3 -3 -2  0 -2 -2 -3 -3</a:t>
              </a:r>
            </a:p>
            <a:p>
              <a:pPr algn="l">
                <a:defRPr/>
              </a:pPr>
              <a:r>
                <a:rPr lang="en-US" sz="800" dirty="0">
                  <a:latin typeface="Courier New"/>
                  <a:cs typeface="Courier New"/>
                </a:rPr>
                <a:t>H -2  0  1 -1 -3  0  0 -2  8 -3 -3 -1 -2 -1 -2 -1 -2 -2  2 -3</a:t>
              </a:r>
            </a:p>
            <a:p>
              <a:pPr algn="l">
                <a:defRPr/>
              </a:pPr>
              <a:r>
                <a:rPr lang="en-US" sz="800" dirty="0">
                  <a:latin typeface="Courier New"/>
                  <a:cs typeface="Courier New"/>
                </a:rPr>
                <a:t>I -1 -3 -3 -3 -1 -3 -3 -4 -3  4  2 -3  1  0 -3 -2 -1 -3 -1  3</a:t>
              </a:r>
            </a:p>
            <a:p>
              <a:pPr algn="l">
                <a:defRPr/>
              </a:pPr>
              <a:r>
                <a:rPr lang="en-US" sz="800" dirty="0">
                  <a:latin typeface="Courier New"/>
                  <a:cs typeface="Courier New"/>
                </a:rPr>
                <a:t>L -1 -2 -3 -4 -1 -2 -3 -4 -3  2  4 -2  2  0 -3 -2 -1 -2 -1  1</a:t>
              </a:r>
            </a:p>
            <a:p>
              <a:pPr algn="l">
                <a:defRPr/>
              </a:pPr>
              <a:r>
                <a:rPr lang="en-US" sz="800" dirty="0">
                  <a:latin typeface="Courier New"/>
                  <a:cs typeface="Courier New"/>
                </a:rPr>
                <a:t>K -1  2  0 -1 -3  1  1 -2 -1 -3 -2  5 -1 -3 -1  0 -1 -3 -2 -2</a:t>
              </a:r>
            </a:p>
            <a:p>
              <a:pPr algn="l">
                <a:defRPr/>
              </a:pPr>
              <a:r>
                <a:rPr lang="en-US" sz="800" dirty="0">
                  <a:latin typeface="Courier New"/>
                  <a:cs typeface="Courier New"/>
                </a:rPr>
                <a:t>M -1 -1 -2 -3 -1  0 -2 -3 -2  1  2 -1  5  0 -2 -1 -1 -1 -1  1</a:t>
              </a:r>
            </a:p>
            <a:p>
              <a:pPr algn="l">
                <a:defRPr/>
              </a:pPr>
              <a:r>
                <a:rPr lang="en-US" sz="800" dirty="0">
                  <a:latin typeface="Courier New"/>
                  <a:cs typeface="Courier New"/>
                </a:rPr>
                <a:t>F -2 -3 -3 -3 -2 -3 -3 -3 -1  0  0 -3  0  6 -4 -2 -2  1  3 -1</a:t>
              </a:r>
            </a:p>
            <a:p>
              <a:pPr algn="l">
                <a:defRPr/>
              </a:pPr>
              <a:r>
                <a:rPr lang="en-US" sz="800" dirty="0">
                  <a:latin typeface="Courier New"/>
                  <a:cs typeface="Courier New"/>
                </a:rPr>
                <a:t>P -1 -2 -2 -1 -3 -1 -1 -2 -2 -3 -3 -1 -2 -4  7 -1 -1 -4 -3 -2</a:t>
              </a:r>
            </a:p>
            <a:p>
              <a:pPr algn="l">
                <a:defRPr/>
              </a:pPr>
              <a:r>
                <a:rPr lang="en-US" sz="800" dirty="0">
                  <a:latin typeface="Courier New"/>
                  <a:cs typeface="Courier New"/>
                </a:rPr>
                <a:t>S  1 -1  1  0 -1  0  0  0 -1 -2 -2  0 -1 -2 -1  4  1 -3 -2 -2</a:t>
              </a:r>
            </a:p>
            <a:p>
              <a:pPr algn="l">
                <a:defRPr/>
              </a:pPr>
              <a:r>
                <a:rPr lang="en-US" sz="800" dirty="0">
                  <a:latin typeface="Courier New"/>
                  <a:cs typeface="Courier New"/>
                </a:rPr>
                <a:t>T  0 -1  0 -1 -1 -1 -1 -2 -2 -1 -1 -1 -1 -2 -1  1  5 -2 -2  0</a:t>
              </a:r>
            </a:p>
            <a:p>
              <a:pPr algn="l">
                <a:defRPr/>
              </a:pPr>
              <a:r>
                <a:rPr lang="en-US" sz="800" dirty="0">
                  <a:latin typeface="Courier New"/>
                  <a:cs typeface="Courier New"/>
                </a:rPr>
                <a:t>W -3 -3 -4 -4 -2 -2 -3 -2 -2 -3 -2 -3 -1  1 -4 -3 -2 11  2 -3</a:t>
              </a:r>
            </a:p>
            <a:p>
              <a:pPr algn="l">
                <a:defRPr/>
              </a:pPr>
              <a:r>
                <a:rPr lang="en-US" sz="800" dirty="0">
                  <a:latin typeface="Courier New"/>
                  <a:cs typeface="Courier New"/>
                </a:rPr>
                <a:t>Y -2 -2 -2 -3 -2 -1 -2 -3  2 -1 -1 -2 -1  3 -3 -2 -2  2  7 -1</a:t>
              </a:r>
            </a:p>
            <a:p>
              <a:pPr algn="l">
                <a:defRPr/>
              </a:pPr>
              <a:r>
                <a:rPr lang="en-US" sz="800" dirty="0">
                  <a:latin typeface="Courier New"/>
                  <a:cs typeface="Courier New"/>
                </a:rPr>
                <a:t>V  0 -3 -3 -3 -1 -2 -2 -3 -3  3  1 -2  1 -1 -2 -2  0 -3 -1  4</a:t>
              </a:r>
              <a:endParaRPr lang="en-US" sz="1000" dirty="0">
                <a:latin typeface="Courier New"/>
                <a:cs typeface="Courier New"/>
              </a:endParaRPr>
            </a:p>
          </p:txBody>
        </p:sp>
        <p:graphicFrame>
          <p:nvGraphicFramePr>
            <p:cNvPr id="31754" name="Object 6"/>
            <p:cNvGraphicFramePr>
              <a:graphicFrameLocks noChangeAspect="1"/>
            </p:cNvGraphicFramePr>
            <p:nvPr/>
          </p:nvGraphicFramePr>
          <p:xfrm>
            <a:off x="274959" y="1351905"/>
            <a:ext cx="4733925" cy="2797175"/>
          </p:xfrm>
          <a:graphic>
            <a:graphicData uri="http://schemas.openxmlformats.org/presentationml/2006/ole">
              <mc:AlternateContent xmlns:mc="http://schemas.openxmlformats.org/markup-compatibility/2006">
                <mc:Choice xmlns:v="urn:schemas-microsoft-com:vml" Requires="v">
                  <p:oleObj spid="_x0000_s26636" name="Document" r:id="rId4" imgW="6261100" imgH="3708400" progId="Word.Document.8">
                    <p:embed/>
                  </p:oleObj>
                </mc:Choice>
                <mc:Fallback>
                  <p:oleObj name="Document" r:id="rId4" imgW="6261100" imgH="3708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9" y="1351905"/>
                          <a:ext cx="4733925" cy="2797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 name="Group 1"/>
          <p:cNvGrpSpPr/>
          <p:nvPr/>
        </p:nvGrpSpPr>
        <p:grpSpPr>
          <a:xfrm>
            <a:off x="250825" y="2420888"/>
            <a:ext cx="8424863" cy="2232249"/>
            <a:chOff x="250825" y="2420888"/>
            <a:chExt cx="8424863" cy="2232249"/>
          </a:xfrm>
        </p:grpSpPr>
        <p:grpSp>
          <p:nvGrpSpPr>
            <p:cNvPr id="31749" name="Group 3"/>
            <p:cNvGrpSpPr>
              <a:grpSpLocks/>
            </p:cNvGrpSpPr>
            <p:nvPr/>
          </p:nvGrpSpPr>
          <p:grpSpPr bwMode="auto">
            <a:xfrm>
              <a:off x="250825" y="2420888"/>
              <a:ext cx="8424863" cy="241491"/>
              <a:chOff x="251520" y="1459384"/>
              <a:chExt cx="8424936" cy="241424"/>
            </a:xfrm>
          </p:grpSpPr>
          <p:sp>
            <p:nvSpPr>
              <p:cNvPr id="31751" name="Rounded Rectangle 2"/>
              <p:cNvSpPr>
                <a:spLocks noChangeArrowheads="1"/>
              </p:cNvSpPr>
              <p:nvPr/>
            </p:nvSpPr>
            <p:spPr bwMode="auto">
              <a:xfrm>
                <a:off x="251520" y="1459384"/>
                <a:ext cx="4176464" cy="241424"/>
              </a:xfrm>
              <a:prstGeom prst="roundRect">
                <a:avLst>
                  <a:gd name="adj" fmla="val 16667"/>
                </a:avLst>
              </a:prstGeom>
              <a:solidFill>
                <a:srgbClr val="FF0000">
                  <a:alpha val="18039"/>
                </a:srgbClr>
              </a:solidFill>
              <a:ln w="9525">
                <a:solidFill>
                  <a:schemeClr val="tx1"/>
                </a:solidFill>
                <a:round/>
                <a:headEnd/>
                <a:tailEnd/>
              </a:ln>
            </p:spPr>
            <p:txBody>
              <a:bodyPr>
                <a:spAutoFit/>
              </a:bodyPr>
              <a:lstStyle/>
              <a:p>
                <a:endParaRPr lang="en-US" sz="2400" b="0">
                  <a:solidFill>
                    <a:srgbClr val="000000"/>
                  </a:solidFill>
                </a:endParaRPr>
              </a:p>
            </p:txBody>
          </p:sp>
          <p:sp>
            <p:nvSpPr>
              <p:cNvPr id="31752" name="Rounded Rectangle 17"/>
              <p:cNvSpPr>
                <a:spLocks noChangeArrowheads="1"/>
              </p:cNvSpPr>
              <p:nvPr/>
            </p:nvSpPr>
            <p:spPr bwMode="auto">
              <a:xfrm>
                <a:off x="4860032" y="1459384"/>
                <a:ext cx="3816424" cy="241424"/>
              </a:xfrm>
              <a:prstGeom prst="roundRect">
                <a:avLst>
                  <a:gd name="adj" fmla="val 16667"/>
                </a:avLst>
              </a:prstGeom>
              <a:solidFill>
                <a:srgbClr val="FF0000">
                  <a:alpha val="18039"/>
                </a:srgbClr>
              </a:solidFill>
              <a:ln w="9525">
                <a:solidFill>
                  <a:schemeClr val="tx1"/>
                </a:solidFill>
                <a:round/>
                <a:headEnd/>
                <a:tailEnd/>
              </a:ln>
            </p:spPr>
            <p:txBody>
              <a:bodyPr>
                <a:spAutoFit/>
              </a:bodyPr>
              <a:lstStyle/>
              <a:p>
                <a:endParaRPr lang="en-US" sz="2400" b="0">
                  <a:solidFill>
                    <a:srgbClr val="000000"/>
                  </a:solidFill>
                </a:endParaRPr>
              </a:p>
            </p:txBody>
          </p:sp>
        </p:grpSp>
        <p:cxnSp>
          <p:nvCxnSpPr>
            <p:cNvPr id="6" name="Straight Arrow Connector 5"/>
            <p:cNvCxnSpPr/>
            <p:nvPr/>
          </p:nvCxnSpPr>
          <p:spPr bwMode="auto">
            <a:xfrm flipV="1">
              <a:off x="3203848" y="2564904"/>
              <a:ext cx="1440160" cy="2088233"/>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61308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162" name="Picture 2" descr="1K7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600200"/>
            <a:ext cx="3260725" cy="3505200"/>
          </a:xfrm>
        </p:spPr>
      </p:pic>
      <p:sp>
        <p:nvSpPr>
          <p:cNvPr id="732163" name="Rectangle 3"/>
          <p:cNvSpPr>
            <a:spLocks noGrp="1" noChangeArrowheads="1"/>
          </p:cNvSpPr>
          <p:nvPr>
            <p:ph type="title" sz="quarter"/>
          </p:nvPr>
        </p:nvSpPr>
        <p:spPr/>
        <p:txBody>
          <a:bodyPr/>
          <a:lstStyle/>
          <a:p>
            <a:pPr eaLnBrk="1" hangingPunct="1">
              <a:defRPr/>
            </a:pPr>
            <a:r>
              <a:rPr lang="en-US" b="0">
                <a:solidFill>
                  <a:schemeClr val="tx1"/>
                </a:solidFill>
                <a:cs typeface="+mj-cs"/>
              </a:rPr>
              <a:t>Sequence profiles (1K7C.A)</a:t>
            </a:r>
          </a:p>
        </p:txBody>
      </p:sp>
      <p:sp>
        <p:nvSpPr>
          <p:cNvPr id="732164" name="Text Box 4"/>
          <p:cNvSpPr txBox="1">
            <a:spLocks noChangeArrowheads="1"/>
          </p:cNvSpPr>
          <p:nvPr/>
        </p:nvSpPr>
        <p:spPr bwMode="auto">
          <a:xfrm>
            <a:off x="557213" y="2170113"/>
            <a:ext cx="2762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chemeClr val="tx1"/>
                </a:solidFill>
                <a:latin typeface="Comic Sans MS" charset="0"/>
                <a:cs typeface="+mn-cs"/>
              </a:rPr>
              <a:t>0 iterations (Blosum62)</a:t>
            </a:r>
            <a:endParaRPr lang="en-US" sz="1800">
              <a:solidFill>
                <a:schemeClr val="tx1"/>
              </a:solidFill>
              <a:latin typeface="Frutiger 45 Light" charset="0"/>
              <a:cs typeface="+mn-cs"/>
            </a:endParaRPr>
          </a:p>
        </p:txBody>
      </p:sp>
      <p:sp>
        <p:nvSpPr>
          <p:cNvPr id="732165" name="Text Box 5"/>
          <p:cNvSpPr txBox="1">
            <a:spLocks noChangeArrowheads="1"/>
          </p:cNvSpPr>
          <p:nvPr/>
        </p:nvSpPr>
        <p:spPr bwMode="auto">
          <a:xfrm>
            <a:off x="4274610" y="1825625"/>
            <a:ext cx="4445498" cy="3016211"/>
          </a:xfrm>
          <a:prstGeom prst="rect">
            <a:avLst/>
          </a:prstGeom>
          <a:solidFill>
            <a:schemeClr val="accent1">
              <a:alpha val="89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000" dirty="0">
                <a:latin typeface="Courier New"/>
                <a:cs typeface="Courier New"/>
              </a:rPr>
              <a:t>   </a:t>
            </a:r>
            <a:r>
              <a:rPr lang="en-US" sz="900" dirty="0">
                <a:solidFill>
                  <a:schemeClr val="tx1"/>
                </a:solidFill>
                <a:latin typeface="Courier New"/>
                <a:cs typeface="Courier New"/>
              </a:rPr>
              <a:t>A  R  N  D  C  Q  E  G  H  I  L  K  M  F  P  S  T  W  Y  V</a:t>
            </a:r>
          </a:p>
          <a:p>
            <a:pPr algn="l">
              <a:defRPr/>
            </a:pPr>
            <a:r>
              <a:rPr lang="en-US" sz="900" dirty="0">
                <a:solidFill>
                  <a:schemeClr val="tx1"/>
                </a:solidFill>
                <a:latin typeface="Courier New"/>
                <a:cs typeface="Courier New"/>
              </a:rPr>
              <a:t>A  4 -1 -2 -2  0 -1 -1  0 -2 -1 -1 -1 -1 -2 -1  1  0 -3 -2  0</a:t>
            </a:r>
          </a:p>
          <a:p>
            <a:pPr algn="l">
              <a:defRPr/>
            </a:pPr>
            <a:r>
              <a:rPr lang="en-US" sz="900" dirty="0">
                <a:solidFill>
                  <a:schemeClr val="tx1"/>
                </a:solidFill>
                <a:latin typeface="Courier New"/>
                <a:cs typeface="Courier New"/>
              </a:rPr>
              <a:t>R -1  5  0 -2 -3  1  0 -2  0 -3 -2  2 -1 -3 -2 -1 -1 -3 -2 -3</a:t>
            </a:r>
          </a:p>
          <a:p>
            <a:pPr algn="l">
              <a:defRPr/>
            </a:pPr>
            <a:r>
              <a:rPr lang="en-US" sz="900" dirty="0">
                <a:solidFill>
                  <a:schemeClr val="tx1"/>
                </a:solidFill>
                <a:latin typeface="Courier New"/>
                <a:cs typeface="Courier New"/>
              </a:rPr>
              <a:t>N -2  0  6  1 -3  0  0  0  1 -3 -3  0 -2 -3 -2  1  0 -4 -2 -3</a:t>
            </a:r>
          </a:p>
          <a:p>
            <a:pPr algn="l">
              <a:defRPr/>
            </a:pPr>
            <a:r>
              <a:rPr lang="en-US" sz="900" dirty="0">
                <a:solidFill>
                  <a:schemeClr val="tx1"/>
                </a:solidFill>
                <a:latin typeface="Courier New"/>
                <a:cs typeface="Courier New"/>
              </a:rPr>
              <a:t>D -2 -2  1  6 -3  0  2 -1 -1 -3 -4 -1 -3 -3 -1  0 -1 -4 -3 -3</a:t>
            </a:r>
          </a:p>
          <a:p>
            <a:pPr algn="l">
              <a:defRPr/>
            </a:pPr>
            <a:r>
              <a:rPr lang="en-US" sz="900" dirty="0">
                <a:solidFill>
                  <a:schemeClr val="tx1"/>
                </a:solidFill>
                <a:latin typeface="Courier New"/>
                <a:cs typeface="Courier New"/>
              </a:rPr>
              <a:t>C  0 -3 -3 -3  9 -3 -4 -3 -3 -1 -1 -3 -1 -2 -3 -1 -1 -2 -2 -1</a:t>
            </a:r>
            <a:endParaRPr lang="en-US" sz="900" dirty="0">
              <a:solidFill>
                <a:srgbClr val="FF0000"/>
              </a:solidFill>
              <a:latin typeface="Courier New"/>
              <a:cs typeface="Courier New"/>
            </a:endParaRPr>
          </a:p>
          <a:p>
            <a:pPr algn="l">
              <a:defRPr/>
            </a:pPr>
            <a:r>
              <a:rPr lang="en-US" sz="900" dirty="0">
                <a:solidFill>
                  <a:schemeClr val="tx1"/>
                </a:solidFill>
                <a:latin typeface="Courier New"/>
                <a:cs typeface="Courier New"/>
              </a:rPr>
              <a:t>Q -1  1  0  0 -3  5  2 -2  0 -3 -2  1  0 -3 -1  0 -1 -2 -1 -2</a:t>
            </a:r>
          </a:p>
          <a:p>
            <a:pPr algn="l">
              <a:defRPr/>
            </a:pPr>
            <a:r>
              <a:rPr lang="en-US" sz="900" dirty="0">
                <a:solidFill>
                  <a:schemeClr val="tx1"/>
                </a:solidFill>
                <a:latin typeface="Courier New"/>
                <a:cs typeface="Courier New"/>
              </a:rPr>
              <a:t>E -1  0  0  2 -4  2  5 -2  0 -3 -3  1 -2 -3 -1  0 -1 -3 -2 -2</a:t>
            </a:r>
          </a:p>
          <a:p>
            <a:pPr algn="l">
              <a:defRPr/>
            </a:pPr>
            <a:r>
              <a:rPr lang="en-US" sz="900" dirty="0">
                <a:solidFill>
                  <a:srgbClr val="CC0000"/>
                </a:solidFill>
                <a:latin typeface="Courier New"/>
                <a:cs typeface="Courier New"/>
              </a:rPr>
              <a:t>G  0 -2  0 -1 -3 -2 -2  6 -2 -4 -4 -2 -3 -3 -2  0 -2 -2 -3 -3</a:t>
            </a:r>
            <a:endParaRPr lang="en-US" sz="900" dirty="0">
              <a:solidFill>
                <a:schemeClr val="tx1"/>
              </a:solidFill>
              <a:latin typeface="Courier New"/>
              <a:cs typeface="Courier New"/>
            </a:endParaRPr>
          </a:p>
          <a:p>
            <a:pPr algn="l">
              <a:defRPr/>
            </a:pPr>
            <a:r>
              <a:rPr lang="en-US" sz="900" dirty="0">
                <a:solidFill>
                  <a:schemeClr val="tx1"/>
                </a:solidFill>
                <a:latin typeface="Courier New"/>
                <a:cs typeface="Courier New"/>
              </a:rPr>
              <a:t>H -2  0  1 -1 -3  0  0 -2  8 -3 -3 -1 -2 -1 -2 -1 -2 -2  2 -3</a:t>
            </a:r>
          </a:p>
          <a:p>
            <a:pPr algn="l">
              <a:defRPr/>
            </a:pPr>
            <a:r>
              <a:rPr lang="en-US" sz="900" dirty="0">
                <a:solidFill>
                  <a:schemeClr val="tx1"/>
                </a:solidFill>
                <a:latin typeface="Courier New"/>
                <a:cs typeface="Courier New"/>
              </a:rPr>
              <a:t>I -1 -3 -3 -3 -1 -3 -3 -4 -3  4  2 -3  1  0 -3 -2 -1 -3 -1  3</a:t>
            </a:r>
          </a:p>
          <a:p>
            <a:pPr algn="l">
              <a:defRPr/>
            </a:pPr>
            <a:r>
              <a:rPr lang="en-US" sz="900" dirty="0">
                <a:solidFill>
                  <a:schemeClr val="tx1"/>
                </a:solidFill>
                <a:latin typeface="Courier New"/>
                <a:cs typeface="Courier New"/>
              </a:rPr>
              <a:t>L -1 -2 -3 -4 -1 -2 -3 -4 -3  2  4 -2  2  0 -3 -2 -1 -2 -1  1</a:t>
            </a:r>
          </a:p>
          <a:p>
            <a:pPr algn="l">
              <a:defRPr/>
            </a:pPr>
            <a:r>
              <a:rPr lang="en-US" sz="900" dirty="0">
                <a:solidFill>
                  <a:schemeClr val="tx1"/>
                </a:solidFill>
                <a:latin typeface="Courier New"/>
                <a:cs typeface="Courier New"/>
              </a:rPr>
              <a:t>K -1  2  0 -1 -3  1  1 -2 -1 -3 -2  5 -1 -3 -1  0 -1 -3 -2 -2</a:t>
            </a:r>
          </a:p>
          <a:p>
            <a:pPr algn="l">
              <a:defRPr/>
            </a:pPr>
            <a:r>
              <a:rPr lang="en-US" sz="900" dirty="0">
                <a:solidFill>
                  <a:schemeClr val="tx1"/>
                </a:solidFill>
                <a:latin typeface="Courier New"/>
                <a:cs typeface="Courier New"/>
              </a:rPr>
              <a:t>M -1 -1 -2 -3 -1  0 -2 -3 -2  1  2 -1  5  0 -2 -1 -1 -1 -1  1</a:t>
            </a:r>
          </a:p>
          <a:p>
            <a:pPr algn="l">
              <a:defRPr/>
            </a:pPr>
            <a:r>
              <a:rPr lang="en-US" sz="900" dirty="0">
                <a:solidFill>
                  <a:schemeClr val="tx1"/>
                </a:solidFill>
                <a:latin typeface="Courier New"/>
                <a:cs typeface="Courier New"/>
              </a:rPr>
              <a:t>F -2 -3 -3 -3 -2 -3 -3 -3 -1  0  0 -3  0  6 -4 -2 -2  1  3 -1</a:t>
            </a:r>
          </a:p>
          <a:p>
            <a:pPr algn="l">
              <a:defRPr/>
            </a:pPr>
            <a:r>
              <a:rPr lang="en-US" sz="900" dirty="0">
                <a:solidFill>
                  <a:schemeClr val="tx1"/>
                </a:solidFill>
                <a:latin typeface="Courier New"/>
                <a:cs typeface="Courier New"/>
              </a:rPr>
              <a:t>P -1 -2 -2 -1 -3 -1 -1 -2 -2 -3 -3 -1 -2 -4  7 -1 -1 -4 -3 -2</a:t>
            </a:r>
          </a:p>
          <a:p>
            <a:pPr algn="l">
              <a:defRPr/>
            </a:pPr>
            <a:r>
              <a:rPr lang="en-US" sz="900" dirty="0">
                <a:solidFill>
                  <a:schemeClr val="tx1"/>
                </a:solidFill>
                <a:latin typeface="Courier New"/>
                <a:cs typeface="Courier New"/>
              </a:rPr>
              <a:t>S  1 -1  1  0 -1  0  0  0 -1 -2 -2  0 -1 -2 -1  4  1 -3 -2 -2</a:t>
            </a:r>
          </a:p>
          <a:p>
            <a:pPr algn="l">
              <a:defRPr/>
            </a:pPr>
            <a:r>
              <a:rPr lang="en-US" sz="900" dirty="0">
                <a:solidFill>
                  <a:schemeClr val="tx1"/>
                </a:solidFill>
                <a:latin typeface="Courier New"/>
                <a:cs typeface="Courier New"/>
              </a:rPr>
              <a:t>T  0 -1  0 -1 -1 -1 -1 -2 -2 -1 -1 -1 -1 -2 -1  1  5 -2 -2  0</a:t>
            </a:r>
          </a:p>
          <a:p>
            <a:pPr algn="l">
              <a:defRPr/>
            </a:pPr>
            <a:r>
              <a:rPr lang="en-US" sz="900" dirty="0">
                <a:solidFill>
                  <a:schemeClr val="tx1"/>
                </a:solidFill>
                <a:latin typeface="Courier New"/>
                <a:cs typeface="Courier New"/>
              </a:rPr>
              <a:t>W -3 -3 -4 -4 -2 -2 -3 -2 -2 -3 -2 -3 -1  1 -4 -3 -2 11  2 -3</a:t>
            </a:r>
          </a:p>
          <a:p>
            <a:pPr algn="l">
              <a:defRPr/>
            </a:pPr>
            <a:r>
              <a:rPr lang="en-US" sz="900" dirty="0">
                <a:solidFill>
                  <a:schemeClr val="tx1"/>
                </a:solidFill>
                <a:latin typeface="Courier New"/>
                <a:cs typeface="Courier New"/>
              </a:rPr>
              <a:t>Y -2 -2 -2 -3 -2 -1 -2 -3  2 -1 -1 -2 -1  3 -3 -2 -2  2  7 -1</a:t>
            </a:r>
          </a:p>
          <a:p>
            <a:pPr algn="l">
              <a:defRPr/>
            </a:pPr>
            <a:r>
              <a:rPr lang="en-US" sz="900" dirty="0">
                <a:solidFill>
                  <a:schemeClr val="tx1"/>
                </a:solidFill>
                <a:latin typeface="Courier New"/>
                <a:cs typeface="Courier New"/>
              </a:rPr>
              <a:t>V  0 -3 -3 -3 -1 -2 -2 -3 -3  3  1 -2  1 -1 -2 -2  0 -3 -1  4</a:t>
            </a:r>
          </a:p>
        </p:txBody>
      </p:sp>
    </p:spTree>
    <p:extLst>
      <p:ext uri="{BB962C8B-B14F-4D97-AF65-F5344CB8AC3E}">
        <p14:creationId xmlns:p14="http://schemas.microsoft.com/office/powerpoint/2010/main" val="3392583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210" name="Picture 2" descr="1K7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600200"/>
            <a:ext cx="3260725" cy="3505200"/>
          </a:xfrm>
        </p:spPr>
      </p:pic>
      <p:sp>
        <p:nvSpPr>
          <p:cNvPr id="734211" name="Rectangle 3"/>
          <p:cNvSpPr>
            <a:spLocks noGrp="1" noChangeArrowheads="1"/>
          </p:cNvSpPr>
          <p:nvPr>
            <p:ph type="title" sz="quarter"/>
          </p:nvPr>
        </p:nvSpPr>
        <p:spPr/>
        <p:txBody>
          <a:bodyPr/>
          <a:lstStyle/>
          <a:p>
            <a:pPr eaLnBrk="1" hangingPunct="1">
              <a:defRPr/>
            </a:pPr>
            <a:r>
              <a:rPr lang="en-US" b="0">
                <a:solidFill>
                  <a:schemeClr val="tx1"/>
                </a:solidFill>
                <a:cs typeface="+mj-cs"/>
              </a:rPr>
              <a:t>Sequence profiles (1K7C.A)</a:t>
            </a:r>
          </a:p>
        </p:txBody>
      </p:sp>
      <p:sp>
        <p:nvSpPr>
          <p:cNvPr id="734212" name="Text Box 4"/>
          <p:cNvSpPr txBox="1">
            <a:spLocks noChangeArrowheads="1"/>
          </p:cNvSpPr>
          <p:nvPr/>
        </p:nvSpPr>
        <p:spPr bwMode="auto">
          <a:xfrm>
            <a:off x="557213" y="2170113"/>
            <a:ext cx="2762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chemeClr val="tx1"/>
                </a:solidFill>
                <a:latin typeface="Comic Sans MS" charset="0"/>
                <a:cs typeface="+mn-cs"/>
              </a:rPr>
              <a:t>0 iterations (Blosum62)</a:t>
            </a:r>
            <a:endParaRPr lang="en-US" sz="1800">
              <a:solidFill>
                <a:schemeClr val="tx1"/>
              </a:solidFill>
              <a:latin typeface="Frutiger 45 Light" charset="0"/>
              <a:cs typeface="+mn-cs"/>
            </a:endParaRPr>
          </a:p>
        </p:txBody>
      </p:sp>
      <p:sp>
        <p:nvSpPr>
          <p:cNvPr id="734213" name="Oval 5"/>
          <p:cNvSpPr>
            <a:spLocks noChangeArrowheads="1"/>
          </p:cNvSpPr>
          <p:nvPr/>
        </p:nvSpPr>
        <p:spPr bwMode="auto">
          <a:xfrm>
            <a:off x="1143000" y="3048000"/>
            <a:ext cx="762000" cy="8382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734214" name="Oval 6"/>
          <p:cNvSpPr>
            <a:spLocks noChangeArrowheads="1"/>
          </p:cNvSpPr>
          <p:nvPr/>
        </p:nvSpPr>
        <p:spPr bwMode="auto">
          <a:xfrm>
            <a:off x="2438400" y="3048000"/>
            <a:ext cx="762000" cy="8382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734215" name="Text Box 7"/>
          <p:cNvSpPr txBox="1">
            <a:spLocks noChangeArrowheads="1"/>
          </p:cNvSpPr>
          <p:nvPr/>
        </p:nvSpPr>
        <p:spPr bwMode="auto">
          <a:xfrm>
            <a:off x="3632115" y="1828800"/>
            <a:ext cx="5348458" cy="3046988"/>
          </a:xfrm>
          <a:prstGeom prst="rect">
            <a:avLst/>
          </a:prstGeom>
          <a:solidFill>
            <a:schemeClr val="accent1">
              <a:alpha val="89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000" dirty="0">
                <a:solidFill>
                  <a:schemeClr val="tx1"/>
                </a:solidFill>
                <a:latin typeface="Courier New"/>
                <a:cs typeface="Courier New"/>
              </a:rPr>
              <a:t>   </a:t>
            </a:r>
            <a:r>
              <a:rPr lang="en-US" sz="900" dirty="0">
                <a:solidFill>
                  <a:schemeClr val="tx1"/>
                </a:solidFill>
                <a:latin typeface="Courier New"/>
                <a:cs typeface="Courier New"/>
              </a:rPr>
              <a:t>A  R  N  D  C  Q  E  G  H  I  L  K  M  F  P  S  T  W  Y  V</a:t>
            </a:r>
          </a:p>
          <a:p>
            <a:pPr algn="l">
              <a:defRPr/>
            </a:pPr>
            <a:r>
              <a:rPr lang="en-US" sz="900" dirty="0">
                <a:solidFill>
                  <a:schemeClr val="tx1"/>
                </a:solidFill>
                <a:latin typeface="Courier New"/>
                <a:cs typeface="Courier New"/>
              </a:rPr>
              <a:t>A  4 -1 -2 -2  0 -1 -1  0 -2 -1 -1 -1 -1 -2 -1  1  0 -3 -2  0</a:t>
            </a:r>
          </a:p>
          <a:p>
            <a:pPr algn="l">
              <a:defRPr/>
            </a:pPr>
            <a:r>
              <a:rPr lang="en-US" sz="900" dirty="0">
                <a:solidFill>
                  <a:schemeClr val="tx1"/>
                </a:solidFill>
                <a:latin typeface="Courier New"/>
                <a:cs typeface="Courier New"/>
              </a:rPr>
              <a:t>R -1  5  0 -2 -3  1  0 -2  0 -3 -2  2 -1 -3 -2 -1 -1 -3 -2 -3</a:t>
            </a:r>
          </a:p>
          <a:p>
            <a:pPr algn="l">
              <a:defRPr/>
            </a:pPr>
            <a:r>
              <a:rPr lang="en-US" sz="900" dirty="0">
                <a:solidFill>
                  <a:schemeClr val="tx1"/>
                </a:solidFill>
                <a:latin typeface="Courier New"/>
                <a:cs typeface="Courier New"/>
              </a:rPr>
              <a:t>N -2  0  6  1 -3  0  0  0  1 -3 -3  0 -2 -3 -2  1  0 -4 -2 -3</a:t>
            </a:r>
          </a:p>
          <a:p>
            <a:pPr algn="l">
              <a:defRPr/>
            </a:pPr>
            <a:r>
              <a:rPr lang="en-US" sz="900" dirty="0">
                <a:solidFill>
                  <a:schemeClr val="tx1"/>
                </a:solidFill>
                <a:latin typeface="Courier New"/>
                <a:cs typeface="Courier New"/>
              </a:rPr>
              <a:t>D -2 -2  1  6 -3  0  2 -1 -1 -3 -4 -1 -3 -3 -1  0 -1 -4 -3 -3</a:t>
            </a:r>
          </a:p>
          <a:p>
            <a:pPr algn="l">
              <a:defRPr/>
            </a:pPr>
            <a:r>
              <a:rPr lang="en-US" sz="900" dirty="0">
                <a:solidFill>
                  <a:schemeClr val="tx1"/>
                </a:solidFill>
                <a:latin typeface="Courier New"/>
                <a:cs typeface="Courier New"/>
              </a:rPr>
              <a:t>C  0 -3 -3 -3  9 -3 -4 -3 -3 -1 -1 -3 -1 -2 -3 -1 -1 -2 -2 -1</a:t>
            </a:r>
            <a:endParaRPr lang="en-US" sz="900" dirty="0">
              <a:solidFill>
                <a:srgbClr val="FF0000"/>
              </a:solidFill>
              <a:latin typeface="Courier New"/>
              <a:cs typeface="Courier New"/>
            </a:endParaRPr>
          </a:p>
          <a:p>
            <a:pPr algn="l">
              <a:defRPr/>
            </a:pPr>
            <a:r>
              <a:rPr lang="en-US" sz="900" dirty="0">
                <a:solidFill>
                  <a:schemeClr val="tx1"/>
                </a:solidFill>
                <a:latin typeface="Courier New"/>
                <a:cs typeface="Courier New"/>
              </a:rPr>
              <a:t>Q -1  1  0  0 -3  5  2 -2  0 -3 -2  1  0 -3 -1  0 -1 -2 -1 -2</a:t>
            </a:r>
          </a:p>
          <a:p>
            <a:pPr algn="l">
              <a:defRPr/>
            </a:pPr>
            <a:r>
              <a:rPr lang="en-US" sz="900" dirty="0">
                <a:solidFill>
                  <a:schemeClr val="tx1"/>
                </a:solidFill>
                <a:latin typeface="Courier New"/>
                <a:cs typeface="Courier New"/>
              </a:rPr>
              <a:t>E -1  0  0  2 -4  2  5 -2  0 -3 -3  1 -2 -3 -1  0 -1 -3 -2 -2</a:t>
            </a:r>
          </a:p>
          <a:p>
            <a:pPr algn="l">
              <a:defRPr/>
            </a:pPr>
            <a:r>
              <a:rPr lang="en-US" sz="1100" dirty="0">
                <a:solidFill>
                  <a:srgbClr val="CC0000"/>
                </a:solidFill>
                <a:latin typeface="Courier New"/>
                <a:cs typeface="Courier New"/>
              </a:rPr>
              <a:t>G  0 -2  0 -1 -3 -2 -2  6 -2 -4 -4 -2 -3 -3 -2  0 -2 -2 -3 -3</a:t>
            </a:r>
            <a:endParaRPr lang="en-US" sz="900" dirty="0">
              <a:solidFill>
                <a:schemeClr val="tx1"/>
              </a:solidFill>
              <a:latin typeface="Courier New"/>
              <a:cs typeface="Courier New"/>
            </a:endParaRPr>
          </a:p>
          <a:p>
            <a:pPr algn="l">
              <a:defRPr/>
            </a:pPr>
            <a:r>
              <a:rPr lang="en-US" sz="900" dirty="0">
                <a:solidFill>
                  <a:schemeClr val="tx1"/>
                </a:solidFill>
                <a:latin typeface="Courier New"/>
                <a:cs typeface="Courier New"/>
              </a:rPr>
              <a:t>H -2  0  1 -1 -3  0  0 -2  8 -3 -3 -1 -2 -1 -2 -1 -2 -2  2 -3</a:t>
            </a:r>
          </a:p>
          <a:p>
            <a:pPr algn="l">
              <a:defRPr/>
            </a:pPr>
            <a:r>
              <a:rPr lang="en-US" sz="900" dirty="0">
                <a:solidFill>
                  <a:schemeClr val="tx1"/>
                </a:solidFill>
                <a:latin typeface="Courier New"/>
                <a:cs typeface="Courier New"/>
              </a:rPr>
              <a:t>I -1 -3 -3 -3 -1 -3 -3 -4 -3  4  2 -3  1  0 -3 -2 -1 -3 -1  3</a:t>
            </a:r>
          </a:p>
          <a:p>
            <a:pPr algn="l">
              <a:defRPr/>
            </a:pPr>
            <a:r>
              <a:rPr lang="en-US" sz="900" dirty="0">
                <a:solidFill>
                  <a:schemeClr val="tx1"/>
                </a:solidFill>
                <a:latin typeface="Courier New"/>
                <a:cs typeface="Courier New"/>
              </a:rPr>
              <a:t>L -1 -2 -3 -4 -1 -2 -3 -4 -3  2  4 -2  2  0 -3 -2 -1 -2 -1  1</a:t>
            </a:r>
          </a:p>
          <a:p>
            <a:pPr algn="l">
              <a:defRPr/>
            </a:pPr>
            <a:r>
              <a:rPr lang="en-US" sz="900" dirty="0">
                <a:solidFill>
                  <a:schemeClr val="tx1"/>
                </a:solidFill>
                <a:latin typeface="Courier New"/>
                <a:cs typeface="Courier New"/>
              </a:rPr>
              <a:t>K -1  2  0 -1 -3  1  1 -2 -1 -3 -2  5 -1 -3 -1  0 -1 -3 -2 -2</a:t>
            </a:r>
          </a:p>
          <a:p>
            <a:pPr algn="l">
              <a:defRPr/>
            </a:pPr>
            <a:r>
              <a:rPr lang="en-US" sz="900" dirty="0">
                <a:solidFill>
                  <a:schemeClr val="tx1"/>
                </a:solidFill>
                <a:latin typeface="Courier New"/>
                <a:cs typeface="Courier New"/>
              </a:rPr>
              <a:t>M -1 -1 -2 -3 -1  0 -2 -3 -2  1  2 -1  5  0 -2 -1 -1 -1 -1  1</a:t>
            </a:r>
          </a:p>
          <a:p>
            <a:pPr algn="l">
              <a:defRPr/>
            </a:pPr>
            <a:r>
              <a:rPr lang="en-US" sz="900" dirty="0">
                <a:solidFill>
                  <a:schemeClr val="tx1"/>
                </a:solidFill>
                <a:latin typeface="Courier New"/>
                <a:cs typeface="Courier New"/>
              </a:rPr>
              <a:t>F -2 -3 -3 -3 -2 -3 -3 -3 -1  0  0 -3  0  6 -4 -2 -2  1  3 -1</a:t>
            </a:r>
          </a:p>
          <a:p>
            <a:pPr algn="l">
              <a:defRPr/>
            </a:pPr>
            <a:r>
              <a:rPr lang="en-US" sz="900" dirty="0">
                <a:solidFill>
                  <a:schemeClr val="tx1"/>
                </a:solidFill>
                <a:latin typeface="Courier New"/>
                <a:cs typeface="Courier New"/>
              </a:rPr>
              <a:t>P -1 -2 -2 -1 -3 -1 -1 -2 -2 -3 -3 -1 -2 -4  7 -1 -1 -4 -3 -2</a:t>
            </a:r>
          </a:p>
          <a:p>
            <a:pPr algn="l">
              <a:defRPr/>
            </a:pPr>
            <a:r>
              <a:rPr lang="en-US" sz="900" dirty="0">
                <a:solidFill>
                  <a:schemeClr val="tx1"/>
                </a:solidFill>
                <a:latin typeface="Courier New"/>
                <a:cs typeface="Courier New"/>
              </a:rPr>
              <a:t>S  1 -1  1  0 -1  0  0  0 -1 -2 -2  0 -1 -2 -1  4  1 -3 -2 -2</a:t>
            </a:r>
          </a:p>
          <a:p>
            <a:pPr algn="l">
              <a:defRPr/>
            </a:pPr>
            <a:r>
              <a:rPr lang="en-US" sz="900" dirty="0">
                <a:solidFill>
                  <a:schemeClr val="tx1"/>
                </a:solidFill>
                <a:latin typeface="Courier New"/>
                <a:cs typeface="Courier New"/>
              </a:rPr>
              <a:t>T  0 -1  0 -1 -1 -1 -1 -2 -2 -1 -1 -1 -1 -2 -1  1  5 -2 -2  0</a:t>
            </a:r>
          </a:p>
          <a:p>
            <a:pPr algn="l">
              <a:defRPr/>
            </a:pPr>
            <a:r>
              <a:rPr lang="en-US" sz="900" dirty="0">
                <a:solidFill>
                  <a:schemeClr val="tx1"/>
                </a:solidFill>
                <a:latin typeface="Courier New"/>
                <a:cs typeface="Courier New"/>
              </a:rPr>
              <a:t>W -3 -3 -4 -4 -2 -2 -3 -2 -2 -3 -2 -3 -1  1 -4 -3 -2 11  2 -3</a:t>
            </a:r>
          </a:p>
          <a:p>
            <a:pPr algn="l">
              <a:defRPr/>
            </a:pPr>
            <a:r>
              <a:rPr lang="en-US" sz="900" dirty="0">
                <a:solidFill>
                  <a:schemeClr val="tx1"/>
                </a:solidFill>
                <a:latin typeface="Courier New"/>
                <a:cs typeface="Courier New"/>
              </a:rPr>
              <a:t>Y -2 -2 -2 -3 -2 -1 -2 -3  2 -1 -1 -2 -1  3 -3 -2 -2  2  7 -1</a:t>
            </a:r>
          </a:p>
          <a:p>
            <a:pPr algn="l">
              <a:defRPr/>
            </a:pPr>
            <a:r>
              <a:rPr lang="en-US" sz="900" dirty="0">
                <a:solidFill>
                  <a:schemeClr val="tx1"/>
                </a:solidFill>
                <a:latin typeface="Courier New"/>
                <a:cs typeface="Courier New"/>
              </a:rPr>
              <a:t>V  0 -3 -3 -3 -1 -2 -2 -3 -3  3  1 -2  1 -1 -2 -2  0 -3 -1  4</a:t>
            </a:r>
          </a:p>
        </p:txBody>
      </p:sp>
    </p:spTree>
    <p:extLst>
      <p:ext uri="{BB962C8B-B14F-4D97-AF65-F5344CB8AC3E}">
        <p14:creationId xmlns:p14="http://schemas.microsoft.com/office/powerpoint/2010/main" val="1452657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42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3" grpId="0" animBg="1"/>
      <p:bldP spid="7342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89" name="Picture 9" descr="D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828800"/>
            <a:ext cx="3270250" cy="4038600"/>
          </a:xfrm>
        </p:spPr>
      </p:pic>
      <p:sp>
        <p:nvSpPr>
          <p:cNvPr id="737283" name="Rectangle 3"/>
          <p:cNvSpPr>
            <a:spLocks noGrp="1" noChangeArrowheads="1"/>
          </p:cNvSpPr>
          <p:nvPr>
            <p:ph type="title" sz="quarter"/>
          </p:nvPr>
        </p:nvSpPr>
        <p:spPr/>
        <p:txBody>
          <a:bodyPr/>
          <a:lstStyle/>
          <a:p>
            <a:pPr eaLnBrk="1" hangingPunct="1">
              <a:defRPr/>
            </a:pPr>
            <a:r>
              <a:rPr lang="en-US" b="0">
                <a:solidFill>
                  <a:schemeClr val="tx1"/>
                </a:solidFill>
                <a:cs typeface="+mj-cs"/>
              </a:rPr>
              <a:t>Sequence profiles (1K7C.A)</a:t>
            </a:r>
          </a:p>
        </p:txBody>
      </p:sp>
      <p:sp>
        <p:nvSpPr>
          <p:cNvPr id="737284" name="Text Box 4"/>
          <p:cNvSpPr txBox="1">
            <a:spLocks noChangeArrowheads="1"/>
          </p:cNvSpPr>
          <p:nvPr/>
        </p:nvSpPr>
        <p:spPr bwMode="auto">
          <a:xfrm>
            <a:off x="1143000" y="1371600"/>
            <a:ext cx="14827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chemeClr val="tx1"/>
                </a:solidFill>
                <a:latin typeface="Comic Sans MS" charset="0"/>
                <a:cs typeface="+mn-cs"/>
              </a:rPr>
              <a:t>3 iterations</a:t>
            </a:r>
            <a:endParaRPr lang="en-US" sz="1800">
              <a:solidFill>
                <a:schemeClr val="tx1"/>
              </a:solidFill>
              <a:latin typeface="Frutiger 45 Light" charset="0"/>
              <a:cs typeface="+mn-cs"/>
            </a:endParaRPr>
          </a:p>
        </p:txBody>
      </p:sp>
      <p:sp>
        <p:nvSpPr>
          <p:cNvPr id="737285" name="Oval 5"/>
          <p:cNvSpPr>
            <a:spLocks noChangeArrowheads="1"/>
          </p:cNvSpPr>
          <p:nvPr/>
        </p:nvSpPr>
        <p:spPr bwMode="auto">
          <a:xfrm>
            <a:off x="1219200" y="1676400"/>
            <a:ext cx="838200" cy="32766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737286" name="Oval 6"/>
          <p:cNvSpPr>
            <a:spLocks noChangeArrowheads="1"/>
          </p:cNvSpPr>
          <p:nvPr/>
        </p:nvSpPr>
        <p:spPr bwMode="auto">
          <a:xfrm>
            <a:off x="2438400" y="4495800"/>
            <a:ext cx="762000" cy="10668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737287" name="Text Box 7"/>
          <p:cNvSpPr txBox="1">
            <a:spLocks noChangeArrowheads="1"/>
          </p:cNvSpPr>
          <p:nvPr/>
        </p:nvSpPr>
        <p:spPr bwMode="auto">
          <a:xfrm>
            <a:off x="4038600" y="2133600"/>
            <a:ext cx="4891846" cy="3323987"/>
          </a:xfrm>
          <a:prstGeom prst="rect">
            <a:avLst/>
          </a:prstGeom>
          <a:solidFill>
            <a:schemeClr val="accent1">
              <a:alpha val="37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000" dirty="0">
                <a:solidFill>
                  <a:schemeClr val="tx1"/>
                </a:solidFill>
                <a:latin typeface="Courier New"/>
                <a:cs typeface="Courier New"/>
              </a:rPr>
              <a:t>   A  R  N  D  C  Q  E  G  H  I  L  K  M  F  P  S  T  W  Y  V</a:t>
            </a:r>
          </a:p>
          <a:p>
            <a:pPr algn="l">
              <a:defRPr/>
            </a:pPr>
            <a:r>
              <a:rPr lang="en-US" sz="1000" dirty="0">
                <a:solidFill>
                  <a:schemeClr val="tx1"/>
                </a:solidFill>
                <a:latin typeface="Courier New"/>
                <a:cs typeface="Courier New"/>
              </a:rPr>
              <a:t>T -1 -2 -1 -2 -2 -2 -2 -3 -3 -2 -3 -2 -2 -4 -2  2  6 -4 -3 -1 </a:t>
            </a:r>
          </a:p>
          <a:p>
            <a:pPr algn="l">
              <a:defRPr/>
            </a:pPr>
            <a:r>
              <a:rPr lang="en-US" sz="1000" dirty="0">
                <a:solidFill>
                  <a:schemeClr val="tx1"/>
                </a:solidFill>
                <a:latin typeface="Courier New"/>
                <a:cs typeface="Courier New"/>
              </a:rPr>
              <a:t>T -2  3 -2 -3 -3 -2 -3 -4 -3 -3 -4  2 -3 -4 -3 -1  6 -5 -4 -3 </a:t>
            </a:r>
          </a:p>
          <a:p>
            <a:pPr algn="l">
              <a:defRPr/>
            </a:pPr>
            <a:r>
              <a:rPr lang="en-US" sz="1000" dirty="0">
                <a:solidFill>
                  <a:schemeClr val="tx1"/>
                </a:solidFill>
                <a:latin typeface="Courier New"/>
                <a:cs typeface="Courier New"/>
              </a:rPr>
              <a:t>V -3 -5 -6 -6 -3 -5 -5 -6 -5  6  2 -5 -1  0 -5 -4 -3 -5 -3  4 </a:t>
            </a:r>
          </a:p>
          <a:p>
            <a:pPr algn="l">
              <a:defRPr/>
            </a:pPr>
            <a:r>
              <a:rPr lang="en-US" sz="1000" dirty="0">
                <a:solidFill>
                  <a:schemeClr val="tx1"/>
                </a:solidFill>
                <a:latin typeface="Courier New"/>
                <a:cs typeface="Courier New"/>
              </a:rPr>
              <a:t>Y -3 -5 -5 -6 -4 -4 -5 -3  1 -1  0 -5 -2  6 -5 -4 -4  2  6  2 </a:t>
            </a:r>
          </a:p>
          <a:p>
            <a:pPr algn="l">
              <a:defRPr/>
            </a:pPr>
            <a:r>
              <a:rPr lang="en-US" sz="1000" dirty="0">
                <a:solidFill>
                  <a:schemeClr val="tx1"/>
                </a:solidFill>
                <a:latin typeface="Courier New"/>
                <a:cs typeface="Courier New"/>
              </a:rPr>
              <a:t>L -4 -5 -6 -6  1 -5 -5 -6 -5  4  5 -5  1  1 -5 -5 -2  0 -3  1 </a:t>
            </a:r>
          </a:p>
          <a:p>
            <a:pPr algn="l">
              <a:defRPr/>
            </a:pPr>
            <a:r>
              <a:rPr lang="en-US" sz="1000" dirty="0">
                <a:solidFill>
                  <a:schemeClr val="tx1"/>
                </a:solidFill>
                <a:latin typeface="Courier New"/>
                <a:cs typeface="Courier New"/>
              </a:rPr>
              <a:t>A  4 -4 -4 -5  2 -4 -4 -2 -5  3 -1 -4 -2  1 -4 -2 -1 -5 -3  2 </a:t>
            </a:r>
          </a:p>
          <a:p>
            <a:pPr algn="l">
              <a:defRPr/>
            </a:pPr>
            <a:r>
              <a:rPr lang="en-US" sz="1000" dirty="0">
                <a:solidFill>
                  <a:srgbClr val="FF0000"/>
                </a:solidFill>
                <a:latin typeface="Courier New"/>
                <a:cs typeface="Courier New"/>
              </a:rPr>
              <a:t>G -2 -5 -3 -4 -5 -4 -4  7 -4 -6 -6 -4 -5 -5 -4 -1 -4 -5 -5 -5</a:t>
            </a:r>
            <a:r>
              <a:rPr lang="en-US" sz="1000" dirty="0">
                <a:solidFill>
                  <a:schemeClr val="tx1"/>
                </a:solidFill>
                <a:latin typeface="Courier New"/>
                <a:cs typeface="Courier New"/>
              </a:rPr>
              <a:t> </a:t>
            </a:r>
          </a:p>
          <a:p>
            <a:pPr algn="l">
              <a:defRPr/>
            </a:pPr>
            <a:r>
              <a:rPr lang="en-US" sz="1000" dirty="0">
                <a:solidFill>
                  <a:schemeClr val="tx1"/>
                </a:solidFill>
                <a:latin typeface="Courier New"/>
                <a:cs typeface="Courier New"/>
              </a:rPr>
              <a:t>D -4 -4  0  8 -6 -3 -1 -4 -3 -6 -6 -3 -5 -6 -4 -3 -3 -7 -5 -6 </a:t>
            </a:r>
          </a:p>
          <a:p>
            <a:pPr algn="l">
              <a:defRPr/>
            </a:pPr>
            <a:r>
              <a:rPr lang="en-US" sz="1000" dirty="0">
                <a:solidFill>
                  <a:schemeClr val="tx1"/>
                </a:solidFill>
                <a:latin typeface="Courier New"/>
                <a:cs typeface="Courier New"/>
              </a:rPr>
              <a:t>S -1 -3 -2 -3 -3 -2 -2 -3 -3 -5 -5 -3 -4 -5 -3  7 -1 -5 -4 -4 </a:t>
            </a:r>
          </a:p>
          <a:p>
            <a:pPr algn="l">
              <a:defRPr/>
            </a:pPr>
            <a:r>
              <a:rPr lang="en-US" sz="1000" dirty="0">
                <a:solidFill>
                  <a:schemeClr val="tx1"/>
                </a:solidFill>
                <a:latin typeface="Courier New"/>
                <a:cs typeface="Courier New"/>
              </a:rPr>
              <a:t>T -3 -4 -3 -4 -3 -3 -3 -4 -4  2 -1 -3 -3 -4 -4 -1  7 -5 -4 -2 </a:t>
            </a:r>
          </a:p>
          <a:p>
            <a:pPr algn="l">
              <a:defRPr/>
            </a:pPr>
            <a:r>
              <a:rPr lang="en-US" sz="1000" dirty="0">
                <a:solidFill>
                  <a:schemeClr val="tx1"/>
                </a:solidFill>
                <a:latin typeface="Courier New"/>
                <a:cs typeface="Courier New"/>
              </a:rPr>
              <a:t>M  2 -4 -4 -4 -3 -3 -4 -4 -4 -1 -2 -4  5 -3 -4 -1  3 -5 -4  4 </a:t>
            </a:r>
          </a:p>
          <a:p>
            <a:pPr algn="l">
              <a:defRPr/>
            </a:pPr>
            <a:r>
              <a:rPr lang="en-US" sz="1000" dirty="0">
                <a:solidFill>
                  <a:schemeClr val="tx1"/>
                </a:solidFill>
                <a:latin typeface="Courier New"/>
                <a:cs typeface="Courier New"/>
              </a:rPr>
              <a:t>A  5 -2 -1 -1  3  0 -2 -1 -3 -4 -4 -1 -3 -4 -3  1 -2 -4  0 -3 </a:t>
            </a:r>
          </a:p>
          <a:p>
            <a:pPr algn="l">
              <a:defRPr/>
            </a:pPr>
            <a:r>
              <a:rPr lang="en-US" sz="1000" dirty="0">
                <a:solidFill>
                  <a:schemeClr val="tx1"/>
                </a:solidFill>
                <a:latin typeface="Courier New"/>
                <a:cs typeface="Courier New"/>
              </a:rPr>
              <a:t>K -1  2  1  3 -4  0  0  0 -3 -2 -4  2 -3 -5 -2 -1  2 -5 -4  1 </a:t>
            </a:r>
          </a:p>
          <a:p>
            <a:pPr algn="l">
              <a:defRPr/>
            </a:pPr>
            <a:r>
              <a:rPr lang="en-US" sz="1000" dirty="0">
                <a:solidFill>
                  <a:schemeClr val="tx1"/>
                </a:solidFill>
                <a:latin typeface="Courier New"/>
                <a:cs typeface="Courier New"/>
              </a:rPr>
              <a:t>N -2 -3  3  2  2  1  0 -1 -2 -4 -3 -1 -3 -1 -4 -1 -1 -2  6 -4 </a:t>
            </a:r>
          </a:p>
          <a:p>
            <a:pPr algn="l">
              <a:defRPr/>
            </a:pPr>
            <a:r>
              <a:rPr lang="en-US" sz="1000" dirty="0">
                <a:solidFill>
                  <a:srgbClr val="FF0000"/>
                </a:solidFill>
                <a:latin typeface="Courier New"/>
                <a:cs typeface="Courier New"/>
              </a:rPr>
              <a:t>G -2 -3 -1 -1 -4  1  0  4 -3 -4 -3 -1 -4 -4  3  1 -3 -4  1 -3 </a:t>
            </a:r>
          </a:p>
          <a:p>
            <a:pPr algn="l">
              <a:defRPr/>
            </a:pPr>
            <a:r>
              <a:rPr lang="en-US" sz="1000" dirty="0">
                <a:solidFill>
                  <a:srgbClr val="FF0000"/>
                </a:solidFill>
                <a:latin typeface="Courier New"/>
                <a:cs typeface="Courier New"/>
              </a:rPr>
              <a:t>G  0 -2  2  3 -3  0  0  3  1 -3 -2  0 -3 -2 -1  0  0 -3  0 -3 </a:t>
            </a:r>
          </a:p>
          <a:p>
            <a:pPr algn="l">
              <a:defRPr/>
            </a:pPr>
            <a:r>
              <a:rPr lang="en-US" sz="1000" dirty="0">
                <a:solidFill>
                  <a:srgbClr val="FF0000"/>
                </a:solidFill>
                <a:latin typeface="Courier New"/>
                <a:cs typeface="Courier New"/>
              </a:rPr>
              <a:t>G  1  1  3 -1 -3 -1  0  1  2 -3 -2  0 -3 -3 -1  1  0  0  1 -2</a:t>
            </a:r>
            <a:r>
              <a:rPr lang="en-US" sz="1000" dirty="0">
                <a:solidFill>
                  <a:schemeClr val="tx1"/>
                </a:solidFill>
                <a:latin typeface="Courier New"/>
                <a:cs typeface="Courier New"/>
              </a:rPr>
              <a:t> </a:t>
            </a:r>
          </a:p>
          <a:p>
            <a:pPr algn="l">
              <a:defRPr/>
            </a:pPr>
            <a:r>
              <a:rPr lang="en-US" sz="1000" dirty="0">
                <a:solidFill>
                  <a:schemeClr val="tx1"/>
                </a:solidFill>
                <a:latin typeface="Courier New"/>
                <a:cs typeface="Courier New"/>
              </a:rPr>
              <a:t>S  2  2  3  1 -3 -2  0  1  0 -3 -3 -1 -3 -3 -3  0 -1 -3  2 -3 </a:t>
            </a:r>
          </a:p>
          <a:p>
            <a:pPr algn="l">
              <a:defRPr/>
            </a:pPr>
            <a:r>
              <a:rPr lang="en-US" sz="1000" dirty="0">
                <a:solidFill>
                  <a:schemeClr val="tx1"/>
                </a:solidFill>
                <a:latin typeface="Courier New"/>
                <a:cs typeface="Courier New"/>
              </a:rPr>
              <a:t>G  0 -3 -1 -3 -3 -3 -3  2 -3 -3 -1 -1 -3 -4  6 -1 -2 -4 -3 -1 </a:t>
            </a:r>
          </a:p>
          <a:p>
            <a:pPr algn="l">
              <a:defRPr/>
            </a:pPr>
            <a:r>
              <a:rPr lang="en-US" sz="1000" dirty="0">
                <a:solidFill>
                  <a:schemeClr val="tx1"/>
                </a:solidFill>
                <a:latin typeface="Courier New"/>
                <a:cs typeface="Courier New"/>
              </a:rPr>
              <a:t>T -1  1 -2 -2 -3  3  2 -2 -2 -1 -1  1  2 -1  0 -1  1  2  2 -2 </a:t>
            </a:r>
          </a:p>
        </p:txBody>
      </p:sp>
      <p:sp>
        <p:nvSpPr>
          <p:cNvPr id="737290" name="Text Box 10"/>
          <p:cNvSpPr txBox="1">
            <a:spLocks noChangeArrowheads="1"/>
          </p:cNvSpPr>
          <p:nvPr/>
        </p:nvSpPr>
        <p:spPr bwMode="auto">
          <a:xfrm>
            <a:off x="4959350" y="1447800"/>
            <a:ext cx="20224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chemeClr val="tx1"/>
                </a:solidFill>
                <a:latin typeface="Comic Sans MS" charset="0"/>
                <a:cs typeface="+mn-cs"/>
              </a:rPr>
              <a:t>Sequence profile</a:t>
            </a:r>
            <a:endParaRPr lang="en-US" sz="1800">
              <a:solidFill>
                <a:schemeClr val="tx1"/>
              </a:solidFill>
              <a:latin typeface="Frutiger 45 Light" charset="0"/>
              <a:cs typeface="+mn-cs"/>
            </a:endParaRPr>
          </a:p>
        </p:txBody>
      </p:sp>
    </p:spTree>
    <p:extLst>
      <p:ext uri="{BB962C8B-B14F-4D97-AF65-F5344CB8AC3E}">
        <p14:creationId xmlns:p14="http://schemas.microsoft.com/office/powerpoint/2010/main" val="413579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5" grpId="0" animBg="1"/>
      <p:bldP spid="7372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76200" y="304800"/>
            <a:ext cx="8167688" cy="457200"/>
          </a:xfrm>
        </p:spPr>
        <p:txBody>
          <a:bodyPr/>
          <a:lstStyle/>
          <a:p>
            <a:pPr eaLnBrk="1" hangingPunct="1">
              <a:defRPr/>
            </a:pPr>
            <a:r>
              <a:rPr lang="en-US" dirty="0">
                <a:cs typeface="+mj-cs"/>
              </a:rPr>
              <a:t>Example</a:t>
            </a:r>
            <a:r>
              <a:rPr lang="en-US" b="1" dirty="0">
                <a:cs typeface="+mj-cs"/>
              </a:rPr>
              <a:t>. </a:t>
            </a:r>
            <a:r>
              <a:rPr lang="en-US" dirty="0">
                <a:cs typeface="+mj-cs"/>
              </a:rPr>
              <a:t>Are these two sequences alike?</a:t>
            </a:r>
          </a:p>
        </p:txBody>
      </p:sp>
      <p:sp>
        <p:nvSpPr>
          <p:cNvPr id="1270787" name="Text Box 3"/>
          <p:cNvSpPr txBox="1">
            <a:spLocks noChangeArrowheads="1"/>
          </p:cNvSpPr>
          <p:nvPr/>
        </p:nvSpPr>
        <p:spPr bwMode="auto">
          <a:xfrm>
            <a:off x="228600" y="1557338"/>
            <a:ext cx="8572500" cy="307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dirty="0">
                <a:latin typeface="Arial" charset="0"/>
                <a:cs typeface="+mn-cs"/>
              </a:rPr>
              <a:t>&gt;1K7C.A  </a:t>
            </a:r>
          </a:p>
          <a:p>
            <a:pPr algn="l">
              <a:defRPr/>
            </a:pPr>
            <a:r>
              <a:rPr lang="en-US" sz="1600" b="0" dirty="0">
                <a:latin typeface="Arial" charset="0"/>
                <a:cs typeface="+mn-cs"/>
              </a:rPr>
              <a:t>TTVYLAGDSTMAKNGGGSGTNGWGEYLASYLSATVVNDAVAGRSARSYTREGRFENIADV</a:t>
            </a:r>
          </a:p>
          <a:p>
            <a:pPr algn="l">
              <a:defRPr/>
            </a:pPr>
            <a:r>
              <a:rPr lang="en-US" sz="1600" b="0" dirty="0">
                <a:latin typeface="Arial" charset="0"/>
                <a:cs typeface="+mn-cs"/>
              </a:rPr>
              <a:t>VTAGDYVIVEFGHNDGGSLSTDNGRTDCSGTGAEVCYSVYDGVNETILTFPAYLENAAKL</a:t>
            </a:r>
          </a:p>
          <a:p>
            <a:pPr algn="l">
              <a:defRPr/>
            </a:pPr>
            <a:r>
              <a:rPr lang="en-US" sz="1600" b="0" dirty="0">
                <a:latin typeface="Arial" charset="0"/>
                <a:cs typeface="+mn-cs"/>
              </a:rPr>
              <a:t>FTAKGAKVILSSQTPNNPWETGTFVNSPTRFVEYAELAAEVAGVEYVDHWSYVDSIYETL</a:t>
            </a:r>
          </a:p>
          <a:p>
            <a:pPr algn="l">
              <a:defRPr/>
            </a:pPr>
            <a:r>
              <a:rPr lang="en-US" sz="1600" b="0" dirty="0">
                <a:latin typeface="Arial" charset="0"/>
                <a:cs typeface="+mn-cs"/>
              </a:rPr>
              <a:t>GNATVNSYFPIDHTHTSPAGAEVVAEAFLKAVVCTGTSLKSVLTTTSFEGTCL</a:t>
            </a:r>
          </a:p>
          <a:p>
            <a:pPr algn="l">
              <a:defRPr/>
            </a:pPr>
            <a:endParaRPr lang="en-US" sz="1600" b="0" dirty="0">
              <a:latin typeface="Arial" charset="0"/>
              <a:cs typeface="+mn-cs"/>
            </a:endParaRPr>
          </a:p>
          <a:p>
            <a:pPr algn="l">
              <a:defRPr/>
            </a:pPr>
            <a:r>
              <a:rPr lang="en-US" sz="1600" b="0" dirty="0">
                <a:latin typeface="Arial" charset="0"/>
                <a:cs typeface="+mn-cs"/>
              </a:rPr>
              <a:t>&gt;1WAB.A</a:t>
            </a:r>
          </a:p>
          <a:p>
            <a:pPr algn="l">
              <a:defRPr/>
            </a:pPr>
            <a:r>
              <a:rPr lang="en-US" sz="1600" b="0" dirty="0">
                <a:latin typeface="Arial" charset="0"/>
                <a:cs typeface="+mn-cs"/>
              </a:rPr>
              <a:t>ENPASKPTPVQDVQGDGRWMSLHHRFVADSKDKEPEVVFIGDSLVQLMHQCEIWRELFSP</a:t>
            </a:r>
          </a:p>
          <a:p>
            <a:pPr algn="l">
              <a:defRPr/>
            </a:pPr>
            <a:r>
              <a:rPr lang="en-US" sz="1600" b="0" dirty="0">
                <a:latin typeface="Arial" charset="0"/>
                <a:cs typeface="+mn-cs"/>
              </a:rPr>
              <a:t>LHALNFGIGGDSTQHVLWRLENGELEHIRPKIVVVWVGTNNHGHTAEQVTGGIKAIVQLV</a:t>
            </a:r>
          </a:p>
          <a:p>
            <a:pPr algn="l">
              <a:defRPr/>
            </a:pPr>
            <a:r>
              <a:rPr lang="en-US" sz="1600" b="0" dirty="0">
                <a:latin typeface="Arial" charset="0"/>
                <a:cs typeface="+mn-cs"/>
              </a:rPr>
              <a:t>NERQPQARVVVLGLLPRGQHPNPLREKNRRVNELVRAALAGHPRAHFLDADPGFVHSDGT</a:t>
            </a:r>
          </a:p>
          <a:p>
            <a:pPr algn="l">
              <a:defRPr/>
            </a:pPr>
            <a:r>
              <a:rPr lang="en-US" sz="1600" b="0" dirty="0">
                <a:latin typeface="Arial" charset="0"/>
                <a:cs typeface="+mn-cs"/>
              </a:rPr>
              <a:t>ISHHDMYDYLHLSRLGYTPVCRALHSLLLRLL</a:t>
            </a:r>
          </a:p>
          <a:p>
            <a:pPr algn="l">
              <a:defRPr/>
            </a:pPr>
            <a:endParaRPr lang="en-US" sz="1600" b="0" dirty="0">
              <a:latin typeface="Arial"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6930" name="Picture 2" descr="1P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1143000"/>
            <a:ext cx="5124450" cy="5105400"/>
          </a:xfrm>
        </p:spPr>
      </p:pic>
      <p:sp>
        <p:nvSpPr>
          <p:cNvPr id="1276931" name="Rectangle 3"/>
          <p:cNvSpPr>
            <a:spLocks noGrp="1" noChangeArrowheads="1"/>
          </p:cNvSpPr>
          <p:nvPr>
            <p:ph type="title"/>
          </p:nvPr>
        </p:nvSpPr>
        <p:spPr/>
        <p:txBody>
          <a:bodyPr/>
          <a:lstStyle/>
          <a:p>
            <a:pPr eaLnBrk="1" hangingPunct="1">
              <a:defRPr/>
            </a:pPr>
            <a:r>
              <a:rPr lang="en-US">
                <a:cs typeface="+mj-cs"/>
              </a:rPr>
              <a:t>When Blast fails!</a:t>
            </a:r>
          </a:p>
        </p:txBody>
      </p:sp>
      <p:sp>
        <p:nvSpPr>
          <p:cNvPr id="1276932" name="Text Box 4"/>
          <p:cNvSpPr txBox="1">
            <a:spLocks noChangeArrowheads="1"/>
          </p:cNvSpPr>
          <p:nvPr/>
        </p:nvSpPr>
        <p:spPr bwMode="auto">
          <a:xfrm rot="-5400000">
            <a:off x="1299369" y="3153569"/>
            <a:ext cx="8715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1K7A.A</a:t>
            </a:r>
          </a:p>
        </p:txBody>
      </p:sp>
      <p:sp>
        <p:nvSpPr>
          <p:cNvPr id="1276933" name="Text Box 5"/>
          <p:cNvSpPr txBox="1">
            <a:spLocks noChangeArrowheads="1"/>
          </p:cNvSpPr>
          <p:nvPr/>
        </p:nvSpPr>
        <p:spPr bwMode="auto">
          <a:xfrm>
            <a:off x="4235450" y="6248400"/>
            <a:ext cx="9413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1WAB._</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title" sz="quarter"/>
          </p:nvPr>
        </p:nvSpPr>
        <p:spPr/>
        <p:txBody>
          <a:bodyPr/>
          <a:lstStyle/>
          <a:p>
            <a:pPr eaLnBrk="1" hangingPunct="1">
              <a:defRPr/>
            </a:pPr>
            <a:r>
              <a:rPr lang="en-US">
                <a:cs typeface="+mj-cs"/>
              </a:rPr>
              <a:t>Example. </a:t>
            </a:r>
            <a:r>
              <a:rPr lang="en-US" sz="2400">
                <a:cs typeface="+mj-cs"/>
              </a:rPr>
              <a:t>(SGNH active site)</a:t>
            </a:r>
            <a:endParaRPr lang="en-US">
              <a:cs typeface="+mj-cs"/>
            </a:endParaRPr>
          </a:p>
        </p:txBody>
      </p:sp>
      <p:pic>
        <p:nvPicPr>
          <p:cNvPr id="1278979" name="Picture 3" descr="1K7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7475" y="1423988"/>
            <a:ext cx="2035175" cy="2187575"/>
          </a:xfrm>
        </p:spPr>
      </p:pic>
      <p:pic>
        <p:nvPicPr>
          <p:cNvPr id="1278980" name="Picture 4" descr="1K7C"/>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149475" y="1281113"/>
            <a:ext cx="2187575" cy="2349500"/>
          </a:xfrm>
        </p:spPr>
      </p:pic>
      <p:pic>
        <p:nvPicPr>
          <p:cNvPr id="1278981" name="Picture 5" descr="1K7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43400" y="1447800"/>
            <a:ext cx="2068513" cy="2222500"/>
          </a:xfrm>
        </p:spPr>
      </p:pic>
      <p:pic>
        <p:nvPicPr>
          <p:cNvPr id="1278982" name="Picture 6" descr="1K7C"/>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477000" y="1219200"/>
            <a:ext cx="2312988" cy="2489200"/>
          </a:xfrm>
        </p:spPr>
      </p:pic>
      <p:grpSp>
        <p:nvGrpSpPr>
          <p:cNvPr id="1278983" name="Group 7"/>
          <p:cNvGrpSpPr>
            <a:grpSpLocks/>
          </p:cNvGrpSpPr>
          <p:nvPr/>
        </p:nvGrpSpPr>
        <p:grpSpPr bwMode="auto">
          <a:xfrm>
            <a:off x="117475" y="3924300"/>
            <a:ext cx="8667750" cy="2628900"/>
            <a:chOff x="74" y="2472"/>
            <a:chExt cx="5460" cy="1656"/>
          </a:xfrm>
        </p:grpSpPr>
        <p:pic>
          <p:nvPicPr>
            <p:cNvPr id="1278984" name="Picture 8" descr="D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 y="2472"/>
              <a:ext cx="1282" cy="1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78985" name="Picture 9" descr="G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 y="2496"/>
              <a:ext cx="1378" cy="1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78986" name="Picture 10" descr="N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9" y="2496"/>
              <a:ext cx="1303" cy="1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78987" name="Picture 11" descr="H1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7" y="2544"/>
              <a:ext cx="1457" cy="1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8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sz="quarter"/>
          </p:nvPr>
        </p:nvSpPr>
        <p:spPr/>
        <p:txBody>
          <a:bodyPr/>
          <a:lstStyle/>
          <a:p>
            <a:pPr eaLnBrk="1" hangingPunct="1">
              <a:defRPr/>
            </a:pPr>
            <a:r>
              <a:rPr lang="en-US">
                <a:cs typeface="+mj-cs"/>
              </a:rPr>
              <a:t>Example. Where is the active site?</a:t>
            </a:r>
          </a:p>
        </p:txBody>
      </p:sp>
      <p:pic>
        <p:nvPicPr>
          <p:cNvPr id="1281027" name="Picture 3" descr="D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7475" y="3162300"/>
            <a:ext cx="2035175" cy="2514600"/>
          </a:xfrm>
        </p:spPr>
      </p:pic>
      <p:pic>
        <p:nvPicPr>
          <p:cNvPr id="1281028" name="Picture 4" descr="G4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149475" y="3200400"/>
            <a:ext cx="2187575" cy="2514600"/>
          </a:xfrm>
        </p:spPr>
      </p:pic>
      <p:pic>
        <p:nvPicPr>
          <p:cNvPr id="1281029" name="Picture 5" descr="N7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79913" y="3200400"/>
            <a:ext cx="2068512" cy="2514600"/>
          </a:xfrm>
        </p:spPr>
      </p:pic>
      <p:pic>
        <p:nvPicPr>
          <p:cNvPr id="1281030" name="Picture 6" descr="H19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472238" y="3276600"/>
            <a:ext cx="2312987" cy="2514600"/>
          </a:xfrm>
        </p:spPr>
      </p:pic>
      <p:sp>
        <p:nvSpPr>
          <p:cNvPr id="1281031" name="Text Box 7"/>
          <p:cNvSpPr txBox="1">
            <a:spLocks noChangeArrowheads="1"/>
          </p:cNvSpPr>
          <p:nvPr/>
        </p:nvSpPr>
        <p:spPr bwMode="auto">
          <a:xfrm>
            <a:off x="228600" y="1219200"/>
            <a:ext cx="7543800" cy="11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 typeface="Times" charset="0"/>
              <a:buChar char="•"/>
              <a:defRPr/>
            </a:pPr>
            <a:r>
              <a:rPr lang="en-US" sz="2400" b="0">
                <a:cs typeface="+mn-cs"/>
              </a:rPr>
              <a:t> Sequence profiles might show you where to look!</a:t>
            </a:r>
          </a:p>
          <a:p>
            <a:pPr algn="l">
              <a:buFont typeface="Times" charset="0"/>
              <a:buChar char="•"/>
              <a:defRPr/>
            </a:pPr>
            <a:r>
              <a:rPr lang="en-US" sz="2400" b="0">
                <a:cs typeface="+mn-cs"/>
              </a:rPr>
              <a:t> The active site could be around</a:t>
            </a:r>
          </a:p>
          <a:p>
            <a:pPr lvl="1" algn="l">
              <a:buFont typeface="Times" charset="0"/>
              <a:buChar char="•"/>
              <a:defRPr/>
            </a:pPr>
            <a:r>
              <a:rPr lang="en-US" sz="2000" b="0">
                <a:cs typeface="+mn-cs"/>
              </a:rPr>
              <a:t> S9, G42, N74, and H195</a:t>
            </a:r>
          </a:p>
        </p:txBody>
      </p:sp>
      <p:grpSp>
        <p:nvGrpSpPr>
          <p:cNvPr id="1281032" name="Group 8"/>
          <p:cNvGrpSpPr>
            <a:grpSpLocks/>
          </p:cNvGrpSpPr>
          <p:nvPr/>
        </p:nvGrpSpPr>
        <p:grpSpPr bwMode="auto">
          <a:xfrm>
            <a:off x="1066800" y="2284413"/>
            <a:ext cx="6553200" cy="1068387"/>
            <a:chOff x="672" y="1439"/>
            <a:chExt cx="4128" cy="673"/>
          </a:xfrm>
        </p:grpSpPr>
        <p:sp>
          <p:nvSpPr>
            <p:cNvPr id="1281033" name="Line 9"/>
            <p:cNvSpPr>
              <a:spLocks noChangeShapeType="1"/>
            </p:cNvSpPr>
            <p:nvPr/>
          </p:nvSpPr>
          <p:spPr bwMode="auto">
            <a:xfrm>
              <a:off x="672" y="1488"/>
              <a:ext cx="48" cy="62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81034" name="Line 10"/>
            <p:cNvSpPr>
              <a:spLocks noChangeShapeType="1"/>
            </p:cNvSpPr>
            <p:nvPr/>
          </p:nvSpPr>
          <p:spPr bwMode="auto">
            <a:xfrm>
              <a:off x="1104" y="1440"/>
              <a:ext cx="960" cy="62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81035" name="Line 11"/>
            <p:cNvSpPr>
              <a:spLocks noChangeShapeType="1"/>
            </p:cNvSpPr>
            <p:nvPr/>
          </p:nvSpPr>
          <p:spPr bwMode="auto">
            <a:xfrm>
              <a:off x="1488" y="1440"/>
              <a:ext cx="1872" cy="62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281036" name="Line 12"/>
            <p:cNvSpPr>
              <a:spLocks noChangeShapeType="1"/>
            </p:cNvSpPr>
            <p:nvPr/>
          </p:nvSpPr>
          <p:spPr bwMode="auto">
            <a:xfrm>
              <a:off x="2304" y="1439"/>
              <a:ext cx="2496" cy="67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p:txBody>
          <a:bodyPr/>
          <a:lstStyle/>
          <a:p>
            <a:pPr eaLnBrk="1" hangingPunct="1">
              <a:defRPr/>
            </a:pPr>
            <a:r>
              <a:rPr lang="en-US">
                <a:cs typeface="+mj-cs"/>
              </a:rPr>
              <a:t>Profile-profile scoring matrix</a:t>
            </a:r>
          </a:p>
        </p:txBody>
      </p:sp>
      <p:pic>
        <p:nvPicPr>
          <p:cNvPr id="1283075" name="Picture 3" descr="1K7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012825"/>
            <a:ext cx="5357813" cy="5310188"/>
          </a:xfrm>
        </p:spPr>
      </p:pic>
      <p:sp>
        <p:nvSpPr>
          <p:cNvPr id="1283076" name="Text Box 4"/>
          <p:cNvSpPr txBox="1">
            <a:spLocks noChangeArrowheads="1"/>
          </p:cNvSpPr>
          <p:nvPr/>
        </p:nvSpPr>
        <p:spPr bwMode="auto">
          <a:xfrm rot="-5400000">
            <a:off x="1312069" y="3159919"/>
            <a:ext cx="8461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1K7C.A</a:t>
            </a:r>
          </a:p>
        </p:txBody>
      </p:sp>
      <p:sp>
        <p:nvSpPr>
          <p:cNvPr id="1283077" name="Text Box 5"/>
          <p:cNvSpPr txBox="1">
            <a:spLocks noChangeArrowheads="1"/>
          </p:cNvSpPr>
          <p:nvPr/>
        </p:nvSpPr>
        <p:spPr bwMode="auto">
          <a:xfrm>
            <a:off x="4541838" y="6292850"/>
            <a:ext cx="9413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0">
                <a:cs typeface="+mn-cs"/>
              </a:rPr>
              <a:t>1WAB._</a:t>
            </a:r>
          </a:p>
        </p:txBody>
      </p:sp>
      <p:grpSp>
        <p:nvGrpSpPr>
          <p:cNvPr id="1283078" name="Group 6"/>
          <p:cNvGrpSpPr>
            <a:grpSpLocks/>
          </p:cNvGrpSpPr>
          <p:nvPr/>
        </p:nvGrpSpPr>
        <p:grpSpPr bwMode="auto">
          <a:xfrm>
            <a:off x="3330575" y="1143000"/>
            <a:ext cx="3494088" cy="4256088"/>
            <a:chOff x="2098" y="720"/>
            <a:chExt cx="2201" cy="2681"/>
          </a:xfrm>
        </p:grpSpPr>
        <p:sp>
          <p:nvSpPr>
            <p:cNvPr id="1283079" name="Line 7"/>
            <p:cNvSpPr>
              <a:spLocks noChangeShapeType="1"/>
            </p:cNvSpPr>
            <p:nvPr/>
          </p:nvSpPr>
          <p:spPr bwMode="auto">
            <a:xfrm>
              <a:off x="2098" y="720"/>
              <a:ext cx="912" cy="1008"/>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sp>
          <p:nvSpPr>
            <p:cNvPr id="1283080" name="Line 8"/>
            <p:cNvSpPr>
              <a:spLocks noChangeShapeType="1"/>
            </p:cNvSpPr>
            <p:nvPr/>
          </p:nvSpPr>
          <p:spPr bwMode="auto">
            <a:xfrm>
              <a:off x="3051" y="2057"/>
              <a:ext cx="1248" cy="1344"/>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p:txBody>
          <a:bodyPr/>
          <a:lstStyle/>
          <a:p>
            <a:pPr eaLnBrk="1" hangingPunct="1">
              <a:defRPr/>
            </a:pPr>
            <a:r>
              <a:rPr lang="en-US">
                <a:cs typeface="+mj-cs"/>
              </a:rPr>
              <a:t>Profile-profile scoring matrix</a:t>
            </a:r>
          </a:p>
        </p:txBody>
      </p:sp>
      <p:sp>
        <p:nvSpPr>
          <p:cNvPr id="1295363" name="Text Box 3"/>
          <p:cNvSpPr txBox="1">
            <a:spLocks noChangeArrowheads="1"/>
          </p:cNvSpPr>
          <p:nvPr/>
        </p:nvSpPr>
        <p:spPr bwMode="auto">
          <a:xfrm>
            <a:off x="485775" y="1885950"/>
            <a:ext cx="7556500" cy="22288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a:latin typeface="Courier New" charset="0"/>
                <a:cs typeface="+mn-cs"/>
              </a:rPr>
              <a:t>1K7C.A F 71 -4 -5 -5 -6 -5 -5 -5 -3 -4 -1  0 -5  4  8 -3 -4 -2  0 -3 </a:t>
            </a:r>
          </a:p>
          <a:p>
            <a:pPr algn="l">
              <a:defRPr/>
            </a:pPr>
            <a:r>
              <a:rPr lang="en-US" sz="1400">
                <a:solidFill>
                  <a:srgbClr val="CC0000"/>
                </a:solidFill>
                <a:latin typeface="Courier New" charset="0"/>
                <a:cs typeface="+mn-cs"/>
              </a:rPr>
              <a:t>1K7C.A G 72  0 -5 -3 -4 -5 -4 -4  7 -4 -6 -6 -4 -5 -6 -3 -4 -5 -5 -5 </a:t>
            </a:r>
          </a:p>
          <a:p>
            <a:pPr algn="l">
              <a:defRPr/>
            </a:pPr>
            <a:r>
              <a:rPr lang="en-US" sz="1400">
                <a:latin typeface="Courier New" charset="0"/>
                <a:cs typeface="+mn-cs"/>
              </a:rPr>
              <a:t>1K7C.A H 73 -2 -3 -1 -4 -5 -2 -3 -2 10 -1 -4 -3 -1 -4 -3 -2 -5  0 -4 </a:t>
            </a:r>
          </a:p>
          <a:p>
            <a:pPr algn="l">
              <a:defRPr/>
            </a:pPr>
            <a:r>
              <a:rPr lang="en-US" sz="1400">
                <a:latin typeface="Courier New" charset="0"/>
                <a:cs typeface="+mn-cs"/>
              </a:rPr>
              <a:t>1K7C.A N 74 -4 -3  8 -1 -5 -2 -3 -3 -2 -6 -6 -3 -5 -5 -2 -2 -6 -5 -5 </a:t>
            </a:r>
          </a:p>
          <a:p>
            <a:pPr algn="l">
              <a:defRPr/>
            </a:pPr>
            <a:r>
              <a:rPr lang="en-US" sz="1400">
                <a:latin typeface="Courier New" charset="0"/>
                <a:cs typeface="+mn-cs"/>
              </a:rPr>
              <a:t>1K7C.A D 75 -4 -4 -1  8 -6 -3  0 -4 -3 -6 -6 -3 -5 -6 -3 -3 -7 -5 -6 </a:t>
            </a:r>
          </a:p>
          <a:p>
            <a:pPr algn="l">
              <a:defRPr/>
            </a:pPr>
            <a:r>
              <a:rPr lang="en-US" sz="1400">
                <a:solidFill>
                  <a:srgbClr val="CC0000"/>
                </a:solidFill>
                <a:latin typeface="Courier New" charset="0"/>
                <a:cs typeface="+mn-cs"/>
              </a:rPr>
              <a:t>1K7C.A G 76  2 -2 -1 -3 -4  5  2  3 -3 -4 -4 -1 -3 -5 -1 -3 -4 -4 -2 </a:t>
            </a:r>
          </a:p>
          <a:p>
            <a:pPr algn="l">
              <a:defRPr/>
            </a:pPr>
            <a:r>
              <a:rPr lang="en-US" sz="1400">
                <a:solidFill>
                  <a:srgbClr val="CC0000"/>
                </a:solidFill>
                <a:latin typeface="Courier New" charset="0"/>
                <a:cs typeface="+mn-cs"/>
              </a:rPr>
              <a:t>1K7C.A G 77 -1 -1  1 -2 -3 -1 -2  3 -2 -3 -2  5 -3 -3  1 -1 -3 -1 -3 </a:t>
            </a:r>
          </a:p>
          <a:p>
            <a:pPr algn="l">
              <a:defRPr/>
            </a:pPr>
            <a:r>
              <a:rPr lang="en-US" sz="1400">
                <a:latin typeface="Courier New" charset="0"/>
                <a:cs typeface="+mn-cs"/>
              </a:rPr>
              <a:t>1K7C.A S 78  1  2 -1 -1  3 -2  1 -2 -2  0 -1 -1 -2 -3  1  0 -3 -1 -1 </a:t>
            </a:r>
          </a:p>
          <a:p>
            <a:pPr algn="l">
              <a:defRPr/>
            </a:pPr>
            <a:r>
              <a:rPr lang="en-US" sz="1400">
                <a:latin typeface="Courier New" charset="0"/>
                <a:cs typeface="+mn-cs"/>
              </a:rPr>
              <a:t>1K7C.A L 79  0 -2  1  2 -3 -1  1 -1 -2 -1  0  0 -1 -2 -1 -1 -3 -1  0 </a:t>
            </a:r>
          </a:p>
          <a:p>
            <a:pPr algn="l">
              <a:defRPr/>
            </a:pPr>
            <a:r>
              <a:rPr lang="en-US" sz="1400">
                <a:latin typeface="Courier New" charset="0"/>
                <a:cs typeface="+mn-cs"/>
              </a:rPr>
              <a:t>1K7C.A S 80  1  0  1  3 -2 -1  1  1 -2 -3 -3  1 -2 -3  2 -1 -3 -2 -2 </a:t>
            </a:r>
            <a:endParaRPr lang="en-US" sz="1600">
              <a:solidFill>
                <a:srgbClr val="008000"/>
              </a:solidFill>
              <a:latin typeface="Courier New" charset="0"/>
              <a:cs typeface="+mn-cs"/>
            </a:endParaRPr>
          </a:p>
        </p:txBody>
      </p:sp>
      <p:sp>
        <p:nvSpPr>
          <p:cNvPr id="1295365" name="Text Box 5"/>
          <p:cNvSpPr txBox="1">
            <a:spLocks noChangeArrowheads="1"/>
          </p:cNvSpPr>
          <p:nvPr/>
        </p:nvSpPr>
        <p:spPr bwMode="auto">
          <a:xfrm>
            <a:off x="441325" y="1081088"/>
            <a:ext cx="1981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a:cs typeface="+mn-cs"/>
              </a:rPr>
              <a:t>Sequence profile</a:t>
            </a:r>
          </a:p>
        </p:txBody>
      </p:sp>
      <p:sp>
        <p:nvSpPr>
          <p:cNvPr id="1295367" name="Text Box 7"/>
          <p:cNvSpPr txBox="1">
            <a:spLocks noChangeArrowheads="1"/>
          </p:cNvSpPr>
          <p:nvPr/>
        </p:nvSpPr>
        <p:spPr bwMode="auto">
          <a:xfrm>
            <a:off x="3298825" y="1066800"/>
            <a:ext cx="43211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0">
                <a:cs typeface="+mn-cs"/>
              </a:rPr>
              <a:t>ARNDCQEGHILKMFPSTWYV</a:t>
            </a:r>
          </a:p>
        </p:txBody>
      </p:sp>
      <p:sp>
        <p:nvSpPr>
          <p:cNvPr id="1295368" name="Line 8"/>
          <p:cNvSpPr>
            <a:spLocks noChangeShapeType="1"/>
          </p:cNvSpPr>
          <p:nvPr/>
        </p:nvSpPr>
        <p:spPr bwMode="auto">
          <a:xfrm flipH="1">
            <a:off x="4343400" y="1447800"/>
            <a:ext cx="6858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pPr eaLnBrk="1" hangingPunct="1">
              <a:defRPr/>
            </a:pPr>
            <a:r>
              <a:rPr lang="en-US">
                <a:cs typeface="+mj-cs"/>
              </a:rPr>
              <a:t>Blast heuristics</a:t>
            </a:r>
          </a:p>
        </p:txBody>
      </p:sp>
      <p:sp>
        <p:nvSpPr>
          <p:cNvPr id="1187843" name="Rectangle 3"/>
          <p:cNvSpPr>
            <a:spLocks noGrp="1" noChangeArrowheads="1"/>
          </p:cNvSpPr>
          <p:nvPr>
            <p:ph type="body" idx="1"/>
          </p:nvPr>
        </p:nvSpPr>
        <p:spPr>
          <a:xfrm>
            <a:off x="381000" y="1066800"/>
            <a:ext cx="8610600" cy="1219200"/>
          </a:xfrm>
        </p:spPr>
        <p:txBody>
          <a:bodyPr/>
          <a:lstStyle/>
          <a:p>
            <a:pPr eaLnBrk="1" hangingPunct="1">
              <a:defRPr/>
            </a:pPr>
            <a:r>
              <a:rPr lang="en-US">
                <a:cs typeface="+mn-cs"/>
              </a:rPr>
              <a:t>Hits (High scoring segment pairs, HSP)</a:t>
            </a:r>
          </a:p>
          <a:p>
            <a:pPr lvl="1" eaLnBrk="1" hangingPunct="1">
              <a:defRPr/>
            </a:pPr>
            <a:r>
              <a:rPr lang="en-US"/>
              <a:t>Triplets of amino acids that scores at least T</a:t>
            </a:r>
          </a:p>
        </p:txBody>
      </p:sp>
      <p:pic>
        <p:nvPicPr>
          <p:cNvPr id="10243" name="Picture 4"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60575"/>
            <a:ext cx="5695950" cy="444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p:txBody>
          <a:bodyPr/>
          <a:lstStyle/>
          <a:p>
            <a:pPr eaLnBrk="1" hangingPunct="1">
              <a:defRPr/>
            </a:pPr>
            <a:r>
              <a:rPr lang="en-US">
                <a:cs typeface="+mj-cs"/>
              </a:rPr>
              <a:t>Example. Where is the active site?</a:t>
            </a:r>
          </a:p>
        </p:txBody>
      </p:sp>
      <p:sp>
        <p:nvSpPr>
          <p:cNvPr id="1287171" name="Text Box 3"/>
          <p:cNvSpPr txBox="1">
            <a:spLocks noChangeArrowheads="1"/>
          </p:cNvSpPr>
          <p:nvPr/>
        </p:nvSpPr>
        <p:spPr bwMode="auto">
          <a:xfrm>
            <a:off x="228600" y="1676400"/>
            <a:ext cx="8534400"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0" dirty="0">
                <a:cs typeface="+mn-cs"/>
              </a:rPr>
              <a:t>Align using sequence profiles</a:t>
            </a:r>
          </a:p>
          <a:p>
            <a:pPr algn="l">
              <a:defRPr/>
            </a:pPr>
            <a:endParaRPr lang="en-US" sz="1800" b="0" dirty="0">
              <a:cs typeface="+mn-cs"/>
            </a:endParaRPr>
          </a:p>
          <a:p>
            <a:pPr algn="l">
              <a:defRPr/>
            </a:pPr>
            <a:r>
              <a:rPr lang="en-US" sz="1800" b="0" dirty="0">
                <a:cs typeface="+mn-cs"/>
              </a:rPr>
              <a:t>ALN 1K7C.A 1WAB._</a:t>
            </a:r>
            <a:r>
              <a:rPr lang="en-US" sz="1200" dirty="0">
                <a:latin typeface="Courier New" charset="0"/>
                <a:cs typeface="+mn-cs"/>
              </a:rPr>
              <a:t>  </a:t>
            </a:r>
            <a:r>
              <a:rPr lang="en-US" sz="1800" b="0" dirty="0">
                <a:cs typeface="+mn-cs"/>
              </a:rPr>
              <a:t>RMSD = 5.29522. 14% ID</a:t>
            </a:r>
            <a:endParaRPr lang="en-US" sz="1200" dirty="0">
              <a:latin typeface="Courier New" charset="0"/>
              <a:cs typeface="+mn-cs"/>
            </a:endParaRPr>
          </a:p>
          <a:p>
            <a:pPr algn="l">
              <a:defRPr/>
            </a:pPr>
            <a:r>
              <a:rPr lang="en-US" sz="1200" dirty="0">
                <a:latin typeface="Courier New" charset="0"/>
                <a:cs typeface="+mn-cs"/>
              </a:rPr>
              <a:t>1K7C.A TVYLAGD</a:t>
            </a:r>
            <a:r>
              <a:rPr lang="en-US" sz="1200" dirty="0">
                <a:solidFill>
                  <a:srgbClr val="FF0000"/>
                </a:solidFill>
                <a:latin typeface="Courier New" charset="0"/>
                <a:cs typeface="+mn-cs"/>
              </a:rPr>
              <a:t>S</a:t>
            </a:r>
            <a:r>
              <a:rPr lang="en-US" sz="1200" dirty="0">
                <a:latin typeface="Courier New" charset="0"/>
                <a:cs typeface="+mn-cs"/>
              </a:rPr>
              <a:t>TMAKNGGGSGTNGWGEYLASYLSATVVNDAVA</a:t>
            </a:r>
            <a:r>
              <a:rPr lang="en-US" sz="1200" dirty="0">
                <a:solidFill>
                  <a:srgbClr val="FF0000"/>
                </a:solidFill>
                <a:latin typeface="Courier New" charset="0"/>
                <a:cs typeface="+mn-cs"/>
              </a:rPr>
              <a:t>G</a:t>
            </a:r>
            <a:r>
              <a:rPr lang="en-US" sz="1200" dirty="0">
                <a:latin typeface="Courier New" charset="0"/>
                <a:cs typeface="+mn-cs"/>
              </a:rPr>
              <a:t>RSARSYTREGRFENIADVVTAGDYVIVEFGH</a:t>
            </a:r>
            <a:r>
              <a:rPr lang="en-US" sz="1200" dirty="0">
                <a:solidFill>
                  <a:srgbClr val="FF0000"/>
                </a:solidFill>
                <a:latin typeface="Courier New" charset="0"/>
                <a:cs typeface="+mn-cs"/>
              </a:rPr>
              <a:t>N</a:t>
            </a:r>
            <a:r>
              <a:rPr lang="en-US" sz="1200" dirty="0">
                <a:latin typeface="Courier New" charset="0"/>
                <a:cs typeface="+mn-cs"/>
              </a:rPr>
              <a:t>DGG</a:t>
            </a:r>
            <a:r>
              <a:rPr lang="en-US" sz="1200" dirty="0">
                <a:solidFill>
                  <a:srgbClr val="008000"/>
                </a:solidFill>
                <a:latin typeface="Courier New" charset="0"/>
                <a:cs typeface="+mn-cs"/>
              </a:rPr>
              <a:t>SLSTDN</a:t>
            </a:r>
          </a:p>
          <a:p>
            <a:pPr algn="l">
              <a:defRPr/>
            </a:pPr>
            <a:r>
              <a:rPr lang="en-US" sz="1200" dirty="0">
                <a:latin typeface="Courier New" charset="0"/>
                <a:cs typeface="+mn-cs"/>
              </a:rPr>
              <a:t>              </a:t>
            </a:r>
            <a:r>
              <a:rPr lang="en-US" sz="1200" dirty="0">
                <a:solidFill>
                  <a:srgbClr val="FF0000"/>
                </a:solidFill>
                <a:latin typeface="Courier New" charset="0"/>
                <a:cs typeface="+mn-cs"/>
              </a:rPr>
              <a:t>S</a:t>
            </a:r>
            <a:r>
              <a:rPr lang="en-US" sz="1200" dirty="0">
                <a:latin typeface="Courier New" charset="0"/>
                <a:cs typeface="+mn-cs"/>
              </a:rPr>
              <a:t>                                </a:t>
            </a:r>
            <a:r>
              <a:rPr lang="en-US" sz="1200" dirty="0">
                <a:solidFill>
                  <a:srgbClr val="FF0000"/>
                </a:solidFill>
                <a:latin typeface="Courier New" charset="0"/>
                <a:cs typeface="+mn-cs"/>
              </a:rPr>
              <a:t>G</a:t>
            </a:r>
            <a:r>
              <a:rPr lang="en-US" sz="1200" dirty="0">
                <a:latin typeface="Courier New" charset="0"/>
                <a:cs typeface="+mn-cs"/>
              </a:rPr>
              <a:t>                               </a:t>
            </a:r>
            <a:r>
              <a:rPr lang="en-US" sz="1200" dirty="0">
                <a:solidFill>
                  <a:srgbClr val="FF0000"/>
                </a:solidFill>
                <a:latin typeface="Courier New" charset="0"/>
                <a:cs typeface="+mn-cs"/>
              </a:rPr>
              <a:t>N</a:t>
            </a:r>
            <a:endParaRPr lang="en-US" sz="1200" dirty="0">
              <a:latin typeface="Courier New" charset="0"/>
              <a:cs typeface="+mn-cs"/>
            </a:endParaRPr>
          </a:p>
          <a:p>
            <a:pPr algn="l">
              <a:defRPr/>
            </a:pPr>
            <a:r>
              <a:rPr lang="en-US" sz="1200" dirty="0">
                <a:latin typeface="Courier New" charset="0"/>
                <a:cs typeface="+mn-cs"/>
              </a:rPr>
              <a:t>1WAB._ EVVFIGD</a:t>
            </a:r>
            <a:r>
              <a:rPr lang="en-US" sz="1200" dirty="0">
                <a:solidFill>
                  <a:srgbClr val="FF0000"/>
                </a:solidFill>
                <a:latin typeface="Courier New" charset="0"/>
                <a:cs typeface="+mn-cs"/>
              </a:rPr>
              <a:t>S</a:t>
            </a:r>
            <a:r>
              <a:rPr lang="en-US" sz="1200" dirty="0">
                <a:latin typeface="Courier New" charset="0"/>
                <a:cs typeface="+mn-cs"/>
              </a:rPr>
              <a:t>LVQLMHQCE---IWRELFS---PLHALNFGIG</a:t>
            </a:r>
            <a:r>
              <a:rPr lang="en-US" sz="1200" dirty="0">
                <a:solidFill>
                  <a:srgbClr val="FF0000"/>
                </a:solidFill>
                <a:latin typeface="Courier New" charset="0"/>
                <a:cs typeface="+mn-cs"/>
              </a:rPr>
              <a:t>G</a:t>
            </a:r>
            <a:r>
              <a:rPr lang="en-US" sz="1200" dirty="0">
                <a:latin typeface="Courier New" charset="0"/>
                <a:cs typeface="+mn-cs"/>
              </a:rPr>
              <a:t>DSTQHVLW--RLENGELEHIRPKIVVVWVGT</a:t>
            </a:r>
            <a:r>
              <a:rPr lang="en-US" sz="1200" dirty="0">
                <a:solidFill>
                  <a:srgbClr val="FF0000"/>
                </a:solidFill>
                <a:latin typeface="Courier New" charset="0"/>
                <a:cs typeface="+mn-cs"/>
              </a:rPr>
              <a:t>N</a:t>
            </a:r>
            <a:r>
              <a:rPr lang="en-US" sz="1200" dirty="0">
                <a:latin typeface="Courier New" charset="0"/>
                <a:cs typeface="+mn-cs"/>
              </a:rPr>
              <a:t>NHG</a:t>
            </a:r>
            <a:r>
              <a:rPr lang="en-US" sz="1200" dirty="0">
                <a:solidFill>
                  <a:srgbClr val="008000"/>
                </a:solidFill>
                <a:latin typeface="Courier New" charset="0"/>
                <a:cs typeface="+mn-cs"/>
              </a:rPr>
              <a:t>------</a:t>
            </a:r>
          </a:p>
          <a:p>
            <a:pPr algn="l">
              <a:defRPr/>
            </a:pPr>
            <a:endParaRPr lang="en-US" sz="1200" dirty="0">
              <a:latin typeface="Courier New" charset="0"/>
              <a:cs typeface="+mn-cs"/>
            </a:endParaRPr>
          </a:p>
          <a:p>
            <a:pPr algn="l">
              <a:defRPr/>
            </a:pPr>
            <a:r>
              <a:rPr lang="en-US" sz="1200" dirty="0">
                <a:latin typeface="Courier New" charset="0"/>
                <a:cs typeface="+mn-cs"/>
              </a:rPr>
              <a:t>1K7C.A </a:t>
            </a:r>
            <a:r>
              <a:rPr lang="en-US" sz="1200" dirty="0">
                <a:solidFill>
                  <a:srgbClr val="008000"/>
                </a:solidFill>
                <a:latin typeface="Courier New" charset="0"/>
                <a:cs typeface="+mn-cs"/>
              </a:rPr>
              <a:t>GRTDCSGTGAEVCYSVYDGVN</a:t>
            </a:r>
            <a:r>
              <a:rPr lang="en-US" sz="1200" dirty="0">
                <a:latin typeface="Courier New" charset="0"/>
                <a:cs typeface="+mn-cs"/>
              </a:rPr>
              <a:t>ETILTFPAYLENAAKLFTAK--GAKVILSSQTPNNPWETGTFVNSPTRFVEYAEL-AAEVA</a:t>
            </a:r>
          </a:p>
          <a:p>
            <a:pPr algn="l">
              <a:defRPr/>
            </a:pPr>
            <a:r>
              <a:rPr lang="en-US" sz="1200" dirty="0">
                <a:latin typeface="Courier New" charset="0"/>
                <a:cs typeface="+mn-cs"/>
              </a:rPr>
              <a:t>1WAB.</a:t>
            </a:r>
            <a:r>
              <a:rPr lang="en-US" sz="1200" dirty="0">
                <a:solidFill>
                  <a:srgbClr val="008000"/>
                </a:solidFill>
                <a:latin typeface="Courier New" charset="0"/>
                <a:cs typeface="+mn-cs"/>
              </a:rPr>
              <a:t>_ ---------------------</a:t>
            </a:r>
            <a:r>
              <a:rPr lang="en-US" sz="1200" dirty="0">
                <a:latin typeface="Courier New" charset="0"/>
                <a:cs typeface="+mn-cs"/>
              </a:rPr>
              <a:t>HTAEQVTGGIKAIVQLVNERQPQARVVVLGLLPRGQ-HPNPLREKNRRVNELVRAALAGHP</a:t>
            </a:r>
          </a:p>
          <a:p>
            <a:pPr algn="l">
              <a:defRPr/>
            </a:pPr>
            <a:endParaRPr lang="en-US" sz="1200" dirty="0">
              <a:latin typeface="Courier New" charset="0"/>
              <a:cs typeface="+mn-cs"/>
            </a:endParaRPr>
          </a:p>
          <a:p>
            <a:pPr algn="l">
              <a:defRPr/>
            </a:pPr>
            <a:r>
              <a:rPr lang="en-US" sz="1200" dirty="0">
                <a:latin typeface="Courier New" charset="0"/>
                <a:cs typeface="+mn-cs"/>
              </a:rPr>
              <a:t>1K7C.A GVEYVDHWSYVDSIYETLGNATVNSYFPIDHT</a:t>
            </a:r>
            <a:r>
              <a:rPr lang="en-US" sz="1200" dirty="0">
                <a:solidFill>
                  <a:srgbClr val="FF0000"/>
                </a:solidFill>
                <a:latin typeface="Courier New" charset="0"/>
                <a:cs typeface="+mn-cs"/>
              </a:rPr>
              <a:t>H</a:t>
            </a:r>
            <a:r>
              <a:rPr lang="en-US" sz="1200" dirty="0">
                <a:latin typeface="Courier New" charset="0"/>
                <a:cs typeface="+mn-cs"/>
              </a:rPr>
              <a:t>TSPAGAEVVAEAFLKAVVCTGTSL</a:t>
            </a:r>
          </a:p>
          <a:p>
            <a:pPr algn="l">
              <a:defRPr/>
            </a:pPr>
            <a:r>
              <a:rPr lang="en-US" sz="1200" dirty="0">
                <a:latin typeface="Courier New" charset="0"/>
                <a:cs typeface="+mn-cs"/>
              </a:rPr>
              <a:t>                                       </a:t>
            </a:r>
            <a:r>
              <a:rPr lang="en-US" sz="1200" dirty="0">
                <a:solidFill>
                  <a:srgbClr val="FF0000"/>
                </a:solidFill>
                <a:latin typeface="Courier New" charset="0"/>
                <a:cs typeface="+mn-cs"/>
              </a:rPr>
              <a:t>H</a:t>
            </a:r>
            <a:endParaRPr lang="en-US" sz="1200" dirty="0">
              <a:latin typeface="Courier New" charset="0"/>
              <a:cs typeface="+mn-cs"/>
            </a:endParaRPr>
          </a:p>
          <a:p>
            <a:pPr algn="l">
              <a:defRPr/>
            </a:pPr>
            <a:r>
              <a:rPr lang="en-US" sz="1200" dirty="0">
                <a:latin typeface="Courier New" charset="0"/>
                <a:cs typeface="+mn-cs"/>
              </a:rPr>
              <a:t>1WAB._ RAHFLDADPG---FVHSDG--TISHHDMYDYL</a:t>
            </a:r>
            <a:r>
              <a:rPr lang="en-US" sz="1200" dirty="0">
                <a:solidFill>
                  <a:srgbClr val="FF0000"/>
                </a:solidFill>
                <a:latin typeface="Courier New" charset="0"/>
                <a:cs typeface="+mn-cs"/>
              </a:rPr>
              <a:t>H</a:t>
            </a:r>
            <a:r>
              <a:rPr lang="en-US" sz="1200" dirty="0">
                <a:latin typeface="Courier New" charset="0"/>
                <a:cs typeface="+mn-cs"/>
              </a:rPr>
              <a:t>LSRLGYTPVCRALHSLLLRL---L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p:txBody>
          <a:bodyPr/>
          <a:lstStyle/>
          <a:p>
            <a:pPr eaLnBrk="1" hangingPunct="1">
              <a:defRPr/>
            </a:pPr>
            <a:r>
              <a:rPr lang="en-US">
                <a:cs typeface="+mj-cs"/>
              </a:rPr>
              <a:t>Profile-profile scoring matrix</a:t>
            </a:r>
          </a:p>
        </p:txBody>
      </p:sp>
      <p:grpSp>
        <p:nvGrpSpPr>
          <p:cNvPr id="1285131" name="Group 11"/>
          <p:cNvGrpSpPr>
            <a:grpSpLocks/>
          </p:cNvGrpSpPr>
          <p:nvPr/>
        </p:nvGrpSpPr>
        <p:grpSpPr bwMode="auto">
          <a:xfrm>
            <a:off x="441325" y="3890963"/>
            <a:ext cx="7920038" cy="2586037"/>
            <a:chOff x="278" y="2451"/>
            <a:chExt cx="4989" cy="1629"/>
          </a:xfrm>
        </p:grpSpPr>
        <p:sp>
          <p:nvSpPr>
            <p:cNvPr id="1285123" name="Text Box 3"/>
            <p:cNvSpPr txBox="1">
              <a:spLocks noChangeArrowheads="1"/>
            </p:cNvSpPr>
            <p:nvPr/>
          </p:nvSpPr>
          <p:spPr bwMode="auto">
            <a:xfrm>
              <a:off x="306" y="2676"/>
              <a:ext cx="4961" cy="140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a:latin typeface="Courier New" charset="0"/>
                  <a:cs typeface="+mn-cs"/>
                </a:rPr>
                <a:t>1K7C.A G  84  1 -1  0 -1 -2 -1 -1  2 -1 -1  0 -1  0  1 -1 -1 -1  1  1  0</a:t>
              </a:r>
            </a:p>
            <a:p>
              <a:pPr algn="l">
                <a:defRPr/>
              </a:pPr>
              <a:r>
                <a:rPr lang="en-US" sz="1400">
                  <a:latin typeface="Courier New" charset="0"/>
                  <a:cs typeface="+mn-cs"/>
                </a:rPr>
                <a:t>1K7C.A R  85 -1  6 -1 -1 -2 -1 -1 -2 -1 -2 -1  0 -1 -2 -1 -1 -1 -2 -1 -2</a:t>
              </a:r>
            </a:p>
            <a:p>
              <a:pPr algn="l">
                <a:defRPr/>
              </a:pPr>
              <a:r>
                <a:rPr lang="en-US" sz="1400">
                  <a:latin typeface="Courier New" charset="0"/>
                  <a:cs typeface="+mn-cs"/>
                </a:rPr>
                <a:t>1K7C.A T  86  0 -1 -1 -1 -2  0 -1  3  3 -2 -2 -1 -1 -2  0  1  1 -2 -1 -2</a:t>
              </a:r>
            </a:p>
            <a:p>
              <a:pPr algn="l">
                <a:defRPr/>
              </a:pPr>
              <a:r>
                <a:rPr lang="en-US" sz="1400">
                  <a:latin typeface="Courier New" charset="0"/>
                  <a:cs typeface="+mn-cs"/>
                </a:rPr>
                <a:t>1K7C.A D  87  0 -1 -1  2  1 -1  0 -1 -1  0  0 -1 -1 -1 -1  1  1 -1 -1  1</a:t>
              </a:r>
            </a:p>
            <a:p>
              <a:pPr algn="l">
                <a:defRPr/>
              </a:pPr>
              <a:r>
                <a:rPr lang="en-US" sz="1400">
                  <a:latin typeface="Courier New" charset="0"/>
                  <a:cs typeface="+mn-cs"/>
                </a:rPr>
                <a:t>….</a:t>
              </a:r>
            </a:p>
            <a:p>
              <a:pPr algn="l">
                <a:defRPr/>
              </a:pPr>
              <a:r>
                <a:rPr lang="en-US" sz="1400">
                  <a:latin typeface="Courier New" charset="0"/>
                  <a:cs typeface="+mn-cs"/>
                </a:rPr>
                <a:t>1K7C.A C  96  0 -1 -1 -1  6  1 -1 -1 -1 -1 -1  0 -1  0 -1 -1  1 -1  1 -1</a:t>
              </a:r>
            </a:p>
            <a:p>
              <a:pPr algn="l">
                <a:defRPr/>
              </a:pPr>
              <a:r>
                <a:rPr lang="en-US" sz="1400">
                  <a:latin typeface="Courier New" charset="0"/>
                  <a:cs typeface="+mn-cs"/>
                </a:rPr>
                <a:t>1K7C.A Y  97  0  0 -1  0 -1  1  1 -1 -1  0 -1  0 -1  1  1  0  1 -1  2 -1</a:t>
              </a:r>
            </a:p>
            <a:p>
              <a:pPr algn="l">
                <a:defRPr/>
              </a:pPr>
              <a:r>
                <a:rPr lang="en-US" sz="1400">
                  <a:latin typeface="Courier New" charset="0"/>
                  <a:cs typeface="+mn-cs"/>
                </a:rPr>
                <a:t>1K7C.A S  98 -1 -1  2 -1 -1  0 -1  0 -1 -1 -1 -1  0 -1 -1  2  2 -1  1  0</a:t>
              </a:r>
            </a:p>
            <a:p>
              <a:pPr algn="l">
                <a:defRPr/>
              </a:pPr>
              <a:r>
                <a:rPr lang="en-US" sz="1400">
                  <a:latin typeface="Courier New" charset="0"/>
                  <a:cs typeface="+mn-cs"/>
                </a:rPr>
                <a:t>1K7C.A V  99  0  0 -1 -1 -1  0  1 -1 -1  0 -1  0 -1 -1  2  0  1  3 -1  1</a:t>
              </a:r>
            </a:p>
            <a:p>
              <a:pPr algn="l">
                <a:defRPr/>
              </a:pPr>
              <a:r>
                <a:rPr lang="en-US" sz="1400">
                  <a:latin typeface="Courier New" charset="0"/>
                  <a:cs typeface="+mn-cs"/>
                </a:rPr>
                <a:t>1K7C.A Y 100  0  1  2 -1 -1 -1  0 -1 -1  0 -1  0 -1  0  3 -1  0 -1  2 -1</a:t>
              </a:r>
              <a:endParaRPr lang="en-US" sz="1600">
                <a:solidFill>
                  <a:srgbClr val="008000"/>
                </a:solidFill>
                <a:latin typeface="Courier New" charset="0"/>
                <a:cs typeface="+mn-cs"/>
              </a:endParaRPr>
            </a:p>
          </p:txBody>
        </p:sp>
        <p:sp>
          <p:nvSpPr>
            <p:cNvPr id="1285125" name="Text Box 5"/>
            <p:cNvSpPr txBox="1">
              <a:spLocks noChangeArrowheads="1"/>
            </p:cNvSpPr>
            <p:nvPr/>
          </p:nvSpPr>
          <p:spPr bwMode="auto">
            <a:xfrm>
              <a:off x="278" y="2451"/>
              <a:ext cx="124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a:cs typeface="+mn-cs"/>
                </a:rPr>
                <a:t>Sequence profile</a:t>
              </a:r>
            </a:p>
          </p:txBody>
        </p:sp>
      </p:grpSp>
      <p:sp>
        <p:nvSpPr>
          <p:cNvPr id="1285127" name="Text Box 7"/>
          <p:cNvSpPr txBox="1">
            <a:spLocks noChangeArrowheads="1"/>
          </p:cNvSpPr>
          <p:nvPr/>
        </p:nvSpPr>
        <p:spPr bwMode="auto">
          <a:xfrm>
            <a:off x="3200400" y="990600"/>
            <a:ext cx="43211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0">
                <a:cs typeface="+mn-cs"/>
              </a:rPr>
              <a:t>ARNDCQEGHILKMFPSTWYV</a:t>
            </a:r>
          </a:p>
        </p:txBody>
      </p:sp>
      <p:sp>
        <p:nvSpPr>
          <p:cNvPr id="1285128" name="Text Box 8"/>
          <p:cNvSpPr txBox="1">
            <a:spLocks noChangeArrowheads="1"/>
          </p:cNvSpPr>
          <p:nvPr/>
        </p:nvSpPr>
        <p:spPr bwMode="auto">
          <a:xfrm>
            <a:off x="457200" y="1368425"/>
            <a:ext cx="7981950" cy="24415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a:latin typeface="Courier New" charset="0"/>
                <a:cs typeface="+mn-cs"/>
              </a:rPr>
              <a:t>1K7C.A G  84  0 -2  0 -1 -3 -2 -2  6 -2 -4 -4 -2 -3 -3 -2  0 -2 -2 -3 -3 </a:t>
            </a:r>
          </a:p>
          <a:p>
            <a:pPr algn="l">
              <a:defRPr/>
            </a:pPr>
            <a:r>
              <a:rPr lang="en-US" sz="1400">
                <a:latin typeface="Courier New" charset="0"/>
                <a:cs typeface="+mn-cs"/>
              </a:rPr>
              <a:t>1K7C.A R  85 -1  5  0 -2 -3  1  0 -2  0 -3 -2  2 -1 -3 -2 -1 -1 -3 -2 -3 </a:t>
            </a:r>
          </a:p>
          <a:p>
            <a:pPr algn="l">
              <a:defRPr/>
            </a:pPr>
            <a:r>
              <a:rPr lang="en-US" sz="1400">
                <a:latin typeface="Courier New" charset="0"/>
                <a:cs typeface="+mn-cs"/>
              </a:rPr>
              <a:t>1K7C.A T  86  0 -1  0 -1 -1 -1 -1 -2 -2 -1 -1 -1 -1 -2 -1  1  5 -2 -2  0 </a:t>
            </a:r>
          </a:p>
          <a:p>
            <a:pPr algn="l">
              <a:defRPr/>
            </a:pPr>
            <a:r>
              <a:rPr lang="en-US" sz="1400">
                <a:latin typeface="Courier New" charset="0"/>
                <a:cs typeface="+mn-cs"/>
              </a:rPr>
              <a:t>1K7C.A D  87 -2 -2  1  6 -3  0  2 -1 -1 -3 -4 -1 -3 -3 -1  0 -1 -4 -3 -3 </a:t>
            </a:r>
          </a:p>
          <a:p>
            <a:pPr algn="l">
              <a:defRPr/>
            </a:pPr>
            <a:r>
              <a:rPr lang="en-US" sz="1400">
                <a:latin typeface="Courier New" charset="0"/>
                <a:cs typeface="+mn-cs"/>
              </a:rPr>
              <a:t>1K7C.A C  88  0 -3 -3 -3  9 -3 -4 -3 -3 -1 -1 -3 -1 -2 -3 -1 -1 -2 -2 -1 </a:t>
            </a:r>
          </a:p>
          <a:p>
            <a:pPr algn="l">
              <a:defRPr/>
            </a:pPr>
            <a:r>
              <a:rPr lang="en-US" sz="1400">
                <a:latin typeface="Courier New" charset="0"/>
                <a:cs typeface="+mn-cs"/>
              </a:rPr>
              <a:t>….</a:t>
            </a:r>
          </a:p>
          <a:p>
            <a:pPr algn="l">
              <a:defRPr/>
            </a:pPr>
            <a:r>
              <a:rPr lang="en-US" sz="1400">
                <a:latin typeface="Courier New" charset="0"/>
                <a:cs typeface="+mn-cs"/>
              </a:rPr>
              <a:t>1K7C.A C  96  0 -3 -3 -3  9 -3 -4 -3 -3 -1 -1 -3 -1 -2 -3 -1 -1 -2 -2 -1 </a:t>
            </a:r>
          </a:p>
          <a:p>
            <a:pPr algn="l">
              <a:defRPr/>
            </a:pPr>
            <a:r>
              <a:rPr lang="en-US" sz="1400">
                <a:latin typeface="Courier New" charset="0"/>
                <a:cs typeface="+mn-cs"/>
              </a:rPr>
              <a:t>1K7C.A Y  97 -2 -2 -2 -3 -2 -1 -2 -3  2 -1 -1 -2 -1  3 -3 -2 -2  2  7 -1 </a:t>
            </a:r>
          </a:p>
          <a:p>
            <a:pPr algn="l">
              <a:defRPr/>
            </a:pPr>
            <a:r>
              <a:rPr lang="en-US" sz="1400">
                <a:latin typeface="Courier New" charset="0"/>
                <a:cs typeface="+mn-cs"/>
              </a:rPr>
              <a:t>1K7C.A S  98  1 -1  1  0 -1  0  0  0 -1 -2 -2  0 -1 -2 -1  4  1 -3 -2 -2 </a:t>
            </a:r>
          </a:p>
          <a:p>
            <a:pPr algn="l">
              <a:defRPr/>
            </a:pPr>
            <a:r>
              <a:rPr lang="en-US" sz="1400">
                <a:latin typeface="Courier New" charset="0"/>
                <a:cs typeface="+mn-cs"/>
              </a:rPr>
              <a:t>1K7C.A V  99  0 -3 -3 -3 -1 -2 -2 -3 -3  3  1 -2  1 -1 -2 -2  0 -3 -1  4 </a:t>
            </a:r>
          </a:p>
          <a:p>
            <a:pPr algn="l">
              <a:defRPr/>
            </a:pPr>
            <a:r>
              <a:rPr lang="en-US" sz="1400">
                <a:latin typeface="Courier New" charset="0"/>
                <a:cs typeface="+mn-cs"/>
              </a:rPr>
              <a:t>1K7C.A Y 100 -2 -2 -2 -3 -2 -1 -2 -3  2 -1 -1 -2 -1  3 -3 -2 -2  2  7 -1 </a:t>
            </a:r>
          </a:p>
        </p:txBody>
      </p:sp>
      <p:sp>
        <p:nvSpPr>
          <p:cNvPr id="1285129" name="Text Box 9"/>
          <p:cNvSpPr txBox="1">
            <a:spLocks noChangeArrowheads="1"/>
          </p:cNvSpPr>
          <p:nvPr/>
        </p:nvSpPr>
        <p:spPr bwMode="auto">
          <a:xfrm>
            <a:off x="457200" y="990600"/>
            <a:ext cx="1708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a:cs typeface="+mn-cs"/>
              </a:rPr>
              <a:t>Blosum profile</a:t>
            </a:r>
          </a:p>
        </p:txBody>
      </p:sp>
      <p:sp>
        <p:nvSpPr>
          <p:cNvPr id="1285130" name="AutoShape 10"/>
          <p:cNvSpPr>
            <a:spLocks noChangeArrowheads="1"/>
          </p:cNvSpPr>
          <p:nvPr/>
        </p:nvSpPr>
        <p:spPr bwMode="auto">
          <a:xfrm>
            <a:off x="457200" y="5181600"/>
            <a:ext cx="7924800" cy="1295400"/>
          </a:xfrm>
          <a:prstGeom prst="roundRect">
            <a:avLst>
              <a:gd name="adj" fmla="val 16667"/>
            </a:avLst>
          </a:prstGeom>
          <a:solidFill>
            <a:srgbClr val="CC0000">
              <a:alpha val="32001"/>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5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pPr eaLnBrk="1" hangingPunct="1">
              <a:defRPr/>
            </a:pPr>
            <a:r>
              <a:rPr lang="en-US">
                <a:cs typeface="+mj-cs"/>
              </a:rPr>
              <a:t>And now you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pPr eaLnBrk="1" hangingPunct="1">
              <a:defRPr/>
            </a:pPr>
            <a:r>
              <a:rPr lang="en-US">
                <a:cs typeface="+mj-cs"/>
              </a:rPr>
              <a:t>And now you</a:t>
            </a:r>
          </a:p>
        </p:txBody>
      </p:sp>
      <p:pic>
        <p:nvPicPr>
          <p:cNvPr id="4" name="Picture 3">
            <a:extLst>
              <a:ext uri="{FF2B5EF4-FFF2-40B4-BE49-F238E27FC236}">
                <a16:creationId xmlns:a16="http://schemas.microsoft.com/office/drawing/2014/main" id="{4C59C628-B987-A64D-AC1A-5456264F0773}"/>
              </a:ext>
            </a:extLst>
          </p:cNvPr>
          <p:cNvPicPr>
            <a:picLocks noChangeAspect="1"/>
          </p:cNvPicPr>
          <p:nvPr/>
        </p:nvPicPr>
        <p:blipFill>
          <a:blip r:embed="rId2"/>
          <a:stretch>
            <a:fillRect/>
          </a:stretch>
        </p:blipFill>
        <p:spPr>
          <a:xfrm>
            <a:off x="899592" y="1115453"/>
            <a:ext cx="7506824" cy="5742547"/>
          </a:xfrm>
          <a:prstGeom prst="rect">
            <a:avLst/>
          </a:prstGeom>
        </p:spPr>
      </p:pic>
    </p:spTree>
    <p:extLst>
      <p:ext uri="{BB962C8B-B14F-4D97-AF65-F5344CB8AC3E}">
        <p14:creationId xmlns:p14="http://schemas.microsoft.com/office/powerpoint/2010/main" val="946205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pPr eaLnBrk="1" hangingPunct="1">
              <a:defRPr/>
            </a:pPr>
            <a:r>
              <a:rPr lang="en-US">
                <a:cs typeface="+mj-cs"/>
              </a:rPr>
              <a:t>And now you</a:t>
            </a:r>
          </a:p>
        </p:txBody>
      </p:sp>
      <p:pic>
        <p:nvPicPr>
          <p:cNvPr id="6" name="Picture 5">
            <a:extLst>
              <a:ext uri="{FF2B5EF4-FFF2-40B4-BE49-F238E27FC236}">
                <a16:creationId xmlns:a16="http://schemas.microsoft.com/office/drawing/2014/main" id="{D1F07402-33F0-6946-8906-1D683633BD0C}"/>
              </a:ext>
            </a:extLst>
          </p:cNvPr>
          <p:cNvPicPr>
            <a:picLocks noChangeAspect="1"/>
          </p:cNvPicPr>
          <p:nvPr/>
        </p:nvPicPr>
        <p:blipFill>
          <a:blip r:embed="rId2"/>
          <a:stretch>
            <a:fillRect/>
          </a:stretch>
        </p:blipFill>
        <p:spPr>
          <a:xfrm>
            <a:off x="2451017" y="1052736"/>
            <a:ext cx="1181100" cy="787400"/>
          </a:xfrm>
          <a:prstGeom prst="rect">
            <a:avLst/>
          </a:prstGeom>
        </p:spPr>
      </p:pic>
      <p:pic>
        <p:nvPicPr>
          <p:cNvPr id="8" name="Picture 7">
            <a:extLst>
              <a:ext uri="{FF2B5EF4-FFF2-40B4-BE49-F238E27FC236}">
                <a16:creationId xmlns:a16="http://schemas.microsoft.com/office/drawing/2014/main" id="{30C082DF-24CB-314B-B25D-BC4D1113946C}"/>
              </a:ext>
            </a:extLst>
          </p:cNvPr>
          <p:cNvPicPr>
            <a:picLocks noChangeAspect="1"/>
          </p:cNvPicPr>
          <p:nvPr/>
        </p:nvPicPr>
        <p:blipFill>
          <a:blip r:embed="rId3"/>
          <a:stretch>
            <a:fillRect/>
          </a:stretch>
        </p:blipFill>
        <p:spPr>
          <a:xfrm>
            <a:off x="0" y="1835779"/>
            <a:ext cx="9144000" cy="4789222"/>
          </a:xfrm>
          <a:prstGeom prst="rect">
            <a:avLst/>
          </a:prstGeom>
        </p:spPr>
      </p:pic>
    </p:spTree>
    <p:extLst>
      <p:ext uri="{BB962C8B-B14F-4D97-AF65-F5344CB8AC3E}">
        <p14:creationId xmlns:p14="http://schemas.microsoft.com/office/powerpoint/2010/main" val="3314646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07292-871E-FB4E-B10B-D173AFAC914F}"/>
              </a:ext>
            </a:extLst>
          </p:cNvPr>
          <p:cNvPicPr>
            <a:picLocks noChangeAspect="1"/>
          </p:cNvPicPr>
          <p:nvPr/>
        </p:nvPicPr>
        <p:blipFill>
          <a:blip r:embed="rId2"/>
          <a:stretch>
            <a:fillRect/>
          </a:stretch>
        </p:blipFill>
        <p:spPr>
          <a:xfrm>
            <a:off x="899592" y="1115453"/>
            <a:ext cx="7506824" cy="5742547"/>
          </a:xfrm>
          <a:prstGeom prst="rect">
            <a:avLst/>
          </a:prstGeom>
        </p:spPr>
      </p:pic>
      <p:sp>
        <p:nvSpPr>
          <p:cNvPr id="1297410" name="Rectangle 2"/>
          <p:cNvSpPr>
            <a:spLocks noGrp="1" noChangeArrowheads="1"/>
          </p:cNvSpPr>
          <p:nvPr>
            <p:ph type="title"/>
          </p:nvPr>
        </p:nvSpPr>
        <p:spPr/>
        <p:txBody>
          <a:bodyPr/>
          <a:lstStyle/>
          <a:p>
            <a:pPr eaLnBrk="1" hangingPunct="1">
              <a:defRPr/>
            </a:pPr>
            <a:r>
              <a:rPr lang="en-US">
                <a:cs typeface="+mj-cs"/>
              </a:rPr>
              <a:t>And now you</a:t>
            </a:r>
          </a:p>
        </p:txBody>
      </p:sp>
      <p:sp>
        <p:nvSpPr>
          <p:cNvPr id="2" name="TextBox 1">
            <a:extLst>
              <a:ext uri="{FF2B5EF4-FFF2-40B4-BE49-F238E27FC236}">
                <a16:creationId xmlns:a16="http://schemas.microsoft.com/office/drawing/2014/main" id="{D4DAB8EA-71D1-CA47-9837-48045FC6193B}"/>
              </a:ext>
            </a:extLst>
          </p:cNvPr>
          <p:cNvSpPr txBox="1"/>
          <p:nvPr/>
        </p:nvSpPr>
        <p:spPr>
          <a:xfrm>
            <a:off x="5364088" y="1916832"/>
            <a:ext cx="2970685" cy="830997"/>
          </a:xfrm>
          <a:prstGeom prst="rect">
            <a:avLst/>
          </a:prstGeom>
          <a:noFill/>
          <a:ln>
            <a:solidFill>
              <a:schemeClr val="tx1"/>
            </a:solidFill>
          </a:ln>
        </p:spPr>
        <p:txBody>
          <a:bodyPr wrap="none" rtlCol="0">
            <a:spAutoFit/>
          </a:bodyPr>
          <a:lstStyle/>
          <a:p>
            <a:r>
              <a:rPr lang="da-DK" sz="2400" b="0" dirty="0"/>
              <a:t>Scores: 2, -1, 8, -1. </a:t>
            </a:r>
          </a:p>
          <a:p>
            <a:r>
              <a:rPr lang="da-DK" sz="2400" b="0" dirty="0" err="1"/>
              <a:t>Two</a:t>
            </a:r>
            <a:r>
              <a:rPr lang="da-DK" sz="2400" b="0" dirty="0"/>
              <a:t> </a:t>
            </a:r>
            <a:r>
              <a:rPr lang="da-DK" sz="2400" b="0" dirty="0" err="1"/>
              <a:t>are</a:t>
            </a:r>
            <a:r>
              <a:rPr lang="da-DK" sz="2400" b="0" dirty="0"/>
              <a:t> &gt;= 0</a:t>
            </a:r>
          </a:p>
        </p:txBody>
      </p:sp>
    </p:spTree>
    <p:extLst>
      <p:ext uri="{BB962C8B-B14F-4D97-AF65-F5344CB8AC3E}">
        <p14:creationId xmlns:p14="http://schemas.microsoft.com/office/powerpoint/2010/main" val="365476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5D0FA-9D9B-144B-B28D-C0BD69B2F5CB}"/>
              </a:ext>
            </a:extLst>
          </p:cNvPr>
          <p:cNvPicPr>
            <a:picLocks noChangeAspect="1"/>
          </p:cNvPicPr>
          <p:nvPr/>
        </p:nvPicPr>
        <p:blipFill>
          <a:blip r:embed="rId2"/>
          <a:stretch>
            <a:fillRect/>
          </a:stretch>
        </p:blipFill>
        <p:spPr>
          <a:xfrm>
            <a:off x="0" y="1835779"/>
            <a:ext cx="9144000" cy="4789222"/>
          </a:xfrm>
          <a:prstGeom prst="rect">
            <a:avLst/>
          </a:prstGeom>
        </p:spPr>
      </p:pic>
      <p:sp>
        <p:nvSpPr>
          <p:cNvPr id="1297410" name="Rectangle 2"/>
          <p:cNvSpPr>
            <a:spLocks noGrp="1" noChangeArrowheads="1"/>
          </p:cNvSpPr>
          <p:nvPr>
            <p:ph type="title"/>
          </p:nvPr>
        </p:nvSpPr>
        <p:spPr/>
        <p:txBody>
          <a:bodyPr/>
          <a:lstStyle/>
          <a:p>
            <a:pPr eaLnBrk="1" hangingPunct="1">
              <a:defRPr/>
            </a:pPr>
            <a:r>
              <a:rPr lang="en-US">
                <a:cs typeface="+mj-cs"/>
              </a:rPr>
              <a:t>And now you</a:t>
            </a:r>
          </a:p>
        </p:txBody>
      </p:sp>
      <p:pic>
        <p:nvPicPr>
          <p:cNvPr id="6" name="Picture 5">
            <a:extLst>
              <a:ext uri="{FF2B5EF4-FFF2-40B4-BE49-F238E27FC236}">
                <a16:creationId xmlns:a16="http://schemas.microsoft.com/office/drawing/2014/main" id="{D1F07402-33F0-6946-8906-1D683633BD0C}"/>
              </a:ext>
            </a:extLst>
          </p:cNvPr>
          <p:cNvPicPr>
            <a:picLocks noChangeAspect="1"/>
          </p:cNvPicPr>
          <p:nvPr/>
        </p:nvPicPr>
        <p:blipFill>
          <a:blip r:embed="rId3"/>
          <a:stretch>
            <a:fillRect/>
          </a:stretch>
        </p:blipFill>
        <p:spPr>
          <a:xfrm>
            <a:off x="2451017" y="1052736"/>
            <a:ext cx="1181100" cy="787400"/>
          </a:xfrm>
          <a:prstGeom prst="rect">
            <a:avLst/>
          </a:prstGeom>
        </p:spPr>
      </p:pic>
      <p:sp>
        <p:nvSpPr>
          <p:cNvPr id="5" name="TextBox 4">
            <a:extLst>
              <a:ext uri="{FF2B5EF4-FFF2-40B4-BE49-F238E27FC236}">
                <a16:creationId xmlns:a16="http://schemas.microsoft.com/office/drawing/2014/main" id="{AC4EF696-FE19-F145-9999-25B060D3F510}"/>
              </a:ext>
            </a:extLst>
          </p:cNvPr>
          <p:cNvSpPr txBox="1"/>
          <p:nvPr/>
        </p:nvSpPr>
        <p:spPr>
          <a:xfrm>
            <a:off x="5725007" y="5118283"/>
            <a:ext cx="2951449" cy="830997"/>
          </a:xfrm>
          <a:prstGeom prst="rect">
            <a:avLst/>
          </a:prstGeom>
          <a:noFill/>
          <a:ln>
            <a:solidFill>
              <a:schemeClr val="tx1"/>
            </a:solidFill>
          </a:ln>
        </p:spPr>
        <p:txBody>
          <a:bodyPr wrap="none" rtlCol="0">
            <a:spAutoFit/>
          </a:bodyPr>
          <a:lstStyle/>
          <a:p>
            <a:r>
              <a:rPr lang="da-DK" sz="2400" b="0" dirty="0"/>
              <a:t>Scores: 2, 0, 10, 2. </a:t>
            </a:r>
          </a:p>
          <a:p>
            <a:r>
              <a:rPr lang="da-DK" sz="2400" b="0" dirty="0"/>
              <a:t>All 4 </a:t>
            </a:r>
            <a:r>
              <a:rPr lang="da-DK" sz="2400" b="0" dirty="0" err="1"/>
              <a:t>are</a:t>
            </a:r>
            <a:r>
              <a:rPr lang="da-DK" sz="2400" b="0" dirty="0"/>
              <a:t> &gt;= 0</a:t>
            </a:r>
          </a:p>
        </p:txBody>
      </p:sp>
    </p:spTree>
    <p:extLst>
      <p:ext uri="{BB962C8B-B14F-4D97-AF65-F5344CB8AC3E}">
        <p14:creationId xmlns:p14="http://schemas.microsoft.com/office/powerpoint/2010/main" val="2220988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p:txBody>
          <a:bodyPr/>
          <a:lstStyle/>
          <a:p>
            <a:pPr eaLnBrk="1" hangingPunct="1">
              <a:defRPr/>
            </a:pPr>
            <a:r>
              <a:rPr lang="en-US">
                <a:cs typeface="+mj-cs"/>
              </a:rPr>
              <a:t>Summary</a:t>
            </a:r>
          </a:p>
        </p:txBody>
      </p:sp>
      <p:sp>
        <p:nvSpPr>
          <p:cNvPr id="1230855" name="Rectangle 7"/>
          <p:cNvSpPr>
            <a:spLocks noGrp="1" noChangeArrowheads="1"/>
          </p:cNvSpPr>
          <p:nvPr>
            <p:ph type="body" idx="1"/>
          </p:nvPr>
        </p:nvSpPr>
        <p:spPr/>
        <p:txBody>
          <a:bodyPr/>
          <a:lstStyle/>
          <a:p>
            <a:pPr eaLnBrk="1" hangingPunct="1">
              <a:defRPr/>
            </a:pPr>
            <a:r>
              <a:rPr lang="en-US">
                <a:cs typeface="+mn-cs"/>
              </a:rPr>
              <a:t>Blast allows for extremely fast protein sequence alignment</a:t>
            </a:r>
          </a:p>
          <a:p>
            <a:pPr lvl="1" eaLnBrk="1" hangingPunct="1">
              <a:defRPr/>
            </a:pPr>
            <a:r>
              <a:rPr lang="en-US"/>
              <a:t>HSP</a:t>
            </a:r>
          </a:p>
          <a:p>
            <a:pPr lvl="1" eaLnBrk="1" hangingPunct="1">
              <a:defRPr/>
            </a:pPr>
            <a:r>
              <a:rPr lang="en-US"/>
              <a:t>E-value heuristics</a:t>
            </a:r>
          </a:p>
          <a:p>
            <a:pPr eaLnBrk="1" hangingPunct="1">
              <a:defRPr/>
            </a:pPr>
            <a:r>
              <a:rPr lang="en-US">
                <a:cs typeface="+mn-cs"/>
              </a:rPr>
              <a:t>Psi-Blast allows for position specific scoring in alignment</a:t>
            </a:r>
          </a:p>
          <a:p>
            <a:pPr lvl="1" eaLnBrk="1" hangingPunct="1">
              <a:defRPr/>
            </a:pPr>
            <a:r>
              <a:rPr lang="en-US"/>
              <a:t>Higher sensitivity maintaining high specificity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pPr eaLnBrk="1" hangingPunct="1">
              <a:defRPr/>
            </a:pPr>
            <a:r>
              <a:rPr lang="en-US">
                <a:cs typeface="+mj-cs"/>
              </a:rPr>
              <a:t>Hit extension</a:t>
            </a:r>
          </a:p>
        </p:txBody>
      </p:sp>
      <p:pic>
        <p:nvPicPr>
          <p:cNvPr id="12290" name="Picture 5" descr="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39813"/>
            <a:ext cx="5029200" cy="395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Picture 4" descr="y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85838"/>
            <a:ext cx="4953000" cy="419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Picture 6" descr="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08563"/>
            <a:ext cx="7162800" cy="159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0"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4083050" cy="277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1938" name="Rectangle 2"/>
          <p:cNvSpPr>
            <a:spLocks noGrp="1" noChangeArrowheads="1"/>
          </p:cNvSpPr>
          <p:nvPr>
            <p:ph type="title"/>
          </p:nvPr>
        </p:nvSpPr>
        <p:spPr/>
        <p:txBody>
          <a:bodyPr/>
          <a:lstStyle/>
          <a:p>
            <a:pPr eaLnBrk="1" hangingPunct="1">
              <a:defRPr/>
            </a:pPr>
            <a:r>
              <a:rPr lang="en-US" dirty="0">
                <a:cs typeface="+mj-cs"/>
              </a:rPr>
              <a:t>What are P and E values?</a:t>
            </a:r>
          </a:p>
        </p:txBody>
      </p:sp>
      <p:sp>
        <p:nvSpPr>
          <p:cNvPr id="1191939" name="Rectangle 3"/>
          <p:cNvSpPr>
            <a:spLocks noGrp="1" noChangeArrowheads="1"/>
          </p:cNvSpPr>
          <p:nvPr>
            <p:ph type="body" idx="1"/>
          </p:nvPr>
        </p:nvSpPr>
        <p:spPr>
          <a:xfrm>
            <a:off x="304800" y="1371600"/>
            <a:ext cx="4114800" cy="4800600"/>
          </a:xfrm>
        </p:spPr>
        <p:txBody>
          <a:bodyPr/>
          <a:lstStyle/>
          <a:p>
            <a:pPr defTabSz="912813" eaLnBrk="1" hangingPunct="1">
              <a:defRPr/>
            </a:pPr>
            <a:r>
              <a:rPr lang="en-US" sz="2000">
                <a:cs typeface="+mn-cs"/>
              </a:rPr>
              <a:t>E-value</a:t>
            </a:r>
            <a:endParaRPr lang="en-US" sz="1800">
              <a:cs typeface="+mn-cs"/>
            </a:endParaRPr>
          </a:p>
          <a:p>
            <a:pPr lvl="1" defTabSz="912813" eaLnBrk="1" hangingPunct="1">
              <a:defRPr/>
            </a:pPr>
            <a:r>
              <a:rPr lang="en-US" sz="1800"/>
              <a:t>Number of expected hits in database with score higher than match</a:t>
            </a:r>
          </a:p>
          <a:p>
            <a:pPr lvl="1" defTabSz="912813" eaLnBrk="1" hangingPunct="1">
              <a:defRPr/>
            </a:pPr>
            <a:r>
              <a:rPr lang="en-US" sz="1800"/>
              <a:t>Depends on database size</a:t>
            </a:r>
          </a:p>
          <a:p>
            <a:pPr defTabSz="912813" eaLnBrk="1" hangingPunct="1">
              <a:defRPr/>
            </a:pPr>
            <a:r>
              <a:rPr lang="en-US" sz="2000">
                <a:cs typeface="+mn-cs"/>
              </a:rPr>
              <a:t>P-value</a:t>
            </a:r>
            <a:r>
              <a:rPr lang="en-US" sz="1800">
                <a:cs typeface="+mn-cs"/>
              </a:rPr>
              <a:t> </a:t>
            </a:r>
          </a:p>
          <a:p>
            <a:pPr lvl="1" defTabSz="912813" eaLnBrk="1" hangingPunct="1">
              <a:defRPr/>
            </a:pPr>
            <a:r>
              <a:rPr lang="en-US" sz="1800"/>
              <a:t>Probability that a random hit will have score higher than match</a:t>
            </a:r>
          </a:p>
          <a:p>
            <a:pPr lvl="1" defTabSz="912813" eaLnBrk="1" hangingPunct="1">
              <a:defRPr/>
            </a:pPr>
            <a:r>
              <a:rPr lang="en-US" sz="1800"/>
              <a:t>Database size independent</a:t>
            </a:r>
            <a:endParaRPr lang="en-US" sz="1600"/>
          </a:p>
        </p:txBody>
      </p:sp>
      <p:sp>
        <p:nvSpPr>
          <p:cNvPr id="1191942" name="Text Box 6"/>
          <p:cNvSpPr txBox="1">
            <a:spLocks noChangeArrowheads="1"/>
          </p:cNvSpPr>
          <p:nvPr/>
        </p:nvSpPr>
        <p:spPr bwMode="auto">
          <a:xfrm>
            <a:off x="6080125" y="5313363"/>
            <a:ext cx="8858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000" b="0">
                <a:cs typeface="+mn-cs"/>
              </a:rPr>
              <a:t>Score</a:t>
            </a:r>
            <a:endParaRPr lang="en-US" sz="2000" b="0">
              <a:latin typeface="Courier New" charset="0"/>
              <a:cs typeface="+mn-cs"/>
            </a:endParaRPr>
          </a:p>
        </p:txBody>
      </p:sp>
      <p:sp>
        <p:nvSpPr>
          <p:cNvPr id="1191943" name="Text Box 7"/>
          <p:cNvSpPr txBox="1">
            <a:spLocks noChangeArrowheads="1"/>
          </p:cNvSpPr>
          <p:nvPr/>
        </p:nvSpPr>
        <p:spPr bwMode="auto">
          <a:xfrm rot="-5390143">
            <a:off x="3813175" y="3363913"/>
            <a:ext cx="12033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000" b="0">
                <a:cs typeface="+mn-cs"/>
              </a:rPr>
              <a:t>P(Score)</a:t>
            </a:r>
            <a:endParaRPr lang="en-US" sz="2000" b="0">
              <a:latin typeface="Courier New" charset="0"/>
              <a:cs typeface="+mn-cs"/>
            </a:endParaRPr>
          </a:p>
        </p:txBody>
      </p:sp>
      <p:sp>
        <p:nvSpPr>
          <p:cNvPr id="1191944" name="Line 8"/>
          <p:cNvSpPr>
            <a:spLocks noChangeShapeType="1"/>
          </p:cNvSpPr>
          <p:nvPr/>
        </p:nvSpPr>
        <p:spPr bwMode="auto">
          <a:xfrm>
            <a:off x="7543800" y="3810000"/>
            <a:ext cx="76200" cy="1371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191945" name="Text Box 9"/>
          <p:cNvSpPr txBox="1">
            <a:spLocks noChangeArrowheads="1"/>
          </p:cNvSpPr>
          <p:nvPr/>
        </p:nvSpPr>
        <p:spPr bwMode="auto">
          <a:xfrm>
            <a:off x="6324600" y="1727200"/>
            <a:ext cx="2286000" cy="17399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800" b="0">
                <a:cs typeface="+mn-cs"/>
              </a:rPr>
              <a:t>Score 150</a:t>
            </a:r>
          </a:p>
          <a:p>
            <a:pPr algn="l" eaLnBrk="0" hangingPunct="0">
              <a:defRPr/>
            </a:pPr>
            <a:r>
              <a:rPr lang="en-US" sz="1800" b="0">
                <a:cs typeface="+mn-cs"/>
              </a:rPr>
              <a:t>10 hits with higher score (E=10)</a:t>
            </a:r>
          </a:p>
          <a:p>
            <a:pPr algn="l" eaLnBrk="0" hangingPunct="0">
              <a:defRPr/>
            </a:pPr>
            <a:r>
              <a:rPr lang="en-US" sz="1800" b="0">
                <a:cs typeface="+mn-cs"/>
              </a:rPr>
              <a:t>10000 hits in database =&gt; P=10/10000 = 0.001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pPr eaLnBrk="1" hangingPunct="1">
              <a:defRPr/>
            </a:pPr>
            <a:r>
              <a:rPr lang="en-US">
                <a:cs typeface="+mj-cs"/>
              </a:rPr>
              <a:t>Blast E-values</a:t>
            </a:r>
          </a:p>
        </p:txBody>
      </p:sp>
      <p:sp>
        <p:nvSpPr>
          <p:cNvPr id="1190915" name="Rectangle 3"/>
          <p:cNvSpPr>
            <a:spLocks noGrp="1" noChangeArrowheads="1"/>
          </p:cNvSpPr>
          <p:nvPr>
            <p:ph type="body" idx="1"/>
          </p:nvPr>
        </p:nvSpPr>
        <p:spPr/>
        <p:txBody>
          <a:bodyPr/>
          <a:lstStyle/>
          <a:p>
            <a:pPr eaLnBrk="1" hangingPunct="1">
              <a:lnSpc>
                <a:spcPct val="90000"/>
              </a:lnSpc>
              <a:defRPr/>
            </a:pPr>
            <a:r>
              <a:rPr lang="en-US">
                <a:cs typeface="+mn-cs"/>
              </a:rPr>
              <a:t>Normalized score S</a:t>
            </a:r>
            <a:r>
              <a:rPr lang="ja-JP" altLang="en-US">
                <a:cs typeface="+mn-cs"/>
              </a:rPr>
              <a:t>’</a:t>
            </a:r>
            <a:r>
              <a:rPr lang="en-US">
                <a:cs typeface="+mn-cs"/>
              </a:rPr>
              <a:t> (bit score) is</a:t>
            </a:r>
          </a:p>
          <a:p>
            <a:pPr eaLnBrk="1" hangingPunct="1">
              <a:lnSpc>
                <a:spcPct val="90000"/>
              </a:lnSpc>
              <a:defRPr/>
            </a:pPr>
            <a:endParaRPr lang="en-US">
              <a:cs typeface="+mn-cs"/>
            </a:endParaRPr>
          </a:p>
          <a:p>
            <a:pPr eaLnBrk="1" hangingPunct="1">
              <a:lnSpc>
                <a:spcPct val="90000"/>
              </a:lnSpc>
              <a:defRPr/>
            </a:pPr>
            <a:endParaRPr lang="en-US">
              <a:cs typeface="+mn-cs"/>
            </a:endParaRPr>
          </a:p>
          <a:p>
            <a:pPr eaLnBrk="1" hangingPunct="1">
              <a:lnSpc>
                <a:spcPct val="90000"/>
              </a:lnSpc>
              <a:defRPr/>
            </a:pPr>
            <a:r>
              <a:rPr lang="en-US">
                <a:latin typeface="Symbol" charset="0"/>
                <a:cs typeface="+mn-cs"/>
                <a:sym typeface="Symbol" charset="0"/>
              </a:rPr>
              <a:t></a:t>
            </a:r>
            <a:r>
              <a:rPr lang="en-US">
                <a:cs typeface="+mn-cs"/>
              </a:rPr>
              <a:t> and K are calculable given s</a:t>
            </a:r>
            <a:r>
              <a:rPr lang="en-US" baseline="-25000">
                <a:cs typeface="+mn-cs"/>
              </a:rPr>
              <a:t>ij</a:t>
            </a:r>
            <a:r>
              <a:rPr lang="en-US">
                <a:cs typeface="+mn-cs"/>
              </a:rPr>
              <a:t> and p</a:t>
            </a:r>
            <a:r>
              <a:rPr lang="en-US" baseline="-25000">
                <a:cs typeface="+mn-cs"/>
              </a:rPr>
              <a:t>i</a:t>
            </a:r>
            <a:endParaRPr lang="en-US">
              <a:cs typeface="+mn-cs"/>
            </a:endParaRPr>
          </a:p>
          <a:p>
            <a:pPr eaLnBrk="1" hangingPunct="1">
              <a:lnSpc>
                <a:spcPct val="90000"/>
              </a:lnSpc>
              <a:defRPr/>
            </a:pPr>
            <a:endParaRPr lang="en-US">
              <a:cs typeface="+mn-cs"/>
            </a:endParaRPr>
          </a:p>
          <a:p>
            <a:pPr eaLnBrk="1" hangingPunct="1">
              <a:lnSpc>
                <a:spcPct val="90000"/>
              </a:lnSpc>
              <a:defRPr/>
            </a:pPr>
            <a:endParaRPr lang="en-US">
              <a:cs typeface="+mn-cs"/>
            </a:endParaRPr>
          </a:p>
          <a:p>
            <a:pPr eaLnBrk="1" hangingPunct="1">
              <a:lnSpc>
                <a:spcPct val="90000"/>
              </a:lnSpc>
              <a:defRPr/>
            </a:pPr>
            <a:r>
              <a:rPr lang="en-US">
                <a:cs typeface="+mn-cs"/>
              </a:rPr>
              <a:t>The number E of sequences with a score of at least S</a:t>
            </a:r>
            <a:r>
              <a:rPr lang="ja-JP" altLang="en-US">
                <a:cs typeface="+mn-cs"/>
              </a:rPr>
              <a:t>’</a:t>
            </a:r>
            <a:r>
              <a:rPr lang="en-US">
                <a:cs typeface="+mn-cs"/>
              </a:rPr>
              <a:t> is</a:t>
            </a:r>
          </a:p>
          <a:p>
            <a:pPr eaLnBrk="1" hangingPunct="1">
              <a:lnSpc>
                <a:spcPct val="90000"/>
              </a:lnSpc>
              <a:defRPr/>
            </a:pPr>
            <a:endParaRPr lang="en-US">
              <a:cs typeface="+mn-cs"/>
            </a:endParaRPr>
          </a:p>
        </p:txBody>
      </p:sp>
      <p:graphicFrame>
        <p:nvGraphicFramePr>
          <p:cNvPr id="16387" name="Object 4"/>
          <p:cNvGraphicFramePr>
            <a:graphicFrameLocks noChangeAspect="1"/>
          </p:cNvGraphicFramePr>
          <p:nvPr/>
        </p:nvGraphicFramePr>
        <p:xfrm>
          <a:off x="1143000" y="1828800"/>
          <a:ext cx="2743200" cy="982663"/>
        </p:xfrm>
        <a:graphic>
          <a:graphicData uri="http://schemas.openxmlformats.org/presentationml/2006/ole">
            <mc:AlternateContent xmlns:mc="http://schemas.openxmlformats.org/markup-compatibility/2006">
              <mc:Choice xmlns:v="urn:schemas-microsoft-com:vml" Requires="v">
                <p:oleObj spid="_x0000_s16429" name="Equation" r:id="rId4" imgW="1028700" imgH="368300" progId="Equation.3">
                  <p:embed/>
                </p:oleObj>
              </mc:Choice>
              <mc:Fallback>
                <p:oleObj name="Equation" r:id="rId4" imgW="1028700" imgH="368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2743200" cy="98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88" name="Object 7"/>
          <p:cNvGraphicFramePr>
            <a:graphicFrameLocks noChangeAspect="1"/>
          </p:cNvGraphicFramePr>
          <p:nvPr/>
        </p:nvGraphicFramePr>
        <p:xfrm>
          <a:off x="1219200" y="3429000"/>
          <a:ext cx="3382963" cy="990600"/>
        </p:xfrm>
        <a:graphic>
          <a:graphicData uri="http://schemas.openxmlformats.org/presentationml/2006/ole">
            <mc:AlternateContent xmlns:mc="http://schemas.openxmlformats.org/markup-compatibility/2006">
              <mc:Choice xmlns:v="urn:schemas-microsoft-com:vml" Requires="v">
                <p:oleObj spid="_x0000_s16430" name="Equation" r:id="rId6" imgW="1257300" imgH="368300" progId="Equation.3">
                  <p:embed/>
                </p:oleObj>
              </mc:Choice>
              <mc:Fallback>
                <p:oleObj name="Equation" r:id="rId6" imgW="1257300" imgH="3683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429000"/>
                        <a:ext cx="3382963"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89" name="Object 8"/>
          <p:cNvGraphicFramePr>
            <a:graphicFrameLocks noChangeAspect="1"/>
          </p:cNvGraphicFramePr>
          <p:nvPr/>
        </p:nvGraphicFramePr>
        <p:xfrm>
          <a:off x="1673225" y="5257800"/>
          <a:ext cx="1298575" cy="990600"/>
        </p:xfrm>
        <a:graphic>
          <a:graphicData uri="http://schemas.openxmlformats.org/presentationml/2006/ole">
            <mc:AlternateContent xmlns:mc="http://schemas.openxmlformats.org/markup-compatibility/2006">
              <mc:Choice xmlns:v="urn:schemas-microsoft-com:vml" Requires="v">
                <p:oleObj spid="_x0000_s16431" name="Equation" r:id="rId8" imgW="482600" imgH="368300" progId="Equation.3">
                  <p:embed/>
                </p:oleObj>
              </mc:Choice>
              <mc:Fallback>
                <p:oleObj name="Equation" r:id="rId8" imgW="482600" imgH="3683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3225" y="5257800"/>
                        <a:ext cx="129857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0921" name="Text Box 9"/>
          <p:cNvSpPr txBox="1">
            <a:spLocks noChangeArrowheads="1"/>
          </p:cNvSpPr>
          <p:nvPr/>
        </p:nvSpPr>
        <p:spPr bwMode="auto">
          <a:xfrm>
            <a:off x="609600" y="6491288"/>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a:cs typeface="+mn-cs"/>
            </a:endParaRPr>
          </a:p>
        </p:txBody>
      </p:sp>
      <p:sp>
        <p:nvSpPr>
          <p:cNvPr id="1190922" name="Text Box 10"/>
          <p:cNvSpPr txBox="1">
            <a:spLocks noChangeArrowheads="1"/>
          </p:cNvSpPr>
          <p:nvPr/>
        </p:nvSpPr>
        <p:spPr bwMode="auto">
          <a:xfrm>
            <a:off x="4038600" y="6172200"/>
            <a:ext cx="49482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a:cs typeface="+mn-cs"/>
              </a:rPr>
              <a:t>Altschul et al., 1997. Nucleic Acids Research</a:t>
            </a:r>
            <a:endParaRPr lang="en-US" sz="1800" b="0">
              <a:latin typeface="Arial"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eaLnBrk="1" hangingPunct="1">
              <a:defRPr/>
            </a:pPr>
            <a:r>
              <a:rPr lang="en-US">
                <a:cs typeface="+mj-cs"/>
              </a:rPr>
              <a:t>Blast output</a:t>
            </a:r>
          </a:p>
        </p:txBody>
      </p:sp>
      <p:pic>
        <p:nvPicPr>
          <p:cNvPr id="18434" name="Picture 4" descr="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102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Picture 5" descr="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19400"/>
            <a:ext cx="4648200"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0614" name="Rectangle 6"/>
          <p:cNvSpPr>
            <a:spLocks noChangeArrowheads="1"/>
          </p:cNvSpPr>
          <p:nvPr/>
        </p:nvSpPr>
        <p:spPr bwMode="auto">
          <a:xfrm>
            <a:off x="1600200" y="3124200"/>
            <a:ext cx="3352800" cy="990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pPr eaLnBrk="1" hangingPunct="1">
              <a:defRPr/>
            </a:pPr>
            <a:r>
              <a:rPr lang="en-US">
                <a:cs typeface="+mj-cs"/>
              </a:rPr>
              <a:t>Edge Effects</a:t>
            </a:r>
          </a:p>
        </p:txBody>
      </p:sp>
      <p:sp>
        <p:nvSpPr>
          <p:cNvPr id="1232901" name="Rectangle 5"/>
          <p:cNvSpPr>
            <a:spLocks noGrp="1" noChangeArrowheads="1"/>
          </p:cNvSpPr>
          <p:nvPr>
            <p:ph type="body" idx="1"/>
          </p:nvPr>
        </p:nvSpPr>
        <p:spPr/>
        <p:txBody>
          <a:bodyPr/>
          <a:lstStyle/>
          <a:p>
            <a:pPr eaLnBrk="1" hangingPunct="1">
              <a:defRPr/>
            </a:pPr>
            <a:r>
              <a:rPr lang="en-US" dirty="0">
                <a:cs typeface="+mn-cs"/>
              </a:rPr>
              <a:t>A high-scoring alignment must have some length, and therefore can not begin near to the end of either of two sequences being compared. This "edge effect" may be corrected for by calculating an </a:t>
            </a:r>
            <a:r>
              <a:rPr lang="en-US" dirty="0">
                <a:solidFill>
                  <a:srgbClr val="CC0000"/>
                </a:solidFill>
                <a:cs typeface="+mn-cs"/>
              </a:rPr>
              <a:t>"effective length"</a:t>
            </a:r>
            <a:r>
              <a:rPr lang="en-US" dirty="0">
                <a:cs typeface="+mn-cs"/>
              </a:rPr>
              <a:t> for sequences; the BLAST programs implement such a correction. </a:t>
            </a:r>
          </a:p>
        </p:txBody>
      </p:sp>
    </p:spTree>
  </p:cSld>
  <p:clrMapOvr>
    <a:masterClrMapping/>
  </p:clrMapOvr>
</p:sld>
</file>

<file path=ppt/theme/theme1.xml><?xml version="1.0" encoding="utf-8"?>
<a:theme xmlns:a="http://schemas.openxmlformats.org/drawingml/2006/main" name="slide">
  <a:themeElements>
    <a:clrScheme nam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 b="1" i="0" u="none" strike="noStrike" cap="none" normalizeH="0" baseline="0">
            <a:ln>
              <a:noFill/>
            </a:ln>
            <a:solidFill>
              <a:srgbClr val="80808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 b="1" i="0" u="none" strike="noStrike" cap="none" normalizeH="0" baseline="0">
            <a:ln>
              <a:noFill/>
            </a:ln>
            <a:solidFill>
              <a:srgbClr val="808080"/>
            </a:solidFill>
            <a:effectLst/>
            <a:latin typeface="Comic Sans MS" charset="0"/>
            <a:ea typeface="ＭＳ Ｐゴシック" charset="0"/>
          </a:defRPr>
        </a:defPPr>
      </a:lstStyle>
    </a:lnDef>
  </a:objectDefaults>
  <a:extraClrSchemeLst>
    <a:extraClrScheme>
      <a:clrScheme nam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Template>
  <TotalTime>7577</TotalTime>
  <Words>6597</Words>
  <Application>Microsoft Macintosh PowerPoint</Application>
  <PresentationFormat>On-screen Show (4:3)</PresentationFormat>
  <Paragraphs>488</Paragraphs>
  <Slides>47</Slides>
  <Notes>42</Notes>
  <HiddenSlides>6</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9" baseType="lpstr">
      <vt:lpstr>Arial</vt:lpstr>
      <vt:lpstr>Comic Sans MS</vt:lpstr>
      <vt:lpstr>Courier</vt:lpstr>
      <vt:lpstr>Courier New</vt:lpstr>
      <vt:lpstr>Frutiger 45 Light</vt:lpstr>
      <vt:lpstr>Garamond</vt:lpstr>
      <vt:lpstr>Symbol</vt:lpstr>
      <vt:lpstr>Times</vt:lpstr>
      <vt:lpstr>Times New Roman</vt:lpstr>
      <vt:lpstr>slide</vt:lpstr>
      <vt:lpstr>Equation</vt:lpstr>
      <vt:lpstr>Document</vt:lpstr>
      <vt:lpstr>Blast heuristics, Psi-Blast, and Sequence profiles  Morten Nielsen Department of Health Technology, DTU </vt:lpstr>
      <vt:lpstr>Outline</vt:lpstr>
      <vt:lpstr>Why alignment is slow</vt:lpstr>
      <vt:lpstr>Blast heuristics</vt:lpstr>
      <vt:lpstr>Hit extension</vt:lpstr>
      <vt:lpstr>What are P and E values?</vt:lpstr>
      <vt:lpstr>Blast E-values</vt:lpstr>
      <vt:lpstr>Blast output</vt:lpstr>
      <vt:lpstr>Edge Effects</vt:lpstr>
      <vt:lpstr>Blast output</vt:lpstr>
      <vt:lpstr>Blast E-values. Example</vt:lpstr>
      <vt:lpstr>Blast </vt:lpstr>
      <vt:lpstr>What goes wrong when Blast fails?</vt:lpstr>
      <vt:lpstr>Blosum scoring matrix</vt:lpstr>
      <vt:lpstr>What goes wrong when Blast fails?</vt:lpstr>
      <vt:lpstr>Alignment</vt:lpstr>
      <vt:lpstr>When Blast works!</vt:lpstr>
      <vt:lpstr>When Blast fails!</vt:lpstr>
      <vt:lpstr>Sequence profiles</vt:lpstr>
      <vt:lpstr>Sequence profiles </vt:lpstr>
      <vt:lpstr>Sequence profiles - OR</vt:lpstr>
      <vt:lpstr>Sequence profiles </vt:lpstr>
      <vt:lpstr>Sequence profiles </vt:lpstr>
      <vt:lpstr>Sequence profiles </vt:lpstr>
      <vt:lpstr>Visualization of Sequence logos</vt:lpstr>
      <vt:lpstr>Sequence logos (Kullback-Leibler)</vt:lpstr>
      <vt:lpstr>How to make sequence profiles </vt:lpstr>
      <vt:lpstr>Blast iterations</vt:lpstr>
      <vt:lpstr>How to make sequence profiles </vt:lpstr>
      <vt:lpstr>Sequence profiles for a single sequence</vt:lpstr>
      <vt:lpstr>Sequence profiles (1K7C.A)</vt:lpstr>
      <vt:lpstr>Sequence profiles (1K7C.A)</vt:lpstr>
      <vt:lpstr>Sequence profiles (1K7C.A)</vt:lpstr>
      <vt:lpstr>Example. Are these two sequences alike?</vt:lpstr>
      <vt:lpstr>When Blast fails!</vt:lpstr>
      <vt:lpstr>Example. (SGNH active site)</vt:lpstr>
      <vt:lpstr>Example. Where is the active site?</vt:lpstr>
      <vt:lpstr>Profile-profile scoring matrix</vt:lpstr>
      <vt:lpstr>Profile-profile scoring matrix</vt:lpstr>
      <vt:lpstr>Example. Where is the active site?</vt:lpstr>
      <vt:lpstr>Profile-profile scoring matrix</vt:lpstr>
      <vt:lpstr>And now you</vt:lpstr>
      <vt:lpstr>And now you</vt:lpstr>
      <vt:lpstr>And now you</vt:lpstr>
      <vt:lpstr>And now you</vt:lpstr>
      <vt:lpstr>And now you</vt:lpstr>
      <vt:lpstr>Summary</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johanne</dc:creator>
  <cp:lastModifiedBy>Morten Nielsen</cp:lastModifiedBy>
  <cp:revision>281</cp:revision>
  <cp:lastPrinted>2012-12-17T17:53:53Z</cp:lastPrinted>
  <dcterms:created xsi:type="dcterms:W3CDTF">2005-03-15T09:37:45Z</dcterms:created>
  <dcterms:modified xsi:type="dcterms:W3CDTF">2022-05-30T07:34:56Z</dcterms:modified>
</cp:coreProperties>
</file>