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650" r:id="rId2"/>
    <p:sldId id="722" r:id="rId3"/>
    <p:sldId id="689" r:id="rId4"/>
    <p:sldId id="685" r:id="rId5"/>
    <p:sldId id="723" r:id="rId6"/>
    <p:sldId id="724" r:id="rId7"/>
    <p:sldId id="653" r:id="rId8"/>
    <p:sldId id="702" r:id="rId9"/>
    <p:sldId id="703" r:id="rId10"/>
    <p:sldId id="704" r:id="rId11"/>
    <p:sldId id="705" r:id="rId12"/>
    <p:sldId id="706" r:id="rId13"/>
    <p:sldId id="659" r:id="rId14"/>
    <p:sldId id="660" r:id="rId15"/>
    <p:sldId id="661" r:id="rId16"/>
    <p:sldId id="662" r:id="rId17"/>
    <p:sldId id="663" r:id="rId18"/>
    <p:sldId id="686" r:id="rId19"/>
    <p:sldId id="718" r:id="rId20"/>
    <p:sldId id="688" r:id="rId21"/>
    <p:sldId id="674" r:id="rId22"/>
    <p:sldId id="708" r:id="rId23"/>
    <p:sldId id="673" r:id="rId24"/>
    <p:sldId id="675" r:id="rId25"/>
    <p:sldId id="727" r:id="rId26"/>
    <p:sldId id="719" r:id="rId27"/>
    <p:sldId id="720" r:id="rId28"/>
    <p:sldId id="664" r:id="rId29"/>
    <p:sldId id="721" r:id="rId30"/>
    <p:sldId id="665" r:id="rId31"/>
    <p:sldId id="677" r:id="rId32"/>
    <p:sldId id="679" r:id="rId33"/>
    <p:sldId id="678" r:id="rId34"/>
    <p:sldId id="681" r:id="rId35"/>
    <p:sldId id="682" r:id="rId36"/>
    <p:sldId id="683" r:id="rId37"/>
    <p:sldId id="671" r:id="rId38"/>
    <p:sldId id="726" r:id="rId39"/>
    <p:sldId id="684" r:id="rId40"/>
    <p:sldId id="672" r:id="rId41"/>
    <p:sldId id="712" r:id="rId42"/>
    <p:sldId id="713" r:id="rId43"/>
    <p:sldId id="725" r:id="rId44"/>
    <p:sldId id="715" r:id="rId45"/>
    <p:sldId id="716" r:id="rId46"/>
    <p:sldId id="710" r:id="rId47"/>
    <p:sldId id="728" r:id="rId48"/>
    <p:sldId id="729" r:id="rId49"/>
    <p:sldId id="730" r:id="rId50"/>
    <p:sldId id="731" r:id="rId51"/>
    <p:sldId id="732" r:id="rId52"/>
    <p:sldId id="711" r:id="rId53"/>
  </p:sldIdLst>
  <p:sldSz cx="9144000" cy="6858000" type="screen4x3"/>
  <p:notesSz cx="6794500" cy="9931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00" b="1" kern="1200">
        <a:solidFill>
          <a:schemeClr val="tx1"/>
        </a:solidFill>
        <a:latin typeface="Frutiger 45 Light" charset="0"/>
        <a:ea typeface="ＭＳ Ｐゴシック" charset="0"/>
        <a:cs typeface="ＭＳ Ｐゴシック" charset="0"/>
      </a:defRPr>
    </a:lvl1pPr>
    <a:lvl2pPr marL="457200" algn="ctr" rtl="0" fontAlgn="base">
      <a:spcBef>
        <a:spcPct val="0"/>
      </a:spcBef>
      <a:spcAft>
        <a:spcPct val="0"/>
      </a:spcAft>
      <a:defRPr sz="300" b="1" kern="1200">
        <a:solidFill>
          <a:schemeClr val="tx1"/>
        </a:solidFill>
        <a:latin typeface="Frutiger 45 Light" charset="0"/>
        <a:ea typeface="ＭＳ Ｐゴシック" charset="0"/>
        <a:cs typeface="ＭＳ Ｐゴシック" charset="0"/>
      </a:defRPr>
    </a:lvl2pPr>
    <a:lvl3pPr marL="914400" algn="ctr" rtl="0" fontAlgn="base">
      <a:spcBef>
        <a:spcPct val="0"/>
      </a:spcBef>
      <a:spcAft>
        <a:spcPct val="0"/>
      </a:spcAft>
      <a:defRPr sz="300" b="1" kern="1200">
        <a:solidFill>
          <a:schemeClr val="tx1"/>
        </a:solidFill>
        <a:latin typeface="Frutiger 45 Light" charset="0"/>
        <a:ea typeface="ＭＳ Ｐゴシック" charset="0"/>
        <a:cs typeface="ＭＳ Ｐゴシック" charset="0"/>
      </a:defRPr>
    </a:lvl3pPr>
    <a:lvl4pPr marL="1371600" algn="ctr" rtl="0" fontAlgn="base">
      <a:spcBef>
        <a:spcPct val="0"/>
      </a:spcBef>
      <a:spcAft>
        <a:spcPct val="0"/>
      </a:spcAft>
      <a:defRPr sz="300" b="1" kern="1200">
        <a:solidFill>
          <a:schemeClr val="tx1"/>
        </a:solidFill>
        <a:latin typeface="Frutiger 45 Light" charset="0"/>
        <a:ea typeface="ＭＳ Ｐゴシック" charset="0"/>
        <a:cs typeface="ＭＳ Ｐゴシック" charset="0"/>
      </a:defRPr>
    </a:lvl4pPr>
    <a:lvl5pPr marL="1828800" algn="ctr" rtl="0" fontAlgn="base">
      <a:spcBef>
        <a:spcPct val="0"/>
      </a:spcBef>
      <a:spcAft>
        <a:spcPct val="0"/>
      </a:spcAft>
      <a:defRPr sz="300" b="1" kern="1200">
        <a:solidFill>
          <a:schemeClr val="tx1"/>
        </a:solidFill>
        <a:latin typeface="Frutiger 45 Light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300" b="1" kern="1200">
        <a:solidFill>
          <a:schemeClr val="tx1"/>
        </a:solidFill>
        <a:latin typeface="Frutiger 45 Light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300" b="1" kern="1200">
        <a:solidFill>
          <a:schemeClr val="tx1"/>
        </a:solidFill>
        <a:latin typeface="Frutiger 45 Light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300" b="1" kern="1200">
        <a:solidFill>
          <a:schemeClr val="tx1"/>
        </a:solidFill>
        <a:latin typeface="Frutiger 45 Light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300" b="1" kern="1200">
        <a:solidFill>
          <a:schemeClr val="tx1"/>
        </a:solidFill>
        <a:latin typeface="Frutiger 45 Light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000099"/>
    <a:srgbClr val="4355FB"/>
    <a:srgbClr val="FFFF66"/>
    <a:srgbClr val="008000"/>
    <a:srgbClr val="DDDDDD"/>
    <a:srgbClr val="F8F8F8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03"/>
  </p:normalViewPr>
  <p:slideViewPr>
    <p:cSldViewPr>
      <p:cViewPr varScale="1">
        <p:scale>
          <a:sx n="109" d="100"/>
          <a:sy n="109" d="100"/>
        </p:scale>
        <p:origin x="172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1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1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AF20D6D-CDC9-DB4B-B171-15083F0B77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6716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8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88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8050"/>
            <a:ext cx="5435600" cy="446881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8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8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6F8ECEF-B44C-DD43-A220-760CED7504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614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D59E73-B129-264A-AA5C-1E6C4522F5E3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9308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308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31996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587C4F-B20C-5746-92C1-A8E9B46729C9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18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8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64884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D7218-796D-3647-80A5-62D78C396C13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18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8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69098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62DD79-90A5-3448-AD32-664A772C662D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18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8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0062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AB442A-B70B-F346-AE07-6C958D0F11AE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138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3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45591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E91675-0268-014D-97F1-D3F42C6868FA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139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3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851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148B41-1587-9445-80B9-944A913E2B57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14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4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75878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FA0A06-DB39-E545-801D-D131B0F659A1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14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4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1446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393281-249E-5141-8203-2692EF526A34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142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42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45084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DA107A-55D7-CA4A-817C-0250BEFBA6E1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1143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43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31310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9041E7-98C9-1C40-A47D-1A8E63E98310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12072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072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4503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DE7D82-EB83-9445-A327-EFEFE38881A8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214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14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5325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3427F5-994E-8242-9EC2-5DF2C98D2417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114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4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71556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9C6F1F-7312-424D-80F3-8C48E551771B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1145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45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85007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B772FC-33BF-0E41-963C-C27BC6E51A72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11888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888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9049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6EB9AC-33B3-1745-973F-977F6DBAE167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1146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4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52740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72297F-A758-8046-8EB7-AB6E0AA3957B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1147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4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42519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2C6B8B-C20F-0944-A70A-88C500E60328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122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2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Change location of P and Q matrices</a:t>
            </a:r>
            <a:r>
              <a:rPr lang="en-US" baseline="0" dirty="0">
                <a:cs typeface="+mn-cs"/>
              </a:rPr>
              <a:t> </a:t>
            </a:r>
            <a:r>
              <a:rPr lang="en-US" baseline="0">
                <a:cs typeface="+mn-cs"/>
              </a:rPr>
              <a:t>so that we </a:t>
            </a:r>
            <a:r>
              <a:rPr lang="en-US" baseline="0" dirty="0">
                <a:cs typeface="+mn-cs"/>
              </a:rPr>
              <a:t>have  D,P newline Q E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96159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174DA6-11DF-AB40-96E1-D0100915CC1D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12113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113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75110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D35B51-29B0-F44B-907C-075FA9BEC8CF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12134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134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28827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5E51DE-0040-C447-90B0-63648147B179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114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4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55986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7FB530-EE08-D544-B431-AC30EAFD9A42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1217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17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8878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E5DDFF-7532-744D-ABD8-0C2DE73B1D1E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123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3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4904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B2B6ED-85E3-6E47-849E-447B4B5E431E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1149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49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4892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B726C9-E9FB-F847-8AFE-7410559BA1C8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1150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50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30928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C808F6-0DEC-8B4D-AE4B-67D094A43DE0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1152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52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464729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460951-2F3C-B748-9792-CE1A986CFE10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1153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53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33402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DF59FF-18A1-AD4D-AFF8-64EFE6681C6A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1154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54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34980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86FDB0-7888-A34B-AD0F-4D79400311D6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115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5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85607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6140A-5C3D-3149-9007-689C8FF6CD0A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1156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56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17667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4B73D5-3BF3-D740-BD34-85B13DBC401C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1157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57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729996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5A8FF6-4C4B-D84F-9F06-BD42B40ECF1E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1149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49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156519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73A43A-95C8-5F46-A8C9-775B62878DBA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115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5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807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5F73F2-7661-F945-9251-FFAA83C4A229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12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948275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D3CEB0-2E6B-E346-B3B8-19F09F462FD0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115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5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15735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E7D277-B526-C243-80DB-56B54F165B08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1218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1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572921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84CC6D-F4E5-444C-9E76-8F4E0CB14E74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1219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19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390387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0991A7-6BA2-304F-A29C-F61E20962C69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122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2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74848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7AE08B-69A6-0B4F-9670-FA54627A9422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122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2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034703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01B1D3-D616-FB48-849C-6D23AA5A3F11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1222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2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640046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2C6B8B-C20F-0944-A70A-88C500E60328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122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2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Change location of P and Q matrices</a:t>
            </a:r>
            <a:r>
              <a:rPr lang="en-US" baseline="0" dirty="0">
                <a:cs typeface="+mn-cs"/>
              </a:rPr>
              <a:t> </a:t>
            </a:r>
            <a:r>
              <a:rPr lang="en-US" baseline="0">
                <a:cs typeface="+mn-cs"/>
              </a:rPr>
              <a:t>so that we </a:t>
            </a:r>
            <a:r>
              <a:rPr lang="en-US" baseline="0" dirty="0">
                <a:cs typeface="+mn-cs"/>
              </a:rPr>
              <a:t>have  D,P newline Q E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53112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2C6B8B-C20F-0944-A70A-88C500E60328}" type="slidenum">
              <a:rPr lang="en-US"/>
              <a:pPr>
                <a:defRPr/>
              </a:pPr>
              <a:t>47</a:t>
            </a:fld>
            <a:endParaRPr lang="en-US"/>
          </a:p>
        </p:txBody>
      </p:sp>
      <p:sp>
        <p:nvSpPr>
          <p:cNvPr id="122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2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Change location of P and Q matrices</a:t>
            </a:r>
            <a:r>
              <a:rPr lang="en-US" baseline="0" dirty="0">
                <a:cs typeface="+mn-cs"/>
              </a:rPr>
              <a:t> </a:t>
            </a:r>
            <a:r>
              <a:rPr lang="en-US" baseline="0">
                <a:cs typeface="+mn-cs"/>
              </a:rPr>
              <a:t>so that we </a:t>
            </a:r>
            <a:r>
              <a:rPr lang="en-US" baseline="0" dirty="0">
                <a:cs typeface="+mn-cs"/>
              </a:rPr>
              <a:t>have  D,P newline Q E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052375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2C6B8B-C20F-0944-A70A-88C500E60328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122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2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Change location of P and Q matrices</a:t>
            </a:r>
            <a:r>
              <a:rPr lang="en-US" baseline="0" dirty="0">
                <a:cs typeface="+mn-cs"/>
              </a:rPr>
              <a:t> </a:t>
            </a:r>
            <a:r>
              <a:rPr lang="en-US" baseline="0">
                <a:cs typeface="+mn-cs"/>
              </a:rPr>
              <a:t>so that we </a:t>
            </a:r>
            <a:r>
              <a:rPr lang="en-US" baseline="0" dirty="0">
                <a:cs typeface="+mn-cs"/>
              </a:rPr>
              <a:t>have  D,P newline Q E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116956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2C6B8B-C20F-0944-A70A-88C500E60328}" type="slidenum">
              <a:rPr lang="en-US"/>
              <a:pPr>
                <a:defRPr/>
              </a:pPr>
              <a:t>49</a:t>
            </a:fld>
            <a:endParaRPr lang="en-US"/>
          </a:p>
        </p:txBody>
      </p:sp>
      <p:sp>
        <p:nvSpPr>
          <p:cNvPr id="122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2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Change location of P and Q matrices</a:t>
            </a:r>
            <a:r>
              <a:rPr lang="en-US" baseline="0" dirty="0">
                <a:cs typeface="+mn-cs"/>
              </a:rPr>
              <a:t> </a:t>
            </a:r>
            <a:r>
              <a:rPr lang="en-US" baseline="0">
                <a:cs typeface="+mn-cs"/>
              </a:rPr>
              <a:t>so that we </a:t>
            </a:r>
            <a:r>
              <a:rPr lang="en-US" baseline="0" dirty="0">
                <a:cs typeface="+mn-cs"/>
              </a:rPr>
              <a:t>have  D,P newline Q E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9878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B9326D-65FF-7944-B3C5-76CEBCC37ED8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13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3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094789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2C6B8B-C20F-0944-A70A-88C500E60328}" type="slidenum">
              <a:rPr lang="en-US"/>
              <a:pPr>
                <a:defRPr/>
              </a:pPr>
              <a:t>50</a:t>
            </a:fld>
            <a:endParaRPr lang="en-US"/>
          </a:p>
        </p:txBody>
      </p:sp>
      <p:sp>
        <p:nvSpPr>
          <p:cNvPr id="122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2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Change location of P and Q matrices</a:t>
            </a:r>
            <a:r>
              <a:rPr lang="en-US" baseline="0" dirty="0">
                <a:cs typeface="+mn-cs"/>
              </a:rPr>
              <a:t> </a:t>
            </a:r>
            <a:r>
              <a:rPr lang="en-US" baseline="0">
                <a:cs typeface="+mn-cs"/>
              </a:rPr>
              <a:t>so that we </a:t>
            </a:r>
            <a:r>
              <a:rPr lang="en-US" baseline="0" dirty="0">
                <a:cs typeface="+mn-cs"/>
              </a:rPr>
              <a:t>have  D,P newline Q E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41489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2C6B8B-C20F-0944-A70A-88C500E60328}" type="slidenum">
              <a:rPr lang="en-US"/>
              <a:pPr>
                <a:defRPr/>
              </a:pPr>
              <a:t>51</a:t>
            </a:fld>
            <a:endParaRPr lang="en-US"/>
          </a:p>
        </p:txBody>
      </p:sp>
      <p:sp>
        <p:nvSpPr>
          <p:cNvPr id="122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2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Change location of P and Q matrices</a:t>
            </a:r>
            <a:r>
              <a:rPr lang="en-US" baseline="0" dirty="0">
                <a:cs typeface="+mn-cs"/>
              </a:rPr>
              <a:t> </a:t>
            </a:r>
            <a:r>
              <a:rPr lang="en-US" baseline="0">
                <a:cs typeface="+mn-cs"/>
              </a:rPr>
              <a:t>so that we </a:t>
            </a:r>
            <a:r>
              <a:rPr lang="en-US" baseline="0" dirty="0">
                <a:cs typeface="+mn-cs"/>
              </a:rPr>
              <a:t>have  D,P newline Q E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25681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3FA4EF-5602-D54F-89F2-8568BEE59B72}" type="slidenum">
              <a:rPr lang="en-US"/>
              <a:pPr>
                <a:defRPr/>
              </a:pPr>
              <a:t>52</a:t>
            </a:fld>
            <a:endParaRPr lang="en-US"/>
          </a:p>
        </p:txBody>
      </p:sp>
      <p:sp>
        <p:nvSpPr>
          <p:cNvPr id="121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1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4951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F86F30-AED7-3647-98EA-A5CB2C48A321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131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3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5197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75FCEF-3AD0-DF4F-AF4E-619786553F2D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132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3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3061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9C0E02-82B5-994F-8D24-D691B7CF3844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118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8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98214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1461DB-DC6A-AE4B-8A43-1B44CE63A951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182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8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1962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64699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1391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304800"/>
            <a:ext cx="222885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304800"/>
            <a:ext cx="653415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473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7860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5985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143000"/>
            <a:ext cx="42291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143000"/>
            <a:ext cx="42291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2637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4339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5496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8155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7866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8026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304800"/>
            <a:ext cx="7162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43000"/>
            <a:ext cx="8610600" cy="5105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  <p:pic>
        <p:nvPicPr>
          <p:cNvPr id="1028" name="Picture 7" descr="CBS_new_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762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7" name="Text Box 93"/>
          <p:cNvSpPr txBox="1">
            <a:spLocks noChangeArrowheads="1"/>
          </p:cNvSpPr>
          <p:nvPr/>
        </p:nvSpPr>
        <p:spPr bwMode="auto">
          <a:xfrm>
            <a:off x="5181600" y="6477000"/>
            <a:ext cx="381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da-DK" sz="1800">
              <a:latin typeface="Garamond" charset="0"/>
              <a:cs typeface="+mn-cs"/>
            </a:endParaRPr>
          </a:p>
        </p:txBody>
      </p:sp>
      <p:sp>
        <p:nvSpPr>
          <p:cNvPr id="1123" name="Line 99"/>
          <p:cNvSpPr>
            <a:spLocks noChangeShapeType="1"/>
          </p:cNvSpPr>
          <p:nvPr/>
        </p:nvSpPr>
        <p:spPr bwMode="auto">
          <a:xfrm>
            <a:off x="228600" y="990600"/>
            <a:ext cx="8915400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125" name="Line 101"/>
          <p:cNvSpPr>
            <a:spLocks noChangeShapeType="1"/>
          </p:cNvSpPr>
          <p:nvPr/>
        </p:nvSpPr>
        <p:spPr bwMode="auto">
          <a:xfrm>
            <a:off x="152400" y="6615113"/>
            <a:ext cx="8915400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mic Sans MS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mic Sans MS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mic Sans MS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mic Sans MS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mic Sans MS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mic Sans MS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mic Sans MS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mic Sans M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2.emf"/><Relationship Id="rId4" Type="http://schemas.openxmlformats.org/officeDocument/2006/relationships/oleObject" Target="../embeddings/oleObject2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4.emf"/><Relationship Id="rId4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6.emf"/><Relationship Id="rId4" Type="http://schemas.openxmlformats.org/officeDocument/2006/relationships/oleObject" Target="../embeddings/oleObject6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8.emf"/><Relationship Id="rId4" Type="http://schemas.openxmlformats.org/officeDocument/2006/relationships/oleObject" Target="../embeddings/oleObject8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0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2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4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6.emf"/><Relationship Id="rId4" Type="http://schemas.openxmlformats.org/officeDocument/2006/relationships/oleObject" Target="../embeddings/oleObject16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29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8.emf"/><Relationship Id="rId4" Type="http://schemas.openxmlformats.org/officeDocument/2006/relationships/oleObject" Target="../embeddings/oleObject18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20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794" name="AutoShape 2"/>
          <p:cNvSpPr>
            <a:spLocks noChangeArrowheads="1"/>
          </p:cNvSpPr>
          <p:nvPr/>
        </p:nvSpPr>
        <p:spPr bwMode="auto">
          <a:xfrm>
            <a:off x="539750" y="1700213"/>
            <a:ext cx="8208963" cy="37449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66FF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9297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219200" y="2819400"/>
            <a:ext cx="7016750" cy="14700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>
                <a:cs typeface="+mj-cs"/>
              </a:rPr>
              <a:t>Sequence</a:t>
            </a:r>
            <a:br>
              <a:rPr lang="en-US" dirty="0">
                <a:cs typeface="+mj-cs"/>
              </a:rPr>
            </a:br>
            <a:r>
              <a:rPr lang="en-US" dirty="0">
                <a:cs typeface="+mj-cs"/>
              </a:rPr>
              <a:t>Alignment Algorithms</a:t>
            </a:r>
            <a:br>
              <a:rPr lang="en-US" dirty="0">
                <a:cs typeface="+mj-cs"/>
              </a:rPr>
            </a:br>
            <a:br>
              <a:rPr lang="en-US" dirty="0">
                <a:cs typeface="+mj-cs"/>
              </a:rPr>
            </a:br>
            <a:r>
              <a:rPr lang="en-US" dirty="0">
                <a:cs typeface="+mj-cs"/>
              </a:rPr>
              <a:t>Morten Nielsen</a:t>
            </a:r>
            <a:br>
              <a:rPr lang="en-US" dirty="0">
                <a:cs typeface="+mj-cs"/>
              </a:rPr>
            </a:br>
            <a:r>
              <a:rPr lang="en-US" dirty="0">
                <a:cs typeface="+mj-cs"/>
              </a:rPr>
              <a:t>Department of Health Technology, DTU</a:t>
            </a:r>
            <a:br>
              <a:rPr lang="en-US" dirty="0">
                <a:cs typeface="+mj-cs"/>
              </a:rPr>
            </a:br>
            <a:endParaRPr lang="da-DK" dirty="0"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Dynamic programming: computation of scores</a:t>
            </a:r>
          </a:p>
        </p:txBody>
      </p:sp>
      <p:sp>
        <p:nvSpPr>
          <p:cNvPr id="1173507" name="Text Box 3"/>
          <p:cNvSpPr txBox="1">
            <a:spLocks noChangeArrowheads="1"/>
          </p:cNvSpPr>
          <p:nvPr/>
        </p:nvSpPr>
        <p:spPr bwMode="auto">
          <a:xfrm>
            <a:off x="914400" y="1295400"/>
            <a:ext cx="2971800" cy="243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800" b="0">
                <a:latin typeface="Courier New" charset="0"/>
                <a:cs typeface="+mn-cs"/>
              </a:rPr>
              <a:t>      </a:t>
            </a:r>
            <a:r>
              <a:rPr lang="en-US" sz="1800">
                <a:latin typeface="Courier New" charset="0"/>
                <a:cs typeface="+mn-cs"/>
              </a:rPr>
              <a:t>T  C  G  C  A</a:t>
            </a:r>
          </a:p>
          <a:p>
            <a:pPr algn="l">
              <a:spcBef>
                <a:spcPct val="50000"/>
              </a:spcBef>
              <a:defRPr/>
            </a:pPr>
            <a:endParaRPr lang="en-US" sz="1800">
              <a:latin typeface="Courier New" charset="0"/>
              <a:cs typeface="+mn-cs"/>
            </a:endParaRPr>
          </a:p>
          <a:p>
            <a:pPr algn="l">
              <a:spcBef>
                <a:spcPct val="50000"/>
              </a:spcBef>
              <a:defRPr/>
            </a:pPr>
            <a:r>
              <a:rPr lang="en-US" sz="1800">
                <a:latin typeface="Courier New" charset="0"/>
                <a:cs typeface="+mn-cs"/>
              </a:rPr>
              <a:t>T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1800">
                <a:latin typeface="Courier New" charset="0"/>
                <a:cs typeface="+mn-cs"/>
              </a:rPr>
              <a:t>C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1800">
                <a:latin typeface="Courier New" charset="0"/>
                <a:cs typeface="+mn-cs"/>
              </a:rPr>
              <a:t>C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1800">
                <a:latin typeface="Courier New" charset="0"/>
                <a:cs typeface="+mn-cs"/>
              </a:rPr>
              <a:t>A</a:t>
            </a:r>
          </a:p>
        </p:txBody>
      </p:sp>
      <p:sp>
        <p:nvSpPr>
          <p:cNvPr id="1173508" name="Line 4"/>
          <p:cNvSpPr>
            <a:spLocks noChangeShapeType="1"/>
          </p:cNvSpPr>
          <p:nvPr/>
        </p:nvSpPr>
        <p:spPr bwMode="auto">
          <a:xfrm>
            <a:off x="990600" y="1676400"/>
            <a:ext cx="2743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173509" name="Line 5"/>
          <p:cNvSpPr>
            <a:spLocks noChangeShapeType="1"/>
          </p:cNvSpPr>
          <p:nvPr/>
        </p:nvSpPr>
        <p:spPr bwMode="auto">
          <a:xfrm>
            <a:off x="1219200" y="1371600"/>
            <a:ext cx="0" cy="2286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173510" name="Line 6"/>
          <p:cNvSpPr>
            <a:spLocks noChangeShapeType="1"/>
          </p:cNvSpPr>
          <p:nvPr/>
        </p:nvSpPr>
        <p:spPr bwMode="auto">
          <a:xfrm>
            <a:off x="990600" y="3657600"/>
            <a:ext cx="2743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173511" name="Line 7"/>
          <p:cNvSpPr>
            <a:spLocks noChangeShapeType="1"/>
          </p:cNvSpPr>
          <p:nvPr/>
        </p:nvSpPr>
        <p:spPr bwMode="auto">
          <a:xfrm>
            <a:off x="3733800" y="1371600"/>
            <a:ext cx="0" cy="2286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173512" name="Text Box 8"/>
          <p:cNvSpPr txBox="1">
            <a:spLocks noChangeArrowheads="1"/>
          </p:cNvSpPr>
          <p:nvPr/>
        </p:nvSpPr>
        <p:spPr bwMode="auto">
          <a:xfrm>
            <a:off x="2117725" y="2528888"/>
            <a:ext cx="320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FF3300"/>
                </a:solidFill>
                <a:latin typeface="Courier New" charset="0"/>
                <a:cs typeface="+mn-cs"/>
              </a:rPr>
              <a:t>x</a:t>
            </a:r>
            <a:endParaRPr lang="en-US" sz="1800" b="0">
              <a:latin typeface="Courier New" charset="0"/>
              <a:cs typeface="+mn-cs"/>
            </a:endParaRPr>
          </a:p>
        </p:txBody>
      </p:sp>
      <p:sp>
        <p:nvSpPr>
          <p:cNvPr id="1173513" name="Line 9"/>
          <p:cNvSpPr>
            <a:spLocks noChangeShapeType="1"/>
          </p:cNvSpPr>
          <p:nvPr/>
        </p:nvSpPr>
        <p:spPr bwMode="auto">
          <a:xfrm>
            <a:off x="2286000" y="22098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173514" name="Line 10"/>
          <p:cNvSpPr>
            <a:spLocks noChangeShapeType="1"/>
          </p:cNvSpPr>
          <p:nvPr/>
        </p:nvSpPr>
        <p:spPr bwMode="auto">
          <a:xfrm>
            <a:off x="1828800" y="2286000"/>
            <a:ext cx="381000" cy="38100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173515" name="Text Box 11"/>
          <p:cNvSpPr txBox="1">
            <a:spLocks noChangeArrowheads="1"/>
          </p:cNvSpPr>
          <p:nvPr/>
        </p:nvSpPr>
        <p:spPr bwMode="auto">
          <a:xfrm>
            <a:off x="4267200" y="1355725"/>
            <a:ext cx="3965575" cy="242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800" b="0">
                <a:latin typeface="Arial" charset="0"/>
                <a:cs typeface="+mn-cs"/>
              </a:rPr>
              <a:t>Any given point in matrix can only be reached from three possible positions (you cannot </a:t>
            </a:r>
            <a:r>
              <a:rPr lang="ja-JP" altLang="en-US" sz="1800" b="0">
                <a:latin typeface="Arial"/>
                <a:cs typeface="+mn-cs"/>
              </a:rPr>
              <a:t>“</a:t>
            </a:r>
            <a:r>
              <a:rPr lang="en-US" sz="1800" b="0">
                <a:latin typeface="Arial" charset="0"/>
                <a:cs typeface="+mn-cs"/>
              </a:rPr>
              <a:t>align backwards</a:t>
            </a:r>
            <a:r>
              <a:rPr lang="ja-JP" altLang="en-US" sz="1800" b="0">
                <a:latin typeface="Arial"/>
                <a:cs typeface="+mn-cs"/>
              </a:rPr>
              <a:t>”</a:t>
            </a:r>
            <a:r>
              <a:rPr lang="en-US" sz="1800" b="0">
                <a:latin typeface="Arial" charset="0"/>
                <a:cs typeface="+mn-cs"/>
              </a:rPr>
              <a:t>).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1800" b="0">
                <a:latin typeface="Arial" charset="0"/>
                <a:cs typeface="+mn-cs"/>
              </a:rPr>
              <a:t>=&gt; Best scoring alignment ending in any given point in the matrix can be found by choosing the highest scoring of the three possibilities. </a:t>
            </a:r>
          </a:p>
        </p:txBody>
      </p:sp>
      <p:sp>
        <p:nvSpPr>
          <p:cNvPr id="1173516" name="Text Box 12"/>
          <p:cNvSpPr txBox="1">
            <a:spLocks noChangeArrowheads="1"/>
          </p:cNvSpPr>
          <p:nvPr/>
        </p:nvSpPr>
        <p:spPr bwMode="auto">
          <a:xfrm>
            <a:off x="1397000" y="5726113"/>
            <a:ext cx="19510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800" b="0">
                <a:latin typeface="Arial" charset="0"/>
                <a:cs typeface="+mn-cs"/>
              </a:rPr>
              <a:t>score(x,y) = max</a:t>
            </a:r>
            <a:r>
              <a:rPr lang="en-US" sz="2000" b="0">
                <a:latin typeface="Arial" charset="0"/>
                <a:cs typeface="+mn-cs"/>
              </a:rPr>
              <a:t> </a:t>
            </a:r>
          </a:p>
        </p:txBody>
      </p:sp>
      <p:sp>
        <p:nvSpPr>
          <p:cNvPr id="1173517" name="AutoShape 13"/>
          <p:cNvSpPr>
            <a:spLocks/>
          </p:cNvSpPr>
          <p:nvPr/>
        </p:nvSpPr>
        <p:spPr bwMode="auto">
          <a:xfrm>
            <a:off x="3317875" y="5334000"/>
            <a:ext cx="152400" cy="1143000"/>
          </a:xfrm>
          <a:prstGeom prst="leftBrace">
            <a:avLst>
              <a:gd name="adj1" fmla="val 6250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173518" name="Text Box 14"/>
          <p:cNvSpPr txBox="1">
            <a:spLocks noChangeArrowheads="1"/>
          </p:cNvSpPr>
          <p:nvPr/>
        </p:nvSpPr>
        <p:spPr bwMode="auto">
          <a:xfrm>
            <a:off x="3454400" y="5334000"/>
            <a:ext cx="4090988" cy="11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800" b="0">
                <a:latin typeface="Arial" charset="0"/>
                <a:cs typeface="+mn-cs"/>
              </a:rPr>
              <a:t>score(x,y-1) - gap-penalty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1800" b="0">
                <a:solidFill>
                  <a:srgbClr val="FF3300"/>
                </a:solidFill>
                <a:latin typeface="Arial" charset="0"/>
                <a:cs typeface="+mn-cs"/>
              </a:rPr>
              <a:t>score(x-1,y-1) + substitution-score(x,y)</a:t>
            </a:r>
          </a:p>
          <a:p>
            <a:pPr algn="l">
              <a:spcBef>
                <a:spcPct val="50000"/>
              </a:spcBef>
              <a:defRPr/>
            </a:pPr>
            <a:endParaRPr lang="en-US" sz="1800" b="0">
              <a:latin typeface="Arial" charset="0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Dynamic programming: computation of scores</a:t>
            </a:r>
          </a:p>
        </p:txBody>
      </p:sp>
      <p:sp>
        <p:nvSpPr>
          <p:cNvPr id="1174531" name="Text Box 3"/>
          <p:cNvSpPr txBox="1">
            <a:spLocks noChangeArrowheads="1"/>
          </p:cNvSpPr>
          <p:nvPr/>
        </p:nvSpPr>
        <p:spPr bwMode="auto">
          <a:xfrm>
            <a:off x="914400" y="1295400"/>
            <a:ext cx="2971800" cy="243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800" b="0">
                <a:latin typeface="Courier New" charset="0"/>
                <a:cs typeface="+mn-cs"/>
              </a:rPr>
              <a:t>      </a:t>
            </a:r>
            <a:r>
              <a:rPr lang="en-US" sz="1800">
                <a:latin typeface="Courier New" charset="0"/>
                <a:cs typeface="+mn-cs"/>
              </a:rPr>
              <a:t>T  C  G  C  A</a:t>
            </a:r>
          </a:p>
          <a:p>
            <a:pPr algn="l">
              <a:spcBef>
                <a:spcPct val="50000"/>
              </a:spcBef>
              <a:defRPr/>
            </a:pPr>
            <a:endParaRPr lang="en-US" sz="1800">
              <a:latin typeface="Courier New" charset="0"/>
              <a:cs typeface="+mn-cs"/>
            </a:endParaRPr>
          </a:p>
          <a:p>
            <a:pPr algn="l">
              <a:spcBef>
                <a:spcPct val="50000"/>
              </a:spcBef>
              <a:defRPr/>
            </a:pPr>
            <a:r>
              <a:rPr lang="en-US" sz="1800">
                <a:latin typeface="Courier New" charset="0"/>
                <a:cs typeface="+mn-cs"/>
              </a:rPr>
              <a:t>T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1800">
                <a:latin typeface="Courier New" charset="0"/>
                <a:cs typeface="+mn-cs"/>
              </a:rPr>
              <a:t>C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1800">
                <a:latin typeface="Courier New" charset="0"/>
                <a:cs typeface="+mn-cs"/>
              </a:rPr>
              <a:t>C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1800">
                <a:latin typeface="Courier New" charset="0"/>
                <a:cs typeface="+mn-cs"/>
              </a:rPr>
              <a:t>A</a:t>
            </a:r>
          </a:p>
        </p:txBody>
      </p:sp>
      <p:sp>
        <p:nvSpPr>
          <p:cNvPr id="1174532" name="Line 4"/>
          <p:cNvSpPr>
            <a:spLocks noChangeShapeType="1"/>
          </p:cNvSpPr>
          <p:nvPr/>
        </p:nvSpPr>
        <p:spPr bwMode="auto">
          <a:xfrm>
            <a:off x="990600" y="1676400"/>
            <a:ext cx="2743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174533" name="Line 5"/>
          <p:cNvSpPr>
            <a:spLocks noChangeShapeType="1"/>
          </p:cNvSpPr>
          <p:nvPr/>
        </p:nvSpPr>
        <p:spPr bwMode="auto">
          <a:xfrm>
            <a:off x="1219200" y="1371600"/>
            <a:ext cx="0" cy="2286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174534" name="Line 6"/>
          <p:cNvSpPr>
            <a:spLocks noChangeShapeType="1"/>
          </p:cNvSpPr>
          <p:nvPr/>
        </p:nvSpPr>
        <p:spPr bwMode="auto">
          <a:xfrm>
            <a:off x="990600" y="3657600"/>
            <a:ext cx="2743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174535" name="Line 7"/>
          <p:cNvSpPr>
            <a:spLocks noChangeShapeType="1"/>
          </p:cNvSpPr>
          <p:nvPr/>
        </p:nvSpPr>
        <p:spPr bwMode="auto">
          <a:xfrm>
            <a:off x="3733800" y="1371600"/>
            <a:ext cx="0" cy="2286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174536" name="Text Box 8"/>
          <p:cNvSpPr txBox="1">
            <a:spLocks noChangeArrowheads="1"/>
          </p:cNvSpPr>
          <p:nvPr/>
        </p:nvSpPr>
        <p:spPr bwMode="auto">
          <a:xfrm>
            <a:off x="2117725" y="2528888"/>
            <a:ext cx="320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FF3300"/>
                </a:solidFill>
                <a:latin typeface="Courier New" charset="0"/>
                <a:cs typeface="+mn-cs"/>
              </a:rPr>
              <a:t>x</a:t>
            </a:r>
            <a:endParaRPr lang="en-US" sz="1800" b="0">
              <a:latin typeface="Courier New" charset="0"/>
              <a:cs typeface="+mn-cs"/>
            </a:endParaRPr>
          </a:p>
        </p:txBody>
      </p:sp>
      <p:sp>
        <p:nvSpPr>
          <p:cNvPr id="1174537" name="Line 9"/>
          <p:cNvSpPr>
            <a:spLocks noChangeShapeType="1"/>
          </p:cNvSpPr>
          <p:nvPr/>
        </p:nvSpPr>
        <p:spPr bwMode="auto">
          <a:xfrm>
            <a:off x="1828800" y="2743200"/>
            <a:ext cx="304800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174538" name="Line 10"/>
          <p:cNvSpPr>
            <a:spLocks noChangeShapeType="1"/>
          </p:cNvSpPr>
          <p:nvPr/>
        </p:nvSpPr>
        <p:spPr bwMode="auto">
          <a:xfrm>
            <a:off x="2286000" y="22098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174539" name="Line 11"/>
          <p:cNvSpPr>
            <a:spLocks noChangeShapeType="1"/>
          </p:cNvSpPr>
          <p:nvPr/>
        </p:nvSpPr>
        <p:spPr bwMode="auto">
          <a:xfrm>
            <a:off x="1828800" y="2286000"/>
            <a:ext cx="3810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174540" name="Text Box 12"/>
          <p:cNvSpPr txBox="1">
            <a:spLocks noChangeArrowheads="1"/>
          </p:cNvSpPr>
          <p:nvPr/>
        </p:nvSpPr>
        <p:spPr bwMode="auto">
          <a:xfrm>
            <a:off x="4267200" y="1355725"/>
            <a:ext cx="3965575" cy="242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800" b="0">
                <a:latin typeface="Arial" charset="0"/>
                <a:cs typeface="+mn-cs"/>
              </a:rPr>
              <a:t>Any given point in matrix can only be reached from three possible positions (you cannot </a:t>
            </a:r>
            <a:r>
              <a:rPr lang="ja-JP" altLang="en-US" sz="1800" b="0">
                <a:latin typeface="Arial"/>
                <a:cs typeface="+mn-cs"/>
              </a:rPr>
              <a:t>“</a:t>
            </a:r>
            <a:r>
              <a:rPr lang="en-US" sz="1800" b="0">
                <a:latin typeface="Arial" charset="0"/>
                <a:cs typeface="+mn-cs"/>
              </a:rPr>
              <a:t>align backwards</a:t>
            </a:r>
            <a:r>
              <a:rPr lang="ja-JP" altLang="en-US" sz="1800" b="0">
                <a:latin typeface="Arial"/>
                <a:cs typeface="+mn-cs"/>
              </a:rPr>
              <a:t>”</a:t>
            </a:r>
            <a:r>
              <a:rPr lang="en-US" sz="1800" b="0">
                <a:latin typeface="Arial" charset="0"/>
                <a:cs typeface="+mn-cs"/>
              </a:rPr>
              <a:t>).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1800" b="0">
                <a:latin typeface="Arial" charset="0"/>
                <a:cs typeface="+mn-cs"/>
              </a:rPr>
              <a:t>=&gt; Best scoring alignment ending in any given point in the matrix can be found by choosing the highest scoring of the three possibilities. </a:t>
            </a:r>
          </a:p>
        </p:txBody>
      </p:sp>
      <p:sp>
        <p:nvSpPr>
          <p:cNvPr id="1174541" name="Text Box 13"/>
          <p:cNvSpPr txBox="1">
            <a:spLocks noChangeArrowheads="1"/>
          </p:cNvSpPr>
          <p:nvPr/>
        </p:nvSpPr>
        <p:spPr bwMode="auto">
          <a:xfrm>
            <a:off x="1397000" y="5726113"/>
            <a:ext cx="19510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800" b="0">
                <a:latin typeface="Arial" charset="0"/>
                <a:cs typeface="+mn-cs"/>
              </a:rPr>
              <a:t>score(x,y) = max</a:t>
            </a:r>
            <a:r>
              <a:rPr lang="en-US" sz="2000" b="0">
                <a:latin typeface="Arial" charset="0"/>
                <a:cs typeface="+mn-cs"/>
              </a:rPr>
              <a:t> </a:t>
            </a:r>
          </a:p>
        </p:txBody>
      </p:sp>
      <p:sp>
        <p:nvSpPr>
          <p:cNvPr id="1174542" name="AutoShape 14"/>
          <p:cNvSpPr>
            <a:spLocks/>
          </p:cNvSpPr>
          <p:nvPr/>
        </p:nvSpPr>
        <p:spPr bwMode="auto">
          <a:xfrm>
            <a:off x="3317875" y="5334000"/>
            <a:ext cx="152400" cy="1143000"/>
          </a:xfrm>
          <a:prstGeom prst="leftBrace">
            <a:avLst>
              <a:gd name="adj1" fmla="val 6250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174543" name="Text Box 15"/>
          <p:cNvSpPr txBox="1">
            <a:spLocks noChangeArrowheads="1"/>
          </p:cNvSpPr>
          <p:nvPr/>
        </p:nvSpPr>
        <p:spPr bwMode="auto">
          <a:xfrm>
            <a:off x="3454400" y="5334000"/>
            <a:ext cx="4090988" cy="11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800" b="0">
                <a:latin typeface="Arial" charset="0"/>
                <a:cs typeface="+mn-cs"/>
              </a:rPr>
              <a:t>score(x,y-1) - gap-penalty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1800" b="0">
                <a:latin typeface="Arial" charset="0"/>
                <a:cs typeface="+mn-cs"/>
              </a:rPr>
              <a:t>score(x-1,y-1) + substitution-score(x,y)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1800" b="0">
                <a:solidFill>
                  <a:srgbClr val="FF3300"/>
                </a:solidFill>
                <a:latin typeface="Arial" charset="0"/>
                <a:cs typeface="+mn-cs"/>
              </a:rPr>
              <a:t>score(x-1,y) - gap-penalty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Dynamic programming: computation of scores</a:t>
            </a:r>
          </a:p>
        </p:txBody>
      </p:sp>
      <p:sp>
        <p:nvSpPr>
          <p:cNvPr id="1175555" name="Text Box 3"/>
          <p:cNvSpPr txBox="1">
            <a:spLocks noChangeArrowheads="1"/>
          </p:cNvSpPr>
          <p:nvPr/>
        </p:nvSpPr>
        <p:spPr bwMode="auto">
          <a:xfrm>
            <a:off x="914400" y="1295400"/>
            <a:ext cx="2971800" cy="243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800" b="0">
                <a:latin typeface="Courier New" charset="0"/>
                <a:cs typeface="+mn-cs"/>
              </a:rPr>
              <a:t>      </a:t>
            </a:r>
            <a:r>
              <a:rPr lang="en-US" sz="1800">
                <a:latin typeface="Courier New" charset="0"/>
                <a:cs typeface="+mn-cs"/>
              </a:rPr>
              <a:t>T  C  G  C  A</a:t>
            </a:r>
          </a:p>
          <a:p>
            <a:pPr algn="l">
              <a:spcBef>
                <a:spcPct val="50000"/>
              </a:spcBef>
              <a:defRPr/>
            </a:pPr>
            <a:endParaRPr lang="en-US" sz="1800">
              <a:latin typeface="Courier New" charset="0"/>
              <a:cs typeface="+mn-cs"/>
            </a:endParaRPr>
          </a:p>
          <a:p>
            <a:pPr algn="l">
              <a:spcBef>
                <a:spcPct val="50000"/>
              </a:spcBef>
              <a:defRPr/>
            </a:pPr>
            <a:r>
              <a:rPr lang="en-US" sz="1800">
                <a:latin typeface="Courier New" charset="0"/>
                <a:cs typeface="+mn-cs"/>
              </a:rPr>
              <a:t>T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1800">
                <a:latin typeface="Courier New" charset="0"/>
                <a:cs typeface="+mn-cs"/>
              </a:rPr>
              <a:t>C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1800">
                <a:latin typeface="Courier New" charset="0"/>
                <a:cs typeface="+mn-cs"/>
              </a:rPr>
              <a:t>C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1800">
                <a:latin typeface="Courier New" charset="0"/>
                <a:cs typeface="+mn-cs"/>
              </a:rPr>
              <a:t>A</a:t>
            </a:r>
          </a:p>
        </p:txBody>
      </p:sp>
      <p:sp>
        <p:nvSpPr>
          <p:cNvPr id="1175556" name="Line 4"/>
          <p:cNvSpPr>
            <a:spLocks noChangeShapeType="1"/>
          </p:cNvSpPr>
          <p:nvPr/>
        </p:nvSpPr>
        <p:spPr bwMode="auto">
          <a:xfrm>
            <a:off x="990600" y="1676400"/>
            <a:ext cx="2743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175557" name="Line 5"/>
          <p:cNvSpPr>
            <a:spLocks noChangeShapeType="1"/>
          </p:cNvSpPr>
          <p:nvPr/>
        </p:nvSpPr>
        <p:spPr bwMode="auto">
          <a:xfrm>
            <a:off x="1219200" y="1371600"/>
            <a:ext cx="0" cy="2286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175558" name="Line 6"/>
          <p:cNvSpPr>
            <a:spLocks noChangeShapeType="1"/>
          </p:cNvSpPr>
          <p:nvPr/>
        </p:nvSpPr>
        <p:spPr bwMode="auto">
          <a:xfrm>
            <a:off x="990600" y="3657600"/>
            <a:ext cx="2743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175559" name="Line 7"/>
          <p:cNvSpPr>
            <a:spLocks noChangeShapeType="1"/>
          </p:cNvSpPr>
          <p:nvPr/>
        </p:nvSpPr>
        <p:spPr bwMode="auto">
          <a:xfrm>
            <a:off x="3733800" y="1371600"/>
            <a:ext cx="0" cy="2286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175560" name="Text Box 8"/>
          <p:cNvSpPr txBox="1">
            <a:spLocks noChangeArrowheads="1"/>
          </p:cNvSpPr>
          <p:nvPr/>
        </p:nvSpPr>
        <p:spPr bwMode="auto">
          <a:xfrm>
            <a:off x="2117725" y="2528888"/>
            <a:ext cx="320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FF3300"/>
                </a:solidFill>
                <a:latin typeface="Courier New" charset="0"/>
                <a:cs typeface="+mn-cs"/>
              </a:rPr>
              <a:t>x</a:t>
            </a:r>
            <a:endParaRPr lang="en-US" sz="1800" b="0">
              <a:latin typeface="Courier New" charset="0"/>
              <a:cs typeface="+mn-cs"/>
            </a:endParaRPr>
          </a:p>
        </p:txBody>
      </p:sp>
      <p:sp>
        <p:nvSpPr>
          <p:cNvPr id="1175561" name="Line 9"/>
          <p:cNvSpPr>
            <a:spLocks noChangeShapeType="1"/>
          </p:cNvSpPr>
          <p:nvPr/>
        </p:nvSpPr>
        <p:spPr bwMode="auto">
          <a:xfrm>
            <a:off x="1828800" y="27432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175562" name="Line 10"/>
          <p:cNvSpPr>
            <a:spLocks noChangeShapeType="1"/>
          </p:cNvSpPr>
          <p:nvPr/>
        </p:nvSpPr>
        <p:spPr bwMode="auto">
          <a:xfrm>
            <a:off x="2286000" y="22098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175563" name="Line 11"/>
          <p:cNvSpPr>
            <a:spLocks noChangeShapeType="1"/>
          </p:cNvSpPr>
          <p:nvPr/>
        </p:nvSpPr>
        <p:spPr bwMode="auto">
          <a:xfrm>
            <a:off x="1828800" y="2286000"/>
            <a:ext cx="3810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175564" name="Text Box 12"/>
          <p:cNvSpPr txBox="1">
            <a:spLocks noChangeArrowheads="1"/>
          </p:cNvSpPr>
          <p:nvPr/>
        </p:nvSpPr>
        <p:spPr bwMode="auto">
          <a:xfrm>
            <a:off x="4267200" y="1355725"/>
            <a:ext cx="3965575" cy="242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800" b="0">
                <a:latin typeface="Arial" charset="0"/>
                <a:cs typeface="+mn-cs"/>
              </a:rPr>
              <a:t>Any given point in matrix can only be reached from three possible positions (you cannot </a:t>
            </a:r>
            <a:r>
              <a:rPr lang="ja-JP" altLang="en-US" sz="1800" b="0">
                <a:latin typeface="Arial"/>
                <a:cs typeface="+mn-cs"/>
              </a:rPr>
              <a:t>“</a:t>
            </a:r>
            <a:r>
              <a:rPr lang="en-US" sz="1800" b="0">
                <a:latin typeface="Arial" charset="0"/>
                <a:cs typeface="+mn-cs"/>
              </a:rPr>
              <a:t>align backwards</a:t>
            </a:r>
            <a:r>
              <a:rPr lang="ja-JP" altLang="en-US" sz="1800" b="0">
                <a:latin typeface="Arial"/>
                <a:cs typeface="+mn-cs"/>
              </a:rPr>
              <a:t>”</a:t>
            </a:r>
            <a:r>
              <a:rPr lang="en-US" sz="1800" b="0">
                <a:latin typeface="Arial" charset="0"/>
                <a:cs typeface="+mn-cs"/>
              </a:rPr>
              <a:t>).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1800" b="0">
                <a:latin typeface="Arial" charset="0"/>
                <a:cs typeface="+mn-cs"/>
              </a:rPr>
              <a:t>=&gt; Best scoring alignment ending in any given point in the matrix can be found by choosing the highest scoring of the three possibilities. </a:t>
            </a:r>
          </a:p>
        </p:txBody>
      </p:sp>
      <p:sp>
        <p:nvSpPr>
          <p:cNvPr id="1175565" name="Text Box 13"/>
          <p:cNvSpPr txBox="1">
            <a:spLocks noChangeArrowheads="1"/>
          </p:cNvSpPr>
          <p:nvPr/>
        </p:nvSpPr>
        <p:spPr bwMode="auto">
          <a:xfrm>
            <a:off x="838200" y="3810000"/>
            <a:ext cx="7681913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800" b="0">
                <a:solidFill>
                  <a:srgbClr val="FF3300"/>
                </a:solidFill>
                <a:latin typeface="Arial" charset="0"/>
                <a:cs typeface="+mn-cs"/>
              </a:rPr>
              <a:t>Each new score is found by choosing the maximum of three possibilities. For each square in matrix: keep track of where best score came from.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1800" b="0">
                <a:solidFill>
                  <a:srgbClr val="FF3300"/>
                </a:solidFill>
                <a:latin typeface="Arial" charset="0"/>
                <a:cs typeface="+mn-cs"/>
              </a:rPr>
              <a:t>Fill in scores one row at a time, starting in upper left corner of matrix, ending in lower right corner.</a:t>
            </a:r>
            <a:endParaRPr lang="en-US" sz="2000" b="0">
              <a:solidFill>
                <a:srgbClr val="FF3300"/>
              </a:solidFill>
              <a:latin typeface="Arial" charset="0"/>
              <a:cs typeface="+mn-cs"/>
            </a:endParaRPr>
          </a:p>
        </p:txBody>
      </p:sp>
      <p:sp>
        <p:nvSpPr>
          <p:cNvPr id="1175566" name="Text Box 14"/>
          <p:cNvSpPr txBox="1">
            <a:spLocks noChangeArrowheads="1"/>
          </p:cNvSpPr>
          <p:nvPr/>
        </p:nvSpPr>
        <p:spPr bwMode="auto">
          <a:xfrm>
            <a:off x="1397000" y="5726113"/>
            <a:ext cx="19510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800" b="0">
                <a:latin typeface="Arial" charset="0"/>
                <a:cs typeface="+mn-cs"/>
              </a:rPr>
              <a:t>score(x,y) = max</a:t>
            </a:r>
            <a:r>
              <a:rPr lang="en-US" sz="2000" b="0">
                <a:latin typeface="Arial" charset="0"/>
                <a:cs typeface="+mn-cs"/>
              </a:rPr>
              <a:t> </a:t>
            </a:r>
          </a:p>
        </p:txBody>
      </p:sp>
      <p:sp>
        <p:nvSpPr>
          <p:cNvPr id="1175567" name="AutoShape 15"/>
          <p:cNvSpPr>
            <a:spLocks/>
          </p:cNvSpPr>
          <p:nvPr/>
        </p:nvSpPr>
        <p:spPr bwMode="auto">
          <a:xfrm>
            <a:off x="3317875" y="5334000"/>
            <a:ext cx="152400" cy="1143000"/>
          </a:xfrm>
          <a:prstGeom prst="leftBrace">
            <a:avLst>
              <a:gd name="adj1" fmla="val 6250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175568" name="Text Box 16"/>
          <p:cNvSpPr txBox="1">
            <a:spLocks noChangeArrowheads="1"/>
          </p:cNvSpPr>
          <p:nvPr/>
        </p:nvSpPr>
        <p:spPr bwMode="auto">
          <a:xfrm>
            <a:off x="3454400" y="5334000"/>
            <a:ext cx="4090988" cy="11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800" b="0">
                <a:latin typeface="Arial" charset="0"/>
                <a:cs typeface="+mn-cs"/>
              </a:rPr>
              <a:t>score(x,y-1) - gap-penalty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1800" b="0">
                <a:latin typeface="Arial" charset="0"/>
                <a:cs typeface="+mn-cs"/>
              </a:rPr>
              <a:t>score(x-1,y-1) + substitution-score(x,y)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1800" b="0">
                <a:latin typeface="Arial" charset="0"/>
                <a:cs typeface="+mn-cs"/>
              </a:rPr>
              <a:t>score(x-1,y) - gap-penalty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Dynamic programming: example</a:t>
            </a:r>
          </a:p>
        </p:txBody>
      </p:sp>
      <p:pic>
        <p:nvPicPr>
          <p:cNvPr id="28674" name="Picture 3" descr="dynam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85875"/>
            <a:ext cx="494347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2372" name="Rectangle 4"/>
          <p:cNvSpPr>
            <a:spLocks noChangeArrowheads="1"/>
          </p:cNvSpPr>
          <p:nvPr/>
        </p:nvSpPr>
        <p:spPr bwMode="auto">
          <a:xfrm>
            <a:off x="6400800" y="3333750"/>
            <a:ext cx="21336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en-US" sz="1600" b="0">
              <a:latin typeface="Courier New" charset="0"/>
              <a:cs typeface="+mn-cs"/>
            </a:endParaRPr>
          </a:p>
          <a:p>
            <a:pPr marL="342900" indent="-342900" algn="l">
              <a:spcBef>
                <a:spcPct val="20000"/>
              </a:spcBef>
              <a:defRPr/>
            </a:pPr>
            <a:r>
              <a:rPr lang="en-US" sz="1600" b="0">
                <a:latin typeface="Courier New" charset="0"/>
                <a:cs typeface="+mn-cs"/>
              </a:rPr>
              <a:t>   </a:t>
            </a:r>
            <a:r>
              <a:rPr lang="en-US" sz="1600">
                <a:latin typeface="Courier New" charset="0"/>
                <a:cs typeface="+mn-cs"/>
              </a:rPr>
              <a:t>A  C  G  T</a:t>
            </a:r>
          </a:p>
          <a:p>
            <a:pPr marL="342900" indent="-342900" algn="l">
              <a:spcBef>
                <a:spcPct val="20000"/>
              </a:spcBef>
              <a:defRPr/>
            </a:pPr>
            <a:r>
              <a:rPr lang="en-US" sz="1600">
                <a:latin typeface="Courier New" charset="0"/>
                <a:cs typeface="+mn-cs"/>
              </a:rPr>
              <a:t>A</a:t>
            </a:r>
            <a:r>
              <a:rPr lang="en-US" sz="1600" b="0">
                <a:latin typeface="Courier New" charset="0"/>
                <a:cs typeface="+mn-cs"/>
              </a:rPr>
              <a:t>  </a:t>
            </a:r>
            <a:r>
              <a:rPr lang="en-US" sz="1600">
                <a:solidFill>
                  <a:srgbClr val="FF3300"/>
                </a:solidFill>
                <a:latin typeface="Courier New" charset="0"/>
                <a:cs typeface="+mn-cs"/>
              </a:rPr>
              <a:t>1</a:t>
            </a:r>
            <a:r>
              <a:rPr lang="en-US" sz="1600">
                <a:latin typeface="Courier New" charset="0"/>
                <a:cs typeface="+mn-cs"/>
              </a:rPr>
              <a:t> </a:t>
            </a:r>
            <a:r>
              <a:rPr lang="en-US" sz="1600">
                <a:solidFill>
                  <a:schemeClr val="accent2"/>
                </a:solidFill>
                <a:latin typeface="Courier New" charset="0"/>
                <a:cs typeface="+mn-cs"/>
              </a:rPr>
              <a:t>-1 -1 -1</a:t>
            </a:r>
            <a:endParaRPr lang="en-US" sz="1600">
              <a:latin typeface="Courier New" charset="0"/>
              <a:cs typeface="+mn-cs"/>
            </a:endParaRPr>
          </a:p>
          <a:p>
            <a:pPr marL="342900" indent="-342900" algn="l">
              <a:spcBef>
                <a:spcPct val="20000"/>
              </a:spcBef>
              <a:defRPr/>
            </a:pPr>
            <a:r>
              <a:rPr lang="en-US" sz="1600">
                <a:latin typeface="Courier New" charset="0"/>
                <a:cs typeface="+mn-cs"/>
              </a:rPr>
              <a:t>C </a:t>
            </a:r>
            <a:r>
              <a:rPr lang="en-US" sz="1600">
                <a:solidFill>
                  <a:schemeClr val="accent2"/>
                </a:solidFill>
                <a:latin typeface="Courier New" charset="0"/>
                <a:cs typeface="+mn-cs"/>
              </a:rPr>
              <a:t>-1</a:t>
            </a:r>
            <a:r>
              <a:rPr lang="en-US" sz="1600">
                <a:latin typeface="Courier New" charset="0"/>
                <a:cs typeface="+mn-cs"/>
              </a:rPr>
              <a:t>  </a:t>
            </a:r>
            <a:r>
              <a:rPr lang="en-US" sz="1600">
                <a:solidFill>
                  <a:srgbClr val="FF3300"/>
                </a:solidFill>
                <a:latin typeface="Courier New" charset="0"/>
                <a:cs typeface="+mn-cs"/>
              </a:rPr>
              <a:t>1</a:t>
            </a:r>
            <a:r>
              <a:rPr lang="en-US" sz="1600">
                <a:latin typeface="Courier New" charset="0"/>
                <a:cs typeface="+mn-cs"/>
              </a:rPr>
              <a:t> </a:t>
            </a:r>
            <a:r>
              <a:rPr lang="en-US" sz="1600">
                <a:solidFill>
                  <a:schemeClr val="accent2"/>
                </a:solidFill>
                <a:latin typeface="Courier New" charset="0"/>
                <a:cs typeface="+mn-cs"/>
              </a:rPr>
              <a:t>-1 -1</a:t>
            </a:r>
            <a:endParaRPr lang="en-US" sz="1600">
              <a:latin typeface="Courier New" charset="0"/>
              <a:cs typeface="+mn-cs"/>
            </a:endParaRPr>
          </a:p>
          <a:p>
            <a:pPr marL="342900" indent="-342900" algn="l">
              <a:spcBef>
                <a:spcPct val="20000"/>
              </a:spcBef>
              <a:defRPr/>
            </a:pPr>
            <a:r>
              <a:rPr lang="en-US" sz="1600">
                <a:latin typeface="Courier New" charset="0"/>
                <a:cs typeface="+mn-cs"/>
              </a:rPr>
              <a:t>G </a:t>
            </a:r>
            <a:r>
              <a:rPr lang="en-US" sz="1600">
                <a:solidFill>
                  <a:schemeClr val="accent2"/>
                </a:solidFill>
                <a:latin typeface="Courier New" charset="0"/>
                <a:cs typeface="+mn-cs"/>
              </a:rPr>
              <a:t>-1 -1</a:t>
            </a:r>
            <a:r>
              <a:rPr lang="en-US" sz="1600">
                <a:latin typeface="Courier New" charset="0"/>
                <a:cs typeface="+mn-cs"/>
              </a:rPr>
              <a:t>  </a:t>
            </a:r>
            <a:r>
              <a:rPr lang="en-US" sz="1600">
                <a:solidFill>
                  <a:srgbClr val="FF3300"/>
                </a:solidFill>
                <a:latin typeface="Courier New" charset="0"/>
                <a:cs typeface="+mn-cs"/>
              </a:rPr>
              <a:t>1</a:t>
            </a:r>
            <a:r>
              <a:rPr lang="en-US" sz="1600">
                <a:latin typeface="Courier New" charset="0"/>
                <a:cs typeface="+mn-cs"/>
              </a:rPr>
              <a:t> </a:t>
            </a:r>
            <a:r>
              <a:rPr lang="en-US" sz="1600">
                <a:solidFill>
                  <a:schemeClr val="accent2"/>
                </a:solidFill>
                <a:latin typeface="Courier New" charset="0"/>
                <a:cs typeface="+mn-cs"/>
              </a:rPr>
              <a:t>-1</a:t>
            </a:r>
            <a:endParaRPr lang="en-US" sz="1600">
              <a:latin typeface="Courier New" charset="0"/>
              <a:cs typeface="+mn-cs"/>
            </a:endParaRPr>
          </a:p>
          <a:p>
            <a:pPr marL="342900" indent="-342900" algn="l">
              <a:spcBef>
                <a:spcPct val="20000"/>
              </a:spcBef>
              <a:defRPr/>
            </a:pPr>
            <a:r>
              <a:rPr lang="en-US" sz="1600">
                <a:latin typeface="Courier New" charset="0"/>
                <a:cs typeface="+mn-cs"/>
              </a:rPr>
              <a:t>T </a:t>
            </a:r>
            <a:r>
              <a:rPr lang="en-US" sz="1600">
                <a:solidFill>
                  <a:schemeClr val="accent2"/>
                </a:solidFill>
                <a:latin typeface="Courier New" charset="0"/>
                <a:cs typeface="+mn-cs"/>
              </a:rPr>
              <a:t>-1 -1 -1</a:t>
            </a:r>
            <a:r>
              <a:rPr lang="en-US" sz="1600">
                <a:latin typeface="Courier New" charset="0"/>
                <a:cs typeface="+mn-cs"/>
              </a:rPr>
              <a:t>  </a:t>
            </a:r>
            <a:r>
              <a:rPr lang="en-US" sz="1600">
                <a:solidFill>
                  <a:srgbClr val="FF3300"/>
                </a:solidFill>
                <a:latin typeface="Courier New" charset="0"/>
                <a:cs typeface="+mn-cs"/>
              </a:rPr>
              <a:t>1</a:t>
            </a:r>
          </a:p>
          <a:p>
            <a:pPr marL="342900" indent="-342900" algn="l">
              <a:spcBef>
                <a:spcPct val="20000"/>
              </a:spcBef>
              <a:defRPr/>
            </a:pPr>
            <a:endParaRPr lang="en-US" sz="1600">
              <a:latin typeface="Courier New" charset="0"/>
              <a:cs typeface="+mn-cs"/>
            </a:endParaRPr>
          </a:p>
          <a:p>
            <a:pPr marL="342900" indent="-342900" algn="l">
              <a:spcBef>
                <a:spcPct val="20000"/>
              </a:spcBef>
              <a:defRPr/>
            </a:pPr>
            <a:endParaRPr lang="en-US" sz="1800" b="0">
              <a:latin typeface="Arial" charset="0"/>
              <a:cs typeface="+mn-cs"/>
            </a:endParaRPr>
          </a:p>
          <a:p>
            <a:pPr marL="342900" indent="-342900" algn="l">
              <a:spcBef>
                <a:spcPct val="20000"/>
              </a:spcBef>
              <a:defRPr/>
            </a:pPr>
            <a:endParaRPr lang="en-US" sz="1800" b="0">
              <a:latin typeface="Arial" charset="0"/>
              <a:cs typeface="+mn-cs"/>
            </a:endParaRPr>
          </a:p>
          <a:p>
            <a:pPr marL="342900" indent="-342900" algn="l">
              <a:spcBef>
                <a:spcPct val="20000"/>
              </a:spcBef>
              <a:defRPr/>
            </a:pPr>
            <a:endParaRPr lang="en-US" sz="1800" b="0">
              <a:latin typeface="Courier New" charset="0"/>
              <a:cs typeface="+mn-cs"/>
            </a:endParaRPr>
          </a:p>
        </p:txBody>
      </p:sp>
      <p:sp>
        <p:nvSpPr>
          <p:cNvPr id="1082373" name="Text Box 5"/>
          <p:cNvSpPr txBox="1">
            <a:spLocks noChangeArrowheads="1"/>
          </p:cNvSpPr>
          <p:nvPr/>
        </p:nvSpPr>
        <p:spPr bwMode="auto">
          <a:xfrm>
            <a:off x="6705600" y="5238750"/>
            <a:ext cx="12811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800">
                <a:latin typeface="Courier New" charset="0"/>
                <a:cs typeface="+mn-cs"/>
              </a:rPr>
              <a:t>Gaps: -2</a:t>
            </a:r>
            <a:endParaRPr lang="en-US" sz="1800" b="0">
              <a:latin typeface="Courier New" charset="0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Dynamic programming: example</a:t>
            </a:r>
          </a:p>
        </p:txBody>
      </p:sp>
      <p:pic>
        <p:nvPicPr>
          <p:cNvPr id="30722" name="Picture 3" descr="dynam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5238750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3396" name="Rectangle 4"/>
          <p:cNvSpPr>
            <a:spLocks noChangeArrowheads="1"/>
          </p:cNvSpPr>
          <p:nvPr/>
        </p:nvSpPr>
        <p:spPr bwMode="auto">
          <a:xfrm>
            <a:off x="6400800" y="3333750"/>
            <a:ext cx="21336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en-US" sz="1600" b="0">
              <a:latin typeface="Courier New" charset="0"/>
              <a:cs typeface="+mn-cs"/>
            </a:endParaRPr>
          </a:p>
          <a:p>
            <a:pPr marL="342900" indent="-342900" algn="l">
              <a:spcBef>
                <a:spcPct val="20000"/>
              </a:spcBef>
              <a:defRPr/>
            </a:pPr>
            <a:r>
              <a:rPr lang="en-US" sz="1600" b="0">
                <a:latin typeface="Courier New" charset="0"/>
                <a:cs typeface="+mn-cs"/>
              </a:rPr>
              <a:t>   </a:t>
            </a:r>
            <a:r>
              <a:rPr lang="en-US" sz="1600">
                <a:latin typeface="Courier New" charset="0"/>
                <a:cs typeface="+mn-cs"/>
              </a:rPr>
              <a:t>A  C  G  T</a:t>
            </a:r>
          </a:p>
          <a:p>
            <a:pPr marL="342900" indent="-342900" algn="l">
              <a:spcBef>
                <a:spcPct val="20000"/>
              </a:spcBef>
              <a:defRPr/>
            </a:pPr>
            <a:r>
              <a:rPr lang="en-US" sz="1600">
                <a:latin typeface="Courier New" charset="0"/>
                <a:cs typeface="+mn-cs"/>
              </a:rPr>
              <a:t>A</a:t>
            </a:r>
            <a:r>
              <a:rPr lang="en-US" sz="1600" b="0">
                <a:latin typeface="Courier New" charset="0"/>
                <a:cs typeface="+mn-cs"/>
              </a:rPr>
              <a:t>  </a:t>
            </a:r>
            <a:r>
              <a:rPr lang="en-US" sz="1600">
                <a:solidFill>
                  <a:srgbClr val="FF3300"/>
                </a:solidFill>
                <a:latin typeface="Courier New" charset="0"/>
                <a:cs typeface="+mn-cs"/>
              </a:rPr>
              <a:t>1</a:t>
            </a:r>
            <a:r>
              <a:rPr lang="en-US" sz="1600">
                <a:latin typeface="Courier New" charset="0"/>
                <a:cs typeface="+mn-cs"/>
              </a:rPr>
              <a:t> </a:t>
            </a:r>
            <a:r>
              <a:rPr lang="en-US" sz="1600">
                <a:solidFill>
                  <a:schemeClr val="accent2"/>
                </a:solidFill>
                <a:latin typeface="Courier New" charset="0"/>
                <a:cs typeface="+mn-cs"/>
              </a:rPr>
              <a:t>-1 -1 -1</a:t>
            </a:r>
            <a:endParaRPr lang="en-US" sz="1600">
              <a:latin typeface="Courier New" charset="0"/>
              <a:cs typeface="+mn-cs"/>
            </a:endParaRPr>
          </a:p>
          <a:p>
            <a:pPr marL="342900" indent="-342900" algn="l">
              <a:spcBef>
                <a:spcPct val="20000"/>
              </a:spcBef>
              <a:defRPr/>
            </a:pPr>
            <a:r>
              <a:rPr lang="en-US" sz="1600">
                <a:latin typeface="Courier New" charset="0"/>
                <a:cs typeface="+mn-cs"/>
              </a:rPr>
              <a:t>C </a:t>
            </a:r>
            <a:r>
              <a:rPr lang="en-US" sz="1600">
                <a:solidFill>
                  <a:schemeClr val="accent2"/>
                </a:solidFill>
                <a:latin typeface="Courier New" charset="0"/>
                <a:cs typeface="+mn-cs"/>
              </a:rPr>
              <a:t>-1</a:t>
            </a:r>
            <a:r>
              <a:rPr lang="en-US" sz="1600">
                <a:latin typeface="Courier New" charset="0"/>
                <a:cs typeface="+mn-cs"/>
              </a:rPr>
              <a:t>  </a:t>
            </a:r>
            <a:r>
              <a:rPr lang="en-US" sz="1600">
                <a:solidFill>
                  <a:srgbClr val="FF3300"/>
                </a:solidFill>
                <a:latin typeface="Courier New" charset="0"/>
                <a:cs typeface="+mn-cs"/>
              </a:rPr>
              <a:t>1</a:t>
            </a:r>
            <a:r>
              <a:rPr lang="en-US" sz="1600">
                <a:latin typeface="Courier New" charset="0"/>
                <a:cs typeface="+mn-cs"/>
              </a:rPr>
              <a:t> </a:t>
            </a:r>
            <a:r>
              <a:rPr lang="en-US" sz="1600">
                <a:solidFill>
                  <a:schemeClr val="accent2"/>
                </a:solidFill>
                <a:latin typeface="Courier New" charset="0"/>
                <a:cs typeface="+mn-cs"/>
              </a:rPr>
              <a:t>-1 -1</a:t>
            </a:r>
            <a:endParaRPr lang="en-US" sz="1600">
              <a:latin typeface="Courier New" charset="0"/>
              <a:cs typeface="+mn-cs"/>
            </a:endParaRPr>
          </a:p>
          <a:p>
            <a:pPr marL="342900" indent="-342900" algn="l">
              <a:spcBef>
                <a:spcPct val="20000"/>
              </a:spcBef>
              <a:defRPr/>
            </a:pPr>
            <a:r>
              <a:rPr lang="en-US" sz="1600">
                <a:latin typeface="Courier New" charset="0"/>
                <a:cs typeface="+mn-cs"/>
              </a:rPr>
              <a:t>G </a:t>
            </a:r>
            <a:r>
              <a:rPr lang="en-US" sz="1600">
                <a:solidFill>
                  <a:schemeClr val="accent2"/>
                </a:solidFill>
                <a:latin typeface="Courier New" charset="0"/>
                <a:cs typeface="+mn-cs"/>
              </a:rPr>
              <a:t>-1 -1</a:t>
            </a:r>
            <a:r>
              <a:rPr lang="en-US" sz="1600">
                <a:latin typeface="Courier New" charset="0"/>
                <a:cs typeface="+mn-cs"/>
              </a:rPr>
              <a:t>  </a:t>
            </a:r>
            <a:r>
              <a:rPr lang="en-US" sz="1600">
                <a:solidFill>
                  <a:srgbClr val="FF3300"/>
                </a:solidFill>
                <a:latin typeface="Courier New" charset="0"/>
                <a:cs typeface="+mn-cs"/>
              </a:rPr>
              <a:t>1</a:t>
            </a:r>
            <a:r>
              <a:rPr lang="en-US" sz="1600">
                <a:latin typeface="Courier New" charset="0"/>
                <a:cs typeface="+mn-cs"/>
              </a:rPr>
              <a:t> </a:t>
            </a:r>
            <a:r>
              <a:rPr lang="en-US" sz="1600">
                <a:solidFill>
                  <a:schemeClr val="accent2"/>
                </a:solidFill>
                <a:latin typeface="Courier New" charset="0"/>
                <a:cs typeface="+mn-cs"/>
              </a:rPr>
              <a:t>-1</a:t>
            </a:r>
            <a:endParaRPr lang="en-US" sz="1600">
              <a:latin typeface="Courier New" charset="0"/>
              <a:cs typeface="+mn-cs"/>
            </a:endParaRPr>
          </a:p>
          <a:p>
            <a:pPr marL="342900" indent="-342900" algn="l">
              <a:spcBef>
                <a:spcPct val="20000"/>
              </a:spcBef>
              <a:defRPr/>
            </a:pPr>
            <a:r>
              <a:rPr lang="en-US" sz="1600">
                <a:latin typeface="Courier New" charset="0"/>
                <a:cs typeface="+mn-cs"/>
              </a:rPr>
              <a:t>T </a:t>
            </a:r>
            <a:r>
              <a:rPr lang="en-US" sz="1600">
                <a:solidFill>
                  <a:schemeClr val="accent2"/>
                </a:solidFill>
                <a:latin typeface="Courier New" charset="0"/>
                <a:cs typeface="+mn-cs"/>
              </a:rPr>
              <a:t>-1 -1 -1</a:t>
            </a:r>
            <a:r>
              <a:rPr lang="en-US" sz="1600">
                <a:latin typeface="Courier New" charset="0"/>
                <a:cs typeface="+mn-cs"/>
              </a:rPr>
              <a:t>  </a:t>
            </a:r>
            <a:r>
              <a:rPr lang="en-US" sz="1600">
                <a:solidFill>
                  <a:srgbClr val="FF3300"/>
                </a:solidFill>
                <a:latin typeface="Courier New" charset="0"/>
                <a:cs typeface="+mn-cs"/>
              </a:rPr>
              <a:t>1</a:t>
            </a:r>
          </a:p>
          <a:p>
            <a:pPr marL="342900" indent="-342900" algn="l">
              <a:spcBef>
                <a:spcPct val="20000"/>
              </a:spcBef>
              <a:defRPr/>
            </a:pPr>
            <a:endParaRPr lang="en-US" sz="1600">
              <a:latin typeface="Courier New" charset="0"/>
              <a:cs typeface="+mn-cs"/>
            </a:endParaRPr>
          </a:p>
          <a:p>
            <a:pPr marL="342900" indent="-342900" algn="l">
              <a:spcBef>
                <a:spcPct val="20000"/>
              </a:spcBef>
              <a:defRPr/>
            </a:pPr>
            <a:endParaRPr lang="en-US" sz="1800" b="0">
              <a:latin typeface="Arial" charset="0"/>
              <a:cs typeface="+mn-cs"/>
            </a:endParaRPr>
          </a:p>
          <a:p>
            <a:pPr marL="342900" indent="-342900" algn="l">
              <a:spcBef>
                <a:spcPct val="20000"/>
              </a:spcBef>
              <a:defRPr/>
            </a:pPr>
            <a:endParaRPr lang="en-US" sz="1800" b="0">
              <a:latin typeface="Arial" charset="0"/>
              <a:cs typeface="+mn-cs"/>
            </a:endParaRPr>
          </a:p>
          <a:p>
            <a:pPr marL="342900" indent="-342900" algn="l">
              <a:spcBef>
                <a:spcPct val="20000"/>
              </a:spcBef>
              <a:defRPr/>
            </a:pPr>
            <a:endParaRPr lang="en-US" sz="1800" b="0">
              <a:latin typeface="Courier New" charset="0"/>
              <a:cs typeface="+mn-cs"/>
            </a:endParaRPr>
          </a:p>
        </p:txBody>
      </p:sp>
      <p:sp>
        <p:nvSpPr>
          <p:cNvPr id="1083397" name="Text Box 5"/>
          <p:cNvSpPr txBox="1">
            <a:spLocks noChangeArrowheads="1"/>
          </p:cNvSpPr>
          <p:nvPr/>
        </p:nvSpPr>
        <p:spPr bwMode="auto">
          <a:xfrm>
            <a:off x="6705600" y="5238750"/>
            <a:ext cx="12811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800">
                <a:latin typeface="Courier New" charset="0"/>
                <a:cs typeface="+mn-cs"/>
              </a:rPr>
              <a:t>Gaps: -2</a:t>
            </a:r>
            <a:endParaRPr lang="en-US" sz="1800" b="0">
              <a:latin typeface="Courier New" charset="0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Dynamic programming: example</a:t>
            </a:r>
          </a:p>
        </p:txBody>
      </p:sp>
      <p:pic>
        <p:nvPicPr>
          <p:cNvPr id="32770" name="Picture 3" descr="dynam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5191125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4420" name="Rectangle 4"/>
          <p:cNvSpPr>
            <a:spLocks noChangeArrowheads="1"/>
          </p:cNvSpPr>
          <p:nvPr/>
        </p:nvSpPr>
        <p:spPr bwMode="auto">
          <a:xfrm>
            <a:off x="6400800" y="3333750"/>
            <a:ext cx="21336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en-US" sz="1600" b="0">
              <a:latin typeface="Courier New" charset="0"/>
              <a:cs typeface="+mn-cs"/>
            </a:endParaRPr>
          </a:p>
          <a:p>
            <a:pPr marL="342900" indent="-342900" algn="l">
              <a:spcBef>
                <a:spcPct val="20000"/>
              </a:spcBef>
              <a:defRPr/>
            </a:pPr>
            <a:r>
              <a:rPr lang="en-US" sz="1600" b="0">
                <a:latin typeface="Courier New" charset="0"/>
                <a:cs typeface="+mn-cs"/>
              </a:rPr>
              <a:t>   </a:t>
            </a:r>
            <a:r>
              <a:rPr lang="en-US" sz="1600">
                <a:latin typeface="Courier New" charset="0"/>
                <a:cs typeface="+mn-cs"/>
              </a:rPr>
              <a:t>A  C  G  T</a:t>
            </a:r>
          </a:p>
          <a:p>
            <a:pPr marL="342900" indent="-342900" algn="l">
              <a:spcBef>
                <a:spcPct val="20000"/>
              </a:spcBef>
              <a:defRPr/>
            </a:pPr>
            <a:r>
              <a:rPr lang="en-US" sz="1600">
                <a:latin typeface="Courier New" charset="0"/>
                <a:cs typeface="+mn-cs"/>
              </a:rPr>
              <a:t>A</a:t>
            </a:r>
            <a:r>
              <a:rPr lang="en-US" sz="1600" b="0">
                <a:latin typeface="Courier New" charset="0"/>
                <a:cs typeface="+mn-cs"/>
              </a:rPr>
              <a:t>  </a:t>
            </a:r>
            <a:r>
              <a:rPr lang="en-US" sz="1600">
                <a:solidFill>
                  <a:srgbClr val="FF3300"/>
                </a:solidFill>
                <a:latin typeface="Courier New" charset="0"/>
                <a:cs typeface="+mn-cs"/>
              </a:rPr>
              <a:t>1</a:t>
            </a:r>
            <a:r>
              <a:rPr lang="en-US" sz="1600">
                <a:latin typeface="Courier New" charset="0"/>
                <a:cs typeface="+mn-cs"/>
              </a:rPr>
              <a:t> </a:t>
            </a:r>
            <a:r>
              <a:rPr lang="en-US" sz="1600">
                <a:solidFill>
                  <a:schemeClr val="accent2"/>
                </a:solidFill>
                <a:latin typeface="Courier New" charset="0"/>
                <a:cs typeface="+mn-cs"/>
              </a:rPr>
              <a:t>-1 -1 -1</a:t>
            </a:r>
            <a:endParaRPr lang="en-US" sz="1600">
              <a:latin typeface="Courier New" charset="0"/>
              <a:cs typeface="+mn-cs"/>
            </a:endParaRPr>
          </a:p>
          <a:p>
            <a:pPr marL="342900" indent="-342900" algn="l">
              <a:spcBef>
                <a:spcPct val="20000"/>
              </a:spcBef>
              <a:defRPr/>
            </a:pPr>
            <a:r>
              <a:rPr lang="en-US" sz="1600">
                <a:latin typeface="Courier New" charset="0"/>
                <a:cs typeface="+mn-cs"/>
              </a:rPr>
              <a:t>C </a:t>
            </a:r>
            <a:r>
              <a:rPr lang="en-US" sz="1600">
                <a:solidFill>
                  <a:schemeClr val="accent2"/>
                </a:solidFill>
                <a:latin typeface="Courier New" charset="0"/>
                <a:cs typeface="+mn-cs"/>
              </a:rPr>
              <a:t>-1</a:t>
            </a:r>
            <a:r>
              <a:rPr lang="en-US" sz="1600">
                <a:latin typeface="Courier New" charset="0"/>
                <a:cs typeface="+mn-cs"/>
              </a:rPr>
              <a:t>  </a:t>
            </a:r>
            <a:r>
              <a:rPr lang="en-US" sz="1600">
                <a:solidFill>
                  <a:srgbClr val="FF3300"/>
                </a:solidFill>
                <a:latin typeface="Courier New" charset="0"/>
                <a:cs typeface="+mn-cs"/>
              </a:rPr>
              <a:t>1</a:t>
            </a:r>
            <a:r>
              <a:rPr lang="en-US" sz="1600">
                <a:latin typeface="Courier New" charset="0"/>
                <a:cs typeface="+mn-cs"/>
              </a:rPr>
              <a:t> </a:t>
            </a:r>
            <a:r>
              <a:rPr lang="en-US" sz="1600">
                <a:solidFill>
                  <a:schemeClr val="accent2"/>
                </a:solidFill>
                <a:latin typeface="Courier New" charset="0"/>
                <a:cs typeface="+mn-cs"/>
              </a:rPr>
              <a:t>-1 -1</a:t>
            </a:r>
            <a:endParaRPr lang="en-US" sz="1600">
              <a:latin typeface="Courier New" charset="0"/>
              <a:cs typeface="+mn-cs"/>
            </a:endParaRPr>
          </a:p>
          <a:p>
            <a:pPr marL="342900" indent="-342900" algn="l">
              <a:spcBef>
                <a:spcPct val="20000"/>
              </a:spcBef>
              <a:defRPr/>
            </a:pPr>
            <a:r>
              <a:rPr lang="en-US" sz="1600">
                <a:latin typeface="Courier New" charset="0"/>
                <a:cs typeface="+mn-cs"/>
              </a:rPr>
              <a:t>G </a:t>
            </a:r>
            <a:r>
              <a:rPr lang="en-US" sz="1600">
                <a:solidFill>
                  <a:schemeClr val="accent2"/>
                </a:solidFill>
                <a:latin typeface="Courier New" charset="0"/>
                <a:cs typeface="+mn-cs"/>
              </a:rPr>
              <a:t>-1 -1</a:t>
            </a:r>
            <a:r>
              <a:rPr lang="en-US" sz="1600">
                <a:latin typeface="Courier New" charset="0"/>
                <a:cs typeface="+mn-cs"/>
              </a:rPr>
              <a:t>  </a:t>
            </a:r>
            <a:r>
              <a:rPr lang="en-US" sz="1600">
                <a:solidFill>
                  <a:srgbClr val="FF3300"/>
                </a:solidFill>
                <a:latin typeface="Courier New" charset="0"/>
                <a:cs typeface="+mn-cs"/>
              </a:rPr>
              <a:t>1</a:t>
            </a:r>
            <a:r>
              <a:rPr lang="en-US" sz="1600">
                <a:latin typeface="Courier New" charset="0"/>
                <a:cs typeface="+mn-cs"/>
              </a:rPr>
              <a:t> </a:t>
            </a:r>
            <a:r>
              <a:rPr lang="en-US" sz="1600">
                <a:solidFill>
                  <a:schemeClr val="accent2"/>
                </a:solidFill>
                <a:latin typeface="Courier New" charset="0"/>
                <a:cs typeface="+mn-cs"/>
              </a:rPr>
              <a:t>-1</a:t>
            </a:r>
            <a:endParaRPr lang="en-US" sz="1600">
              <a:latin typeface="Courier New" charset="0"/>
              <a:cs typeface="+mn-cs"/>
            </a:endParaRPr>
          </a:p>
          <a:p>
            <a:pPr marL="342900" indent="-342900" algn="l">
              <a:spcBef>
                <a:spcPct val="20000"/>
              </a:spcBef>
              <a:defRPr/>
            </a:pPr>
            <a:r>
              <a:rPr lang="en-US" sz="1600">
                <a:latin typeface="Courier New" charset="0"/>
                <a:cs typeface="+mn-cs"/>
              </a:rPr>
              <a:t>T </a:t>
            </a:r>
            <a:r>
              <a:rPr lang="en-US" sz="1600">
                <a:solidFill>
                  <a:schemeClr val="accent2"/>
                </a:solidFill>
                <a:latin typeface="Courier New" charset="0"/>
                <a:cs typeface="+mn-cs"/>
              </a:rPr>
              <a:t>-1 -1 -1</a:t>
            </a:r>
            <a:r>
              <a:rPr lang="en-US" sz="1600">
                <a:latin typeface="Courier New" charset="0"/>
                <a:cs typeface="+mn-cs"/>
              </a:rPr>
              <a:t>  </a:t>
            </a:r>
            <a:r>
              <a:rPr lang="en-US" sz="1600">
                <a:solidFill>
                  <a:srgbClr val="FF3300"/>
                </a:solidFill>
                <a:latin typeface="Courier New" charset="0"/>
                <a:cs typeface="+mn-cs"/>
              </a:rPr>
              <a:t>1</a:t>
            </a:r>
          </a:p>
          <a:p>
            <a:pPr marL="342900" indent="-342900" algn="l">
              <a:spcBef>
                <a:spcPct val="20000"/>
              </a:spcBef>
              <a:defRPr/>
            </a:pPr>
            <a:endParaRPr lang="en-US" sz="1600">
              <a:latin typeface="Courier New" charset="0"/>
              <a:cs typeface="+mn-cs"/>
            </a:endParaRPr>
          </a:p>
          <a:p>
            <a:pPr marL="342900" indent="-342900" algn="l">
              <a:spcBef>
                <a:spcPct val="20000"/>
              </a:spcBef>
              <a:defRPr/>
            </a:pPr>
            <a:endParaRPr lang="en-US" sz="1800" b="0">
              <a:latin typeface="Arial" charset="0"/>
              <a:cs typeface="+mn-cs"/>
            </a:endParaRPr>
          </a:p>
          <a:p>
            <a:pPr marL="342900" indent="-342900" algn="l">
              <a:spcBef>
                <a:spcPct val="20000"/>
              </a:spcBef>
              <a:defRPr/>
            </a:pPr>
            <a:endParaRPr lang="en-US" sz="1800" b="0">
              <a:latin typeface="Arial" charset="0"/>
              <a:cs typeface="+mn-cs"/>
            </a:endParaRPr>
          </a:p>
          <a:p>
            <a:pPr marL="342900" indent="-342900" algn="l">
              <a:spcBef>
                <a:spcPct val="20000"/>
              </a:spcBef>
              <a:defRPr/>
            </a:pPr>
            <a:endParaRPr lang="en-US" sz="1800" b="0">
              <a:latin typeface="Courier New" charset="0"/>
              <a:cs typeface="+mn-cs"/>
            </a:endParaRPr>
          </a:p>
        </p:txBody>
      </p:sp>
      <p:sp>
        <p:nvSpPr>
          <p:cNvPr id="1084421" name="Text Box 5"/>
          <p:cNvSpPr txBox="1">
            <a:spLocks noChangeArrowheads="1"/>
          </p:cNvSpPr>
          <p:nvPr/>
        </p:nvSpPr>
        <p:spPr bwMode="auto">
          <a:xfrm>
            <a:off x="6705600" y="5238750"/>
            <a:ext cx="12811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800">
                <a:latin typeface="Courier New" charset="0"/>
                <a:cs typeface="+mn-cs"/>
              </a:rPr>
              <a:t>Gaps: -2</a:t>
            </a:r>
            <a:endParaRPr lang="en-US" sz="1800" b="0">
              <a:latin typeface="Courier New" charset="0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Dynamic programming: example</a:t>
            </a:r>
          </a:p>
        </p:txBody>
      </p:sp>
      <p:pic>
        <p:nvPicPr>
          <p:cNvPr id="34818" name="Picture 3" descr="Dynam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5114925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44" name="Rectangle 4"/>
          <p:cNvSpPr>
            <a:spLocks noChangeArrowheads="1"/>
          </p:cNvSpPr>
          <p:nvPr/>
        </p:nvSpPr>
        <p:spPr bwMode="auto">
          <a:xfrm>
            <a:off x="6400800" y="3333750"/>
            <a:ext cx="21336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en-US" sz="1600" b="0">
              <a:latin typeface="Courier New" charset="0"/>
              <a:cs typeface="+mn-cs"/>
            </a:endParaRPr>
          </a:p>
          <a:p>
            <a:pPr marL="342900" indent="-342900" algn="l">
              <a:spcBef>
                <a:spcPct val="20000"/>
              </a:spcBef>
              <a:defRPr/>
            </a:pPr>
            <a:r>
              <a:rPr lang="en-US" sz="1600" b="0">
                <a:latin typeface="Courier New" charset="0"/>
                <a:cs typeface="+mn-cs"/>
              </a:rPr>
              <a:t>   </a:t>
            </a:r>
            <a:r>
              <a:rPr lang="en-US" sz="1600">
                <a:latin typeface="Courier New" charset="0"/>
                <a:cs typeface="+mn-cs"/>
              </a:rPr>
              <a:t>A  C  G  T</a:t>
            </a:r>
          </a:p>
          <a:p>
            <a:pPr marL="342900" indent="-342900" algn="l">
              <a:spcBef>
                <a:spcPct val="20000"/>
              </a:spcBef>
              <a:defRPr/>
            </a:pPr>
            <a:r>
              <a:rPr lang="en-US" sz="1600">
                <a:latin typeface="Courier New" charset="0"/>
                <a:cs typeface="+mn-cs"/>
              </a:rPr>
              <a:t>A</a:t>
            </a:r>
            <a:r>
              <a:rPr lang="en-US" sz="1600" b="0">
                <a:latin typeface="Courier New" charset="0"/>
                <a:cs typeface="+mn-cs"/>
              </a:rPr>
              <a:t>  </a:t>
            </a:r>
            <a:r>
              <a:rPr lang="en-US" sz="1600">
                <a:solidFill>
                  <a:srgbClr val="FF3300"/>
                </a:solidFill>
                <a:latin typeface="Courier New" charset="0"/>
                <a:cs typeface="+mn-cs"/>
              </a:rPr>
              <a:t>1</a:t>
            </a:r>
            <a:r>
              <a:rPr lang="en-US" sz="1600">
                <a:latin typeface="Courier New" charset="0"/>
                <a:cs typeface="+mn-cs"/>
              </a:rPr>
              <a:t> </a:t>
            </a:r>
            <a:r>
              <a:rPr lang="en-US" sz="1600">
                <a:solidFill>
                  <a:schemeClr val="accent2"/>
                </a:solidFill>
                <a:latin typeface="Courier New" charset="0"/>
                <a:cs typeface="+mn-cs"/>
              </a:rPr>
              <a:t>-1 -1 -1</a:t>
            </a:r>
            <a:endParaRPr lang="en-US" sz="1600">
              <a:latin typeface="Courier New" charset="0"/>
              <a:cs typeface="+mn-cs"/>
            </a:endParaRPr>
          </a:p>
          <a:p>
            <a:pPr marL="342900" indent="-342900" algn="l">
              <a:spcBef>
                <a:spcPct val="20000"/>
              </a:spcBef>
              <a:defRPr/>
            </a:pPr>
            <a:r>
              <a:rPr lang="en-US" sz="1600">
                <a:latin typeface="Courier New" charset="0"/>
                <a:cs typeface="+mn-cs"/>
              </a:rPr>
              <a:t>C </a:t>
            </a:r>
            <a:r>
              <a:rPr lang="en-US" sz="1600">
                <a:solidFill>
                  <a:schemeClr val="accent2"/>
                </a:solidFill>
                <a:latin typeface="Courier New" charset="0"/>
                <a:cs typeface="+mn-cs"/>
              </a:rPr>
              <a:t>-1</a:t>
            </a:r>
            <a:r>
              <a:rPr lang="en-US" sz="1600">
                <a:latin typeface="Courier New" charset="0"/>
                <a:cs typeface="+mn-cs"/>
              </a:rPr>
              <a:t>  </a:t>
            </a:r>
            <a:r>
              <a:rPr lang="en-US" sz="1600">
                <a:solidFill>
                  <a:srgbClr val="FF3300"/>
                </a:solidFill>
                <a:latin typeface="Courier New" charset="0"/>
                <a:cs typeface="+mn-cs"/>
              </a:rPr>
              <a:t>1</a:t>
            </a:r>
            <a:r>
              <a:rPr lang="en-US" sz="1600">
                <a:latin typeface="Courier New" charset="0"/>
                <a:cs typeface="+mn-cs"/>
              </a:rPr>
              <a:t> </a:t>
            </a:r>
            <a:r>
              <a:rPr lang="en-US" sz="1600">
                <a:solidFill>
                  <a:schemeClr val="accent2"/>
                </a:solidFill>
                <a:latin typeface="Courier New" charset="0"/>
                <a:cs typeface="+mn-cs"/>
              </a:rPr>
              <a:t>-1 -1</a:t>
            </a:r>
            <a:endParaRPr lang="en-US" sz="1600">
              <a:latin typeface="Courier New" charset="0"/>
              <a:cs typeface="+mn-cs"/>
            </a:endParaRPr>
          </a:p>
          <a:p>
            <a:pPr marL="342900" indent="-342900" algn="l">
              <a:spcBef>
                <a:spcPct val="20000"/>
              </a:spcBef>
              <a:defRPr/>
            </a:pPr>
            <a:r>
              <a:rPr lang="en-US" sz="1600">
                <a:latin typeface="Courier New" charset="0"/>
                <a:cs typeface="+mn-cs"/>
              </a:rPr>
              <a:t>G </a:t>
            </a:r>
            <a:r>
              <a:rPr lang="en-US" sz="1600">
                <a:solidFill>
                  <a:schemeClr val="accent2"/>
                </a:solidFill>
                <a:latin typeface="Courier New" charset="0"/>
                <a:cs typeface="+mn-cs"/>
              </a:rPr>
              <a:t>-1 -1</a:t>
            </a:r>
            <a:r>
              <a:rPr lang="en-US" sz="1600">
                <a:latin typeface="Courier New" charset="0"/>
                <a:cs typeface="+mn-cs"/>
              </a:rPr>
              <a:t>  </a:t>
            </a:r>
            <a:r>
              <a:rPr lang="en-US" sz="1600">
                <a:solidFill>
                  <a:srgbClr val="FF3300"/>
                </a:solidFill>
                <a:latin typeface="Courier New" charset="0"/>
                <a:cs typeface="+mn-cs"/>
              </a:rPr>
              <a:t>1</a:t>
            </a:r>
            <a:r>
              <a:rPr lang="en-US" sz="1600">
                <a:latin typeface="Courier New" charset="0"/>
                <a:cs typeface="+mn-cs"/>
              </a:rPr>
              <a:t> </a:t>
            </a:r>
            <a:r>
              <a:rPr lang="en-US" sz="1600">
                <a:solidFill>
                  <a:schemeClr val="accent2"/>
                </a:solidFill>
                <a:latin typeface="Courier New" charset="0"/>
                <a:cs typeface="+mn-cs"/>
              </a:rPr>
              <a:t>-1</a:t>
            </a:r>
            <a:endParaRPr lang="en-US" sz="1600">
              <a:latin typeface="Courier New" charset="0"/>
              <a:cs typeface="+mn-cs"/>
            </a:endParaRPr>
          </a:p>
          <a:p>
            <a:pPr marL="342900" indent="-342900" algn="l">
              <a:spcBef>
                <a:spcPct val="20000"/>
              </a:spcBef>
              <a:defRPr/>
            </a:pPr>
            <a:r>
              <a:rPr lang="en-US" sz="1600">
                <a:latin typeface="Courier New" charset="0"/>
                <a:cs typeface="+mn-cs"/>
              </a:rPr>
              <a:t>T </a:t>
            </a:r>
            <a:r>
              <a:rPr lang="en-US" sz="1600">
                <a:solidFill>
                  <a:schemeClr val="accent2"/>
                </a:solidFill>
                <a:latin typeface="Courier New" charset="0"/>
                <a:cs typeface="+mn-cs"/>
              </a:rPr>
              <a:t>-1 -1 -1</a:t>
            </a:r>
            <a:r>
              <a:rPr lang="en-US" sz="1600">
                <a:latin typeface="Courier New" charset="0"/>
                <a:cs typeface="+mn-cs"/>
              </a:rPr>
              <a:t>  </a:t>
            </a:r>
            <a:r>
              <a:rPr lang="en-US" sz="1600">
                <a:solidFill>
                  <a:srgbClr val="FF3300"/>
                </a:solidFill>
                <a:latin typeface="Courier New" charset="0"/>
                <a:cs typeface="+mn-cs"/>
              </a:rPr>
              <a:t>1</a:t>
            </a:r>
          </a:p>
          <a:p>
            <a:pPr marL="342900" indent="-342900" algn="l">
              <a:spcBef>
                <a:spcPct val="20000"/>
              </a:spcBef>
              <a:defRPr/>
            </a:pPr>
            <a:endParaRPr lang="en-US" sz="1600">
              <a:latin typeface="Courier New" charset="0"/>
              <a:cs typeface="+mn-cs"/>
            </a:endParaRPr>
          </a:p>
          <a:p>
            <a:pPr marL="342900" indent="-342900" algn="l">
              <a:spcBef>
                <a:spcPct val="20000"/>
              </a:spcBef>
              <a:defRPr/>
            </a:pPr>
            <a:endParaRPr lang="en-US" sz="1800" b="0">
              <a:latin typeface="Arial" charset="0"/>
              <a:cs typeface="+mn-cs"/>
            </a:endParaRPr>
          </a:p>
          <a:p>
            <a:pPr marL="342900" indent="-342900" algn="l">
              <a:spcBef>
                <a:spcPct val="20000"/>
              </a:spcBef>
              <a:defRPr/>
            </a:pPr>
            <a:endParaRPr lang="en-US" sz="1800" b="0">
              <a:latin typeface="Arial" charset="0"/>
              <a:cs typeface="+mn-cs"/>
            </a:endParaRPr>
          </a:p>
          <a:p>
            <a:pPr marL="342900" indent="-342900" algn="l">
              <a:spcBef>
                <a:spcPct val="20000"/>
              </a:spcBef>
              <a:defRPr/>
            </a:pPr>
            <a:endParaRPr lang="en-US" sz="1800" b="0">
              <a:latin typeface="Courier New" charset="0"/>
              <a:cs typeface="+mn-cs"/>
            </a:endParaRPr>
          </a:p>
        </p:txBody>
      </p:sp>
      <p:sp>
        <p:nvSpPr>
          <p:cNvPr id="1085445" name="Text Box 5"/>
          <p:cNvSpPr txBox="1">
            <a:spLocks noChangeArrowheads="1"/>
          </p:cNvSpPr>
          <p:nvPr/>
        </p:nvSpPr>
        <p:spPr bwMode="auto">
          <a:xfrm>
            <a:off x="6705600" y="5238750"/>
            <a:ext cx="12811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800">
                <a:latin typeface="Courier New" charset="0"/>
                <a:cs typeface="+mn-cs"/>
              </a:rPr>
              <a:t>Gaps: -2</a:t>
            </a:r>
            <a:endParaRPr lang="en-US" sz="1800" b="0">
              <a:latin typeface="Courier New" charset="0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Dynamic programming: example</a:t>
            </a:r>
          </a:p>
        </p:txBody>
      </p:sp>
      <p:sp>
        <p:nvSpPr>
          <p:cNvPr id="1086467" name="Text Box 3"/>
          <p:cNvSpPr txBox="1">
            <a:spLocks noChangeArrowheads="1"/>
          </p:cNvSpPr>
          <p:nvPr/>
        </p:nvSpPr>
        <p:spPr bwMode="auto">
          <a:xfrm>
            <a:off x="6216650" y="2819400"/>
            <a:ext cx="21653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000">
                <a:latin typeface="Courier New" charset="0"/>
                <a:cs typeface="+mn-cs"/>
              </a:rPr>
              <a:t>T C G C A</a:t>
            </a:r>
          </a:p>
          <a:p>
            <a:pPr algn="l">
              <a:defRPr/>
            </a:pPr>
            <a:r>
              <a:rPr lang="en-US" sz="2000">
                <a:latin typeface="Courier New" charset="0"/>
                <a:cs typeface="+mn-cs"/>
              </a:rPr>
              <a:t>: :   : :</a:t>
            </a:r>
          </a:p>
          <a:p>
            <a:pPr algn="l">
              <a:defRPr/>
            </a:pPr>
            <a:r>
              <a:rPr lang="en-US" sz="2000">
                <a:latin typeface="Courier New" charset="0"/>
                <a:cs typeface="+mn-cs"/>
              </a:rPr>
              <a:t>T C - C A</a:t>
            </a:r>
          </a:p>
          <a:p>
            <a:pPr algn="l">
              <a:defRPr/>
            </a:pPr>
            <a:r>
              <a:rPr lang="en-US" sz="2000">
                <a:latin typeface="Courier New" charset="0"/>
                <a:cs typeface="+mn-cs"/>
              </a:rPr>
              <a:t>1+1-2+1+1 = 2</a:t>
            </a:r>
          </a:p>
        </p:txBody>
      </p:sp>
      <p:sp>
        <p:nvSpPr>
          <p:cNvPr id="1086468" name="Line 4"/>
          <p:cNvSpPr>
            <a:spLocks noChangeShapeType="1"/>
          </p:cNvSpPr>
          <p:nvPr/>
        </p:nvSpPr>
        <p:spPr bwMode="auto">
          <a:xfrm flipV="1">
            <a:off x="6172200" y="3733800"/>
            <a:ext cx="1600200" cy="15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086469" name="Line 5"/>
          <p:cNvSpPr>
            <a:spLocks noChangeShapeType="1"/>
          </p:cNvSpPr>
          <p:nvPr/>
        </p:nvSpPr>
        <p:spPr bwMode="auto">
          <a:xfrm>
            <a:off x="8001000" y="411480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pic>
        <p:nvPicPr>
          <p:cNvPr id="36869" name="Picture 6" descr="dynam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5038725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6982544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>
                <a:cs typeface="+mj-cs"/>
              </a:rPr>
              <a:t>But in reality is a little more complex</a:t>
            </a:r>
          </a:p>
        </p:txBody>
      </p:sp>
      <p:sp>
        <p:nvSpPr>
          <p:cNvPr id="11120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Times" charset="0"/>
              <a:buChar char="•"/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Dynamic programming: computation of scores</a:t>
            </a:r>
          </a:p>
        </p:txBody>
      </p:sp>
      <p:sp>
        <p:nvSpPr>
          <p:cNvPr id="1206275" name="Text Box 3"/>
          <p:cNvSpPr txBox="1">
            <a:spLocks noChangeArrowheads="1"/>
          </p:cNvSpPr>
          <p:nvPr/>
        </p:nvSpPr>
        <p:spPr bwMode="auto">
          <a:xfrm>
            <a:off x="914400" y="1295400"/>
            <a:ext cx="2971800" cy="243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800" b="0">
                <a:latin typeface="Courier New" charset="0"/>
                <a:cs typeface="+mn-cs"/>
              </a:rPr>
              <a:t>      </a:t>
            </a:r>
            <a:r>
              <a:rPr lang="en-US" sz="1800">
                <a:latin typeface="Courier New" charset="0"/>
                <a:cs typeface="+mn-cs"/>
              </a:rPr>
              <a:t>T  C  G  C  A</a:t>
            </a:r>
          </a:p>
          <a:p>
            <a:pPr algn="l">
              <a:spcBef>
                <a:spcPct val="50000"/>
              </a:spcBef>
              <a:defRPr/>
            </a:pPr>
            <a:endParaRPr lang="en-US" sz="1800">
              <a:latin typeface="Courier New" charset="0"/>
              <a:cs typeface="+mn-cs"/>
            </a:endParaRPr>
          </a:p>
          <a:p>
            <a:pPr algn="l">
              <a:spcBef>
                <a:spcPct val="50000"/>
              </a:spcBef>
              <a:defRPr/>
            </a:pPr>
            <a:r>
              <a:rPr lang="en-US" sz="1800">
                <a:latin typeface="Courier New" charset="0"/>
                <a:cs typeface="+mn-cs"/>
              </a:rPr>
              <a:t>T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1800">
                <a:latin typeface="Courier New" charset="0"/>
                <a:cs typeface="+mn-cs"/>
              </a:rPr>
              <a:t>C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1800">
                <a:latin typeface="Courier New" charset="0"/>
                <a:cs typeface="+mn-cs"/>
              </a:rPr>
              <a:t>C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1800">
                <a:latin typeface="Courier New" charset="0"/>
                <a:cs typeface="+mn-cs"/>
              </a:rPr>
              <a:t>A</a:t>
            </a:r>
          </a:p>
        </p:txBody>
      </p:sp>
      <p:sp>
        <p:nvSpPr>
          <p:cNvPr id="1206276" name="Line 4"/>
          <p:cNvSpPr>
            <a:spLocks noChangeShapeType="1"/>
          </p:cNvSpPr>
          <p:nvPr/>
        </p:nvSpPr>
        <p:spPr bwMode="auto">
          <a:xfrm>
            <a:off x="990600" y="1676400"/>
            <a:ext cx="2743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206277" name="Line 5"/>
          <p:cNvSpPr>
            <a:spLocks noChangeShapeType="1"/>
          </p:cNvSpPr>
          <p:nvPr/>
        </p:nvSpPr>
        <p:spPr bwMode="auto">
          <a:xfrm>
            <a:off x="1219200" y="1371600"/>
            <a:ext cx="0" cy="2286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206278" name="Line 6"/>
          <p:cNvSpPr>
            <a:spLocks noChangeShapeType="1"/>
          </p:cNvSpPr>
          <p:nvPr/>
        </p:nvSpPr>
        <p:spPr bwMode="auto">
          <a:xfrm>
            <a:off x="990600" y="3657600"/>
            <a:ext cx="2743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206279" name="Line 7"/>
          <p:cNvSpPr>
            <a:spLocks noChangeShapeType="1"/>
          </p:cNvSpPr>
          <p:nvPr/>
        </p:nvSpPr>
        <p:spPr bwMode="auto">
          <a:xfrm>
            <a:off x="3733800" y="1371600"/>
            <a:ext cx="0" cy="2286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206280" name="Text Box 8"/>
          <p:cNvSpPr txBox="1">
            <a:spLocks noChangeArrowheads="1"/>
          </p:cNvSpPr>
          <p:nvPr/>
        </p:nvSpPr>
        <p:spPr bwMode="auto">
          <a:xfrm>
            <a:off x="2117725" y="2528888"/>
            <a:ext cx="320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FF3300"/>
                </a:solidFill>
                <a:latin typeface="Courier New" charset="0"/>
                <a:cs typeface="+mn-cs"/>
              </a:rPr>
              <a:t>x</a:t>
            </a:r>
            <a:endParaRPr lang="en-US" sz="1800" b="0">
              <a:latin typeface="Courier New" charset="0"/>
              <a:cs typeface="+mn-cs"/>
            </a:endParaRPr>
          </a:p>
        </p:txBody>
      </p:sp>
      <p:sp>
        <p:nvSpPr>
          <p:cNvPr id="1206281" name="Line 9"/>
          <p:cNvSpPr>
            <a:spLocks noChangeShapeType="1"/>
          </p:cNvSpPr>
          <p:nvPr/>
        </p:nvSpPr>
        <p:spPr bwMode="auto">
          <a:xfrm>
            <a:off x="1828800" y="27432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206282" name="Line 10"/>
          <p:cNvSpPr>
            <a:spLocks noChangeShapeType="1"/>
          </p:cNvSpPr>
          <p:nvPr/>
        </p:nvSpPr>
        <p:spPr bwMode="auto">
          <a:xfrm>
            <a:off x="2286000" y="22098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206283" name="Line 11"/>
          <p:cNvSpPr>
            <a:spLocks noChangeShapeType="1"/>
          </p:cNvSpPr>
          <p:nvPr/>
        </p:nvSpPr>
        <p:spPr bwMode="auto">
          <a:xfrm>
            <a:off x="1828800" y="2286000"/>
            <a:ext cx="3810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206284" name="Text Box 12"/>
          <p:cNvSpPr txBox="1">
            <a:spLocks noChangeArrowheads="1"/>
          </p:cNvSpPr>
          <p:nvPr/>
        </p:nvSpPr>
        <p:spPr bwMode="auto">
          <a:xfrm>
            <a:off x="4267200" y="1355725"/>
            <a:ext cx="3965575" cy="242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800" b="0">
                <a:latin typeface="Arial" charset="0"/>
                <a:cs typeface="+mn-cs"/>
              </a:rPr>
              <a:t>Any given point in matrix can only be reached from three possible positions (you cannot </a:t>
            </a:r>
            <a:r>
              <a:rPr lang="ja-JP" altLang="en-US" sz="1800" b="0">
                <a:latin typeface="Arial"/>
                <a:cs typeface="+mn-cs"/>
              </a:rPr>
              <a:t>“</a:t>
            </a:r>
            <a:r>
              <a:rPr lang="en-US" sz="1800" b="0">
                <a:latin typeface="Arial" charset="0"/>
                <a:cs typeface="+mn-cs"/>
              </a:rPr>
              <a:t>align backwards</a:t>
            </a:r>
            <a:r>
              <a:rPr lang="ja-JP" altLang="en-US" sz="1800" b="0">
                <a:latin typeface="Arial"/>
                <a:cs typeface="+mn-cs"/>
              </a:rPr>
              <a:t>”</a:t>
            </a:r>
            <a:r>
              <a:rPr lang="en-US" sz="1800" b="0">
                <a:latin typeface="Arial" charset="0"/>
                <a:cs typeface="+mn-cs"/>
              </a:rPr>
              <a:t>).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1800" b="0">
                <a:latin typeface="Arial" charset="0"/>
                <a:cs typeface="+mn-cs"/>
              </a:rPr>
              <a:t>=&gt; Best scoring alignment ending in any given point in the matrix can be found by choosing the highest scoring of the three possibilities. </a:t>
            </a:r>
          </a:p>
        </p:txBody>
      </p:sp>
      <p:sp>
        <p:nvSpPr>
          <p:cNvPr id="1206285" name="AutoShape 13"/>
          <p:cNvSpPr>
            <a:spLocks noChangeArrowheads="1"/>
          </p:cNvSpPr>
          <p:nvPr/>
        </p:nvSpPr>
        <p:spPr bwMode="auto">
          <a:xfrm>
            <a:off x="5715000" y="1676400"/>
            <a:ext cx="685800" cy="304800"/>
          </a:xfrm>
          <a:prstGeom prst="roundRect">
            <a:avLst>
              <a:gd name="adj" fmla="val 16667"/>
            </a:avLst>
          </a:prstGeom>
          <a:solidFill>
            <a:srgbClr val="FF0000">
              <a:alpha val="14000"/>
            </a:srgbClr>
          </a:solidFill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2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7951788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Why learn about alignment algorithms?</a:t>
            </a:r>
          </a:p>
        </p:txBody>
      </p:sp>
      <p:sp>
        <p:nvSpPr>
          <p:cNvPr id="120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cs typeface="+mn-cs"/>
              </a:rPr>
              <a:t>All publicly available alignment programs do the same thing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Sequence alignment using amino acids substitution matrices and affine gap penalties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cs typeface="+mn-cs"/>
              </a:rPr>
              <a:t>This is fast but not optimal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Protein alignment is done much more accurate using sequence profiles and position specific gap penalties (price for gaps depends on the structure)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Must implement your own alignment algorithm to do this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04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04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04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04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04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4227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Dynamic programming: example</a:t>
            </a:r>
          </a:p>
        </p:txBody>
      </p:sp>
      <p:pic>
        <p:nvPicPr>
          <p:cNvPr id="43010" name="Picture 3" descr="dynam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5191125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5140" name="Rectangle 4"/>
          <p:cNvSpPr>
            <a:spLocks noChangeArrowheads="1"/>
          </p:cNvSpPr>
          <p:nvPr/>
        </p:nvSpPr>
        <p:spPr bwMode="auto">
          <a:xfrm>
            <a:off x="2057400" y="3429000"/>
            <a:ext cx="2362200" cy="838200"/>
          </a:xfrm>
          <a:prstGeom prst="rect">
            <a:avLst/>
          </a:prstGeom>
          <a:solidFill>
            <a:schemeClr val="accent1">
              <a:alpha val="41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115141" name="Line 5"/>
          <p:cNvSpPr>
            <a:spLocks noChangeShapeType="1"/>
          </p:cNvSpPr>
          <p:nvPr/>
        </p:nvSpPr>
        <p:spPr bwMode="auto">
          <a:xfrm flipH="1">
            <a:off x="4953000" y="41148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115142" name="Text Box 6"/>
          <p:cNvSpPr txBox="1">
            <a:spLocks noChangeArrowheads="1"/>
          </p:cNvSpPr>
          <p:nvPr/>
        </p:nvSpPr>
        <p:spPr bwMode="auto">
          <a:xfrm>
            <a:off x="5029200" y="3671888"/>
            <a:ext cx="38179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What about j-2 and a gap extension?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And now the true algorithm</a:t>
            </a:r>
          </a:p>
        </p:txBody>
      </p:sp>
      <p:graphicFrame>
        <p:nvGraphicFramePr>
          <p:cNvPr id="45058" name="Object 3"/>
          <p:cNvGraphicFramePr>
            <a:graphicFrameLocks noChangeAspect="1"/>
          </p:cNvGraphicFramePr>
          <p:nvPr/>
        </p:nvGraphicFramePr>
        <p:xfrm>
          <a:off x="1431925" y="1127125"/>
          <a:ext cx="5824538" cy="250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37" name="Equation" r:id="rId4" imgW="2247900" imgH="965200" progId="Equation.3">
                  <p:embed/>
                </p:oleObj>
              </mc:Choice>
              <mc:Fallback>
                <p:oleObj name="Equation" r:id="rId4" imgW="2247900" imgH="965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1925" y="1127125"/>
                        <a:ext cx="5824538" cy="25003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5059" name="Group 12"/>
          <p:cNvGrpSpPr>
            <a:grpSpLocks/>
          </p:cNvGrpSpPr>
          <p:nvPr/>
        </p:nvGrpSpPr>
        <p:grpSpPr bwMode="auto">
          <a:xfrm>
            <a:off x="2667000" y="3581400"/>
            <a:ext cx="3562350" cy="2743200"/>
            <a:chOff x="69" y="670"/>
            <a:chExt cx="3051" cy="2594"/>
          </a:xfrm>
        </p:grpSpPr>
        <p:sp>
          <p:nvSpPr>
            <p:cNvPr id="1098765" name="Rectangle 13"/>
            <p:cNvSpPr>
              <a:spLocks noChangeArrowheads="1"/>
            </p:cNvSpPr>
            <p:nvPr/>
          </p:nvSpPr>
          <p:spPr bwMode="auto">
            <a:xfrm>
              <a:off x="384" y="1008"/>
              <a:ext cx="336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098766" name="Text Box 14"/>
            <p:cNvSpPr txBox="1">
              <a:spLocks noChangeArrowheads="1"/>
            </p:cNvSpPr>
            <p:nvPr/>
          </p:nvSpPr>
          <p:spPr bwMode="auto">
            <a:xfrm>
              <a:off x="406" y="670"/>
              <a:ext cx="277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cs typeface="+mn-cs"/>
                </a:rPr>
                <a:t>V</a:t>
              </a:r>
            </a:p>
          </p:txBody>
        </p:sp>
        <p:sp>
          <p:nvSpPr>
            <p:cNvPr id="1098767" name="Text Box 15"/>
            <p:cNvSpPr txBox="1">
              <a:spLocks noChangeArrowheads="1"/>
            </p:cNvSpPr>
            <p:nvPr/>
          </p:nvSpPr>
          <p:spPr bwMode="auto">
            <a:xfrm>
              <a:off x="928" y="681"/>
              <a:ext cx="245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cs typeface="+mn-cs"/>
                </a:rPr>
                <a:t>L</a:t>
              </a:r>
            </a:p>
          </p:txBody>
        </p:sp>
        <p:sp>
          <p:nvSpPr>
            <p:cNvPr id="1098768" name="Text Box 16"/>
            <p:cNvSpPr txBox="1">
              <a:spLocks noChangeArrowheads="1"/>
            </p:cNvSpPr>
            <p:nvPr/>
          </p:nvSpPr>
          <p:spPr bwMode="auto">
            <a:xfrm>
              <a:off x="1433" y="681"/>
              <a:ext cx="201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cs typeface="+mn-cs"/>
                </a:rPr>
                <a:t>I</a:t>
              </a:r>
            </a:p>
          </p:txBody>
        </p:sp>
        <p:sp>
          <p:nvSpPr>
            <p:cNvPr id="1098769" name="Text Box 17"/>
            <p:cNvSpPr txBox="1">
              <a:spLocks noChangeArrowheads="1"/>
            </p:cNvSpPr>
            <p:nvPr/>
          </p:nvSpPr>
          <p:spPr bwMode="auto">
            <a:xfrm>
              <a:off x="1917" y="688"/>
              <a:ext cx="245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cs typeface="+mn-cs"/>
                </a:rPr>
                <a:t>L</a:t>
              </a:r>
            </a:p>
          </p:txBody>
        </p:sp>
        <p:sp>
          <p:nvSpPr>
            <p:cNvPr id="1098770" name="Text Box 18"/>
            <p:cNvSpPr txBox="1">
              <a:spLocks noChangeArrowheads="1"/>
            </p:cNvSpPr>
            <p:nvPr/>
          </p:nvSpPr>
          <p:spPr bwMode="auto">
            <a:xfrm>
              <a:off x="2342" y="681"/>
              <a:ext cx="256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cs typeface="+mn-cs"/>
                </a:rPr>
                <a:t>P</a:t>
              </a:r>
            </a:p>
          </p:txBody>
        </p:sp>
        <p:sp>
          <p:nvSpPr>
            <p:cNvPr id="1098771" name="Text Box 19"/>
            <p:cNvSpPr txBox="1">
              <a:spLocks noChangeArrowheads="1"/>
            </p:cNvSpPr>
            <p:nvPr/>
          </p:nvSpPr>
          <p:spPr bwMode="auto">
            <a:xfrm>
              <a:off x="69" y="1056"/>
              <a:ext cx="277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cs typeface="+mn-cs"/>
                </a:rPr>
                <a:t>V</a:t>
              </a:r>
            </a:p>
          </p:txBody>
        </p:sp>
        <p:sp>
          <p:nvSpPr>
            <p:cNvPr id="1098772" name="Text Box 20"/>
            <p:cNvSpPr txBox="1">
              <a:spLocks noChangeArrowheads="1"/>
            </p:cNvSpPr>
            <p:nvPr/>
          </p:nvSpPr>
          <p:spPr bwMode="auto">
            <a:xfrm>
              <a:off x="84" y="1536"/>
              <a:ext cx="245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cs typeface="+mn-cs"/>
                </a:rPr>
                <a:t>L</a:t>
              </a:r>
            </a:p>
          </p:txBody>
        </p:sp>
        <p:sp>
          <p:nvSpPr>
            <p:cNvPr id="1098773" name="Text Box 21"/>
            <p:cNvSpPr txBox="1">
              <a:spLocks noChangeArrowheads="1"/>
            </p:cNvSpPr>
            <p:nvPr/>
          </p:nvSpPr>
          <p:spPr bwMode="auto">
            <a:xfrm>
              <a:off x="99" y="2017"/>
              <a:ext cx="245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cs typeface="+mn-cs"/>
                </a:rPr>
                <a:t>L</a:t>
              </a:r>
            </a:p>
          </p:txBody>
        </p:sp>
        <p:sp>
          <p:nvSpPr>
            <p:cNvPr id="1098774" name="Text Box 22"/>
            <p:cNvSpPr txBox="1">
              <a:spLocks noChangeArrowheads="1"/>
            </p:cNvSpPr>
            <p:nvPr/>
          </p:nvSpPr>
          <p:spPr bwMode="auto">
            <a:xfrm>
              <a:off x="91" y="2495"/>
              <a:ext cx="256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cs typeface="+mn-cs"/>
                </a:rPr>
                <a:t>P</a:t>
              </a:r>
            </a:p>
          </p:txBody>
        </p:sp>
        <p:sp>
          <p:nvSpPr>
            <p:cNvPr id="1098775" name="Rectangle 23"/>
            <p:cNvSpPr>
              <a:spLocks noChangeArrowheads="1"/>
            </p:cNvSpPr>
            <p:nvPr/>
          </p:nvSpPr>
          <p:spPr bwMode="auto">
            <a:xfrm>
              <a:off x="864" y="1008"/>
              <a:ext cx="336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098776" name="Rectangle 24"/>
            <p:cNvSpPr>
              <a:spLocks noChangeArrowheads="1"/>
            </p:cNvSpPr>
            <p:nvPr/>
          </p:nvSpPr>
          <p:spPr bwMode="auto">
            <a:xfrm>
              <a:off x="1344" y="1008"/>
              <a:ext cx="336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098777" name="Rectangle 25"/>
            <p:cNvSpPr>
              <a:spLocks noChangeArrowheads="1"/>
            </p:cNvSpPr>
            <p:nvPr/>
          </p:nvSpPr>
          <p:spPr bwMode="auto">
            <a:xfrm>
              <a:off x="1824" y="1008"/>
              <a:ext cx="336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098778" name="Rectangle 26"/>
            <p:cNvSpPr>
              <a:spLocks noChangeArrowheads="1"/>
            </p:cNvSpPr>
            <p:nvPr/>
          </p:nvSpPr>
          <p:spPr bwMode="auto">
            <a:xfrm>
              <a:off x="2304" y="1008"/>
              <a:ext cx="336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098779" name="Rectangle 27"/>
            <p:cNvSpPr>
              <a:spLocks noChangeArrowheads="1"/>
            </p:cNvSpPr>
            <p:nvPr/>
          </p:nvSpPr>
          <p:spPr bwMode="auto">
            <a:xfrm>
              <a:off x="384" y="1488"/>
              <a:ext cx="336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098780" name="Rectangle 28"/>
            <p:cNvSpPr>
              <a:spLocks noChangeArrowheads="1"/>
            </p:cNvSpPr>
            <p:nvPr/>
          </p:nvSpPr>
          <p:spPr bwMode="auto">
            <a:xfrm>
              <a:off x="864" y="1488"/>
              <a:ext cx="336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098781" name="Rectangle 29"/>
            <p:cNvSpPr>
              <a:spLocks noChangeArrowheads="1"/>
            </p:cNvSpPr>
            <p:nvPr/>
          </p:nvSpPr>
          <p:spPr bwMode="auto">
            <a:xfrm>
              <a:off x="1344" y="1488"/>
              <a:ext cx="336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098782" name="Rectangle 30"/>
            <p:cNvSpPr>
              <a:spLocks noChangeArrowheads="1"/>
            </p:cNvSpPr>
            <p:nvPr/>
          </p:nvSpPr>
          <p:spPr bwMode="auto">
            <a:xfrm>
              <a:off x="1824" y="1488"/>
              <a:ext cx="336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098783" name="Rectangle 31"/>
            <p:cNvSpPr>
              <a:spLocks noChangeArrowheads="1"/>
            </p:cNvSpPr>
            <p:nvPr/>
          </p:nvSpPr>
          <p:spPr bwMode="auto">
            <a:xfrm>
              <a:off x="2304" y="1488"/>
              <a:ext cx="336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098784" name="Rectangle 32"/>
            <p:cNvSpPr>
              <a:spLocks noChangeArrowheads="1"/>
            </p:cNvSpPr>
            <p:nvPr/>
          </p:nvSpPr>
          <p:spPr bwMode="auto">
            <a:xfrm>
              <a:off x="384" y="1969"/>
              <a:ext cx="336" cy="33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098785" name="Rectangle 33"/>
            <p:cNvSpPr>
              <a:spLocks noChangeArrowheads="1"/>
            </p:cNvSpPr>
            <p:nvPr/>
          </p:nvSpPr>
          <p:spPr bwMode="auto">
            <a:xfrm>
              <a:off x="864" y="1969"/>
              <a:ext cx="336" cy="33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098786" name="Rectangle 34"/>
            <p:cNvSpPr>
              <a:spLocks noChangeArrowheads="1"/>
            </p:cNvSpPr>
            <p:nvPr/>
          </p:nvSpPr>
          <p:spPr bwMode="auto">
            <a:xfrm>
              <a:off x="1344" y="1969"/>
              <a:ext cx="336" cy="33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098787" name="Rectangle 35"/>
            <p:cNvSpPr>
              <a:spLocks noChangeArrowheads="1"/>
            </p:cNvSpPr>
            <p:nvPr/>
          </p:nvSpPr>
          <p:spPr bwMode="auto">
            <a:xfrm>
              <a:off x="1824" y="1969"/>
              <a:ext cx="336" cy="33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098788" name="Rectangle 36"/>
            <p:cNvSpPr>
              <a:spLocks noChangeArrowheads="1"/>
            </p:cNvSpPr>
            <p:nvPr/>
          </p:nvSpPr>
          <p:spPr bwMode="auto">
            <a:xfrm>
              <a:off x="2304" y="1969"/>
              <a:ext cx="336" cy="33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098789" name="Rectangle 37"/>
            <p:cNvSpPr>
              <a:spLocks noChangeArrowheads="1"/>
            </p:cNvSpPr>
            <p:nvPr/>
          </p:nvSpPr>
          <p:spPr bwMode="auto">
            <a:xfrm>
              <a:off x="384" y="2447"/>
              <a:ext cx="336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098790" name="Rectangle 38"/>
            <p:cNvSpPr>
              <a:spLocks noChangeArrowheads="1"/>
            </p:cNvSpPr>
            <p:nvPr/>
          </p:nvSpPr>
          <p:spPr bwMode="auto">
            <a:xfrm>
              <a:off x="864" y="2447"/>
              <a:ext cx="336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098791" name="Rectangle 39"/>
            <p:cNvSpPr>
              <a:spLocks noChangeArrowheads="1"/>
            </p:cNvSpPr>
            <p:nvPr/>
          </p:nvSpPr>
          <p:spPr bwMode="auto">
            <a:xfrm>
              <a:off x="1344" y="2447"/>
              <a:ext cx="336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098792" name="Rectangle 40"/>
            <p:cNvSpPr>
              <a:spLocks noChangeArrowheads="1"/>
            </p:cNvSpPr>
            <p:nvPr/>
          </p:nvSpPr>
          <p:spPr bwMode="auto">
            <a:xfrm>
              <a:off x="1824" y="2447"/>
              <a:ext cx="336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098793" name="Rectangle 41"/>
            <p:cNvSpPr>
              <a:spLocks noChangeArrowheads="1"/>
            </p:cNvSpPr>
            <p:nvPr/>
          </p:nvSpPr>
          <p:spPr bwMode="auto">
            <a:xfrm>
              <a:off x="2304" y="2447"/>
              <a:ext cx="336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098794" name="Rectangle 42"/>
            <p:cNvSpPr>
              <a:spLocks noChangeArrowheads="1"/>
            </p:cNvSpPr>
            <p:nvPr/>
          </p:nvSpPr>
          <p:spPr bwMode="auto">
            <a:xfrm>
              <a:off x="2784" y="1008"/>
              <a:ext cx="336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098795" name="Rectangle 43"/>
            <p:cNvSpPr>
              <a:spLocks noChangeArrowheads="1"/>
            </p:cNvSpPr>
            <p:nvPr/>
          </p:nvSpPr>
          <p:spPr bwMode="auto">
            <a:xfrm>
              <a:off x="2784" y="1488"/>
              <a:ext cx="336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098796" name="Rectangle 44"/>
            <p:cNvSpPr>
              <a:spLocks noChangeArrowheads="1"/>
            </p:cNvSpPr>
            <p:nvPr/>
          </p:nvSpPr>
          <p:spPr bwMode="auto">
            <a:xfrm>
              <a:off x="2784" y="1969"/>
              <a:ext cx="336" cy="33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098797" name="Rectangle 45"/>
            <p:cNvSpPr>
              <a:spLocks noChangeArrowheads="1"/>
            </p:cNvSpPr>
            <p:nvPr/>
          </p:nvSpPr>
          <p:spPr bwMode="auto">
            <a:xfrm>
              <a:off x="2784" y="2447"/>
              <a:ext cx="336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098798" name="Rectangle 46"/>
            <p:cNvSpPr>
              <a:spLocks noChangeArrowheads="1"/>
            </p:cNvSpPr>
            <p:nvPr/>
          </p:nvSpPr>
          <p:spPr bwMode="auto">
            <a:xfrm>
              <a:off x="2784" y="2928"/>
              <a:ext cx="336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098799" name="Rectangle 47"/>
            <p:cNvSpPr>
              <a:spLocks noChangeArrowheads="1"/>
            </p:cNvSpPr>
            <p:nvPr/>
          </p:nvSpPr>
          <p:spPr bwMode="auto">
            <a:xfrm>
              <a:off x="2304" y="2928"/>
              <a:ext cx="336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098800" name="Rectangle 48"/>
            <p:cNvSpPr>
              <a:spLocks noChangeArrowheads="1"/>
            </p:cNvSpPr>
            <p:nvPr/>
          </p:nvSpPr>
          <p:spPr bwMode="auto">
            <a:xfrm>
              <a:off x="1824" y="2928"/>
              <a:ext cx="336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098801" name="Rectangle 49"/>
            <p:cNvSpPr>
              <a:spLocks noChangeArrowheads="1"/>
            </p:cNvSpPr>
            <p:nvPr/>
          </p:nvSpPr>
          <p:spPr bwMode="auto">
            <a:xfrm>
              <a:off x="1344" y="2928"/>
              <a:ext cx="336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098802" name="Rectangle 50"/>
            <p:cNvSpPr>
              <a:spLocks noChangeArrowheads="1"/>
            </p:cNvSpPr>
            <p:nvPr/>
          </p:nvSpPr>
          <p:spPr bwMode="auto">
            <a:xfrm>
              <a:off x="864" y="2928"/>
              <a:ext cx="336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098803" name="Rectangle 51"/>
            <p:cNvSpPr>
              <a:spLocks noChangeArrowheads="1"/>
            </p:cNvSpPr>
            <p:nvPr/>
          </p:nvSpPr>
          <p:spPr bwMode="auto">
            <a:xfrm>
              <a:off x="384" y="2928"/>
              <a:ext cx="336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098804" name="Line 52"/>
            <p:cNvSpPr>
              <a:spLocks noChangeShapeType="1"/>
            </p:cNvSpPr>
            <p:nvPr/>
          </p:nvSpPr>
          <p:spPr bwMode="auto">
            <a:xfrm flipH="1" flipV="1">
              <a:off x="2640" y="278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098805" name="Line 53"/>
            <p:cNvSpPr>
              <a:spLocks noChangeShapeType="1"/>
            </p:cNvSpPr>
            <p:nvPr/>
          </p:nvSpPr>
          <p:spPr bwMode="auto">
            <a:xfrm flipH="1" flipV="1">
              <a:off x="2160" y="2303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098806" name="Line 54"/>
            <p:cNvSpPr>
              <a:spLocks noChangeShapeType="1"/>
            </p:cNvSpPr>
            <p:nvPr/>
          </p:nvSpPr>
          <p:spPr bwMode="auto">
            <a:xfrm flipH="1" flipV="1">
              <a:off x="720" y="134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098807" name="Line 55"/>
            <p:cNvSpPr>
              <a:spLocks noChangeShapeType="1"/>
            </p:cNvSpPr>
            <p:nvPr/>
          </p:nvSpPr>
          <p:spPr bwMode="auto">
            <a:xfrm flipH="1" flipV="1">
              <a:off x="1200" y="182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098808" name="Line 56"/>
            <p:cNvSpPr>
              <a:spLocks noChangeShapeType="1"/>
            </p:cNvSpPr>
            <p:nvPr/>
          </p:nvSpPr>
          <p:spPr bwMode="auto">
            <a:xfrm flipH="1">
              <a:off x="1680" y="214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</p:grpSp>
      <p:sp>
        <p:nvSpPr>
          <p:cNvPr id="1098818" name="Text Box 66"/>
          <p:cNvSpPr txBox="1">
            <a:spLocks noChangeArrowheads="1"/>
          </p:cNvSpPr>
          <p:nvPr/>
        </p:nvSpPr>
        <p:spPr bwMode="auto">
          <a:xfrm>
            <a:off x="6477000" y="47244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n</a:t>
            </a:r>
          </a:p>
        </p:txBody>
      </p:sp>
      <p:sp>
        <p:nvSpPr>
          <p:cNvPr id="1098819" name="Text Box 67"/>
          <p:cNvSpPr txBox="1">
            <a:spLocks noChangeArrowheads="1"/>
          </p:cNvSpPr>
          <p:nvPr/>
        </p:nvSpPr>
        <p:spPr bwMode="auto">
          <a:xfrm>
            <a:off x="4457700" y="6199188"/>
            <a:ext cx="37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m</a:t>
            </a:r>
          </a:p>
        </p:txBody>
      </p:sp>
      <p:sp>
        <p:nvSpPr>
          <p:cNvPr id="1098820" name="Rectangle 68"/>
          <p:cNvSpPr>
            <a:spLocks noChangeArrowheads="1"/>
          </p:cNvSpPr>
          <p:nvPr/>
        </p:nvSpPr>
        <p:spPr bwMode="auto">
          <a:xfrm>
            <a:off x="4114800" y="4419600"/>
            <a:ext cx="457200" cy="3810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098821" name="Rectangle 69"/>
          <p:cNvSpPr>
            <a:spLocks noChangeArrowheads="1"/>
          </p:cNvSpPr>
          <p:nvPr/>
        </p:nvSpPr>
        <p:spPr bwMode="auto">
          <a:xfrm>
            <a:off x="4711700" y="4419600"/>
            <a:ext cx="990600" cy="381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098822" name="Rectangle 70"/>
          <p:cNvSpPr>
            <a:spLocks noChangeArrowheads="1"/>
          </p:cNvSpPr>
          <p:nvPr/>
        </p:nvSpPr>
        <p:spPr bwMode="auto">
          <a:xfrm>
            <a:off x="4114800" y="4965700"/>
            <a:ext cx="457200" cy="8382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098823" name="Text Box 71"/>
          <p:cNvSpPr txBox="1">
            <a:spLocks noChangeArrowheads="1"/>
          </p:cNvSpPr>
          <p:nvPr/>
        </p:nvSpPr>
        <p:spPr bwMode="auto">
          <a:xfrm>
            <a:off x="6508750" y="5395913"/>
            <a:ext cx="2522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0">
                <a:solidFill>
                  <a:srgbClr val="CC0000"/>
                </a:solidFill>
                <a:latin typeface="Comic Sans MS" charset="0"/>
                <a:cs typeface="+mn-cs"/>
              </a:rPr>
              <a:t>Start from here</a:t>
            </a:r>
          </a:p>
        </p:txBody>
      </p:sp>
      <p:sp>
        <p:nvSpPr>
          <p:cNvPr id="1098824" name="Line 72"/>
          <p:cNvSpPr>
            <a:spLocks noChangeShapeType="1"/>
          </p:cNvSpPr>
          <p:nvPr/>
        </p:nvSpPr>
        <p:spPr bwMode="auto">
          <a:xfrm flipH="1">
            <a:off x="6324600" y="5867400"/>
            <a:ext cx="1066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How does it work (score matrix d)?</a:t>
            </a:r>
          </a:p>
        </p:txBody>
      </p:sp>
      <p:sp>
        <p:nvSpPr>
          <p:cNvPr id="1187843" name="Rectangle 3"/>
          <p:cNvSpPr>
            <a:spLocks noChangeArrowheads="1"/>
          </p:cNvSpPr>
          <p:nvPr/>
        </p:nvSpPr>
        <p:spPr bwMode="auto">
          <a:xfrm>
            <a:off x="533400" y="2438400"/>
            <a:ext cx="5334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800">
                <a:cs typeface="+mn-cs"/>
              </a:rPr>
              <a:t>5</a:t>
            </a:r>
          </a:p>
        </p:txBody>
      </p:sp>
      <p:sp>
        <p:nvSpPr>
          <p:cNvPr id="1187844" name="Text Box 4"/>
          <p:cNvSpPr txBox="1">
            <a:spLocks noChangeArrowheads="1"/>
          </p:cNvSpPr>
          <p:nvPr/>
        </p:nvSpPr>
        <p:spPr bwMode="auto">
          <a:xfrm>
            <a:off x="673100" y="1919288"/>
            <a:ext cx="323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V</a:t>
            </a:r>
          </a:p>
        </p:txBody>
      </p:sp>
      <p:sp>
        <p:nvSpPr>
          <p:cNvPr id="1187845" name="Text Box 5"/>
          <p:cNvSpPr txBox="1">
            <a:spLocks noChangeArrowheads="1"/>
          </p:cNvSpPr>
          <p:nvPr/>
        </p:nvSpPr>
        <p:spPr bwMode="auto">
          <a:xfrm>
            <a:off x="1495425" y="1920875"/>
            <a:ext cx="285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L</a:t>
            </a:r>
          </a:p>
        </p:txBody>
      </p:sp>
      <p:sp>
        <p:nvSpPr>
          <p:cNvPr id="1187846" name="Text Box 6"/>
          <p:cNvSpPr txBox="1">
            <a:spLocks noChangeArrowheads="1"/>
          </p:cNvSpPr>
          <p:nvPr/>
        </p:nvSpPr>
        <p:spPr bwMode="auto">
          <a:xfrm>
            <a:off x="2286000" y="1919288"/>
            <a:ext cx="234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I</a:t>
            </a:r>
          </a:p>
        </p:txBody>
      </p:sp>
      <p:sp>
        <p:nvSpPr>
          <p:cNvPr id="1187847" name="Text Box 7"/>
          <p:cNvSpPr txBox="1">
            <a:spLocks noChangeArrowheads="1"/>
          </p:cNvSpPr>
          <p:nvPr/>
        </p:nvSpPr>
        <p:spPr bwMode="auto">
          <a:xfrm>
            <a:off x="3063875" y="1935163"/>
            <a:ext cx="285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L</a:t>
            </a:r>
          </a:p>
        </p:txBody>
      </p:sp>
      <p:sp>
        <p:nvSpPr>
          <p:cNvPr id="1187848" name="Text Box 8"/>
          <p:cNvSpPr txBox="1">
            <a:spLocks noChangeArrowheads="1"/>
          </p:cNvSpPr>
          <p:nvPr/>
        </p:nvSpPr>
        <p:spPr bwMode="auto">
          <a:xfrm>
            <a:off x="3743325" y="192087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P</a:t>
            </a:r>
          </a:p>
        </p:txBody>
      </p:sp>
      <p:sp>
        <p:nvSpPr>
          <p:cNvPr id="1187849" name="Text Box 9"/>
          <p:cNvSpPr txBox="1">
            <a:spLocks noChangeArrowheads="1"/>
          </p:cNvSpPr>
          <p:nvPr/>
        </p:nvSpPr>
        <p:spPr bwMode="auto">
          <a:xfrm>
            <a:off x="165100" y="2514600"/>
            <a:ext cx="32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V</a:t>
            </a:r>
          </a:p>
        </p:txBody>
      </p:sp>
      <p:sp>
        <p:nvSpPr>
          <p:cNvPr id="1187850" name="Text Box 10"/>
          <p:cNvSpPr txBox="1">
            <a:spLocks noChangeArrowheads="1"/>
          </p:cNvSpPr>
          <p:nvPr/>
        </p:nvSpPr>
        <p:spPr bwMode="auto">
          <a:xfrm>
            <a:off x="184150" y="3276600"/>
            <a:ext cx="285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L</a:t>
            </a:r>
          </a:p>
        </p:txBody>
      </p:sp>
      <p:sp>
        <p:nvSpPr>
          <p:cNvPr id="1187851" name="Text Box 11"/>
          <p:cNvSpPr txBox="1">
            <a:spLocks noChangeArrowheads="1"/>
          </p:cNvSpPr>
          <p:nvPr/>
        </p:nvSpPr>
        <p:spPr bwMode="auto">
          <a:xfrm>
            <a:off x="203200" y="4038600"/>
            <a:ext cx="285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L</a:t>
            </a:r>
          </a:p>
        </p:txBody>
      </p:sp>
      <p:sp>
        <p:nvSpPr>
          <p:cNvPr id="1187852" name="Text Box 12"/>
          <p:cNvSpPr txBox="1">
            <a:spLocks noChangeArrowheads="1"/>
          </p:cNvSpPr>
          <p:nvPr/>
        </p:nvSpPr>
        <p:spPr bwMode="auto">
          <a:xfrm>
            <a:off x="196850" y="48006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P</a:t>
            </a:r>
          </a:p>
        </p:txBody>
      </p:sp>
      <p:sp>
        <p:nvSpPr>
          <p:cNvPr id="1187853" name="Rectangle 13"/>
          <p:cNvSpPr>
            <a:spLocks noChangeArrowheads="1"/>
          </p:cNvSpPr>
          <p:nvPr/>
        </p:nvSpPr>
        <p:spPr bwMode="auto">
          <a:xfrm>
            <a:off x="1295400" y="2438400"/>
            <a:ext cx="5334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800">
                <a:cs typeface="+mn-cs"/>
              </a:rPr>
              <a:t>1</a:t>
            </a:r>
          </a:p>
        </p:txBody>
      </p:sp>
      <p:sp>
        <p:nvSpPr>
          <p:cNvPr id="1187854" name="Rectangle 14"/>
          <p:cNvSpPr>
            <a:spLocks noChangeArrowheads="1"/>
          </p:cNvSpPr>
          <p:nvPr/>
        </p:nvSpPr>
        <p:spPr bwMode="auto">
          <a:xfrm>
            <a:off x="2057400" y="2438400"/>
            <a:ext cx="5334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800">
                <a:cs typeface="+mn-cs"/>
              </a:rPr>
              <a:t>4</a:t>
            </a:r>
          </a:p>
        </p:txBody>
      </p:sp>
      <p:sp>
        <p:nvSpPr>
          <p:cNvPr id="1187855" name="Rectangle 15"/>
          <p:cNvSpPr>
            <a:spLocks noChangeArrowheads="1"/>
          </p:cNvSpPr>
          <p:nvPr/>
        </p:nvSpPr>
        <p:spPr bwMode="auto">
          <a:xfrm>
            <a:off x="2819400" y="2438400"/>
            <a:ext cx="5334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800">
                <a:cs typeface="+mn-cs"/>
              </a:rPr>
              <a:t>1</a:t>
            </a:r>
          </a:p>
        </p:txBody>
      </p:sp>
      <p:sp>
        <p:nvSpPr>
          <p:cNvPr id="1187856" name="Rectangle 16"/>
          <p:cNvSpPr>
            <a:spLocks noChangeArrowheads="1"/>
          </p:cNvSpPr>
          <p:nvPr/>
        </p:nvSpPr>
        <p:spPr bwMode="auto">
          <a:xfrm>
            <a:off x="3581400" y="2438400"/>
            <a:ext cx="5334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800">
                <a:cs typeface="+mn-cs"/>
              </a:rPr>
              <a:t>-3</a:t>
            </a:r>
          </a:p>
        </p:txBody>
      </p:sp>
      <p:sp>
        <p:nvSpPr>
          <p:cNvPr id="1187857" name="Rectangle 17"/>
          <p:cNvSpPr>
            <a:spLocks noChangeArrowheads="1"/>
          </p:cNvSpPr>
          <p:nvPr/>
        </p:nvSpPr>
        <p:spPr bwMode="auto">
          <a:xfrm>
            <a:off x="533400" y="3200400"/>
            <a:ext cx="5334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800">
                <a:cs typeface="+mn-cs"/>
              </a:rPr>
              <a:t>1</a:t>
            </a:r>
          </a:p>
        </p:txBody>
      </p:sp>
      <p:sp>
        <p:nvSpPr>
          <p:cNvPr id="1187858" name="Rectangle 18"/>
          <p:cNvSpPr>
            <a:spLocks noChangeArrowheads="1"/>
          </p:cNvSpPr>
          <p:nvPr/>
        </p:nvSpPr>
        <p:spPr bwMode="auto">
          <a:xfrm>
            <a:off x="1295400" y="3200400"/>
            <a:ext cx="5334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800">
                <a:cs typeface="+mn-cs"/>
              </a:rPr>
              <a:t>5</a:t>
            </a:r>
          </a:p>
        </p:txBody>
      </p:sp>
      <p:sp>
        <p:nvSpPr>
          <p:cNvPr id="1187859" name="Rectangle 19"/>
          <p:cNvSpPr>
            <a:spLocks noChangeArrowheads="1"/>
          </p:cNvSpPr>
          <p:nvPr/>
        </p:nvSpPr>
        <p:spPr bwMode="auto">
          <a:xfrm>
            <a:off x="2057400" y="3200400"/>
            <a:ext cx="5334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800">
                <a:cs typeface="+mn-cs"/>
              </a:rPr>
              <a:t>2</a:t>
            </a:r>
          </a:p>
        </p:txBody>
      </p:sp>
      <p:sp>
        <p:nvSpPr>
          <p:cNvPr id="1187860" name="Rectangle 20"/>
          <p:cNvSpPr>
            <a:spLocks noChangeArrowheads="1"/>
          </p:cNvSpPr>
          <p:nvPr/>
        </p:nvSpPr>
        <p:spPr bwMode="auto">
          <a:xfrm>
            <a:off x="2819400" y="3200400"/>
            <a:ext cx="5334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800">
                <a:cs typeface="+mn-cs"/>
              </a:rPr>
              <a:t>5</a:t>
            </a:r>
          </a:p>
        </p:txBody>
      </p:sp>
      <p:sp>
        <p:nvSpPr>
          <p:cNvPr id="1187861" name="Rectangle 21"/>
          <p:cNvSpPr>
            <a:spLocks noChangeArrowheads="1"/>
          </p:cNvSpPr>
          <p:nvPr/>
        </p:nvSpPr>
        <p:spPr bwMode="auto">
          <a:xfrm>
            <a:off x="3581400" y="3200400"/>
            <a:ext cx="5334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800">
                <a:cs typeface="+mn-cs"/>
              </a:rPr>
              <a:t>-4</a:t>
            </a:r>
          </a:p>
        </p:txBody>
      </p:sp>
      <p:sp>
        <p:nvSpPr>
          <p:cNvPr id="1187862" name="Rectangle 22"/>
          <p:cNvSpPr>
            <a:spLocks noChangeArrowheads="1"/>
          </p:cNvSpPr>
          <p:nvPr/>
        </p:nvSpPr>
        <p:spPr bwMode="auto">
          <a:xfrm>
            <a:off x="533400" y="3962400"/>
            <a:ext cx="5334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800">
                <a:cs typeface="+mn-cs"/>
              </a:rPr>
              <a:t>1</a:t>
            </a:r>
          </a:p>
        </p:txBody>
      </p:sp>
      <p:sp>
        <p:nvSpPr>
          <p:cNvPr id="1187863" name="Rectangle 23"/>
          <p:cNvSpPr>
            <a:spLocks noChangeArrowheads="1"/>
          </p:cNvSpPr>
          <p:nvPr/>
        </p:nvSpPr>
        <p:spPr bwMode="auto">
          <a:xfrm>
            <a:off x="1295400" y="3962400"/>
            <a:ext cx="5334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800">
                <a:cs typeface="+mn-cs"/>
              </a:rPr>
              <a:t>5</a:t>
            </a:r>
          </a:p>
        </p:txBody>
      </p:sp>
      <p:sp>
        <p:nvSpPr>
          <p:cNvPr id="1187864" name="Rectangle 24"/>
          <p:cNvSpPr>
            <a:spLocks noChangeArrowheads="1"/>
          </p:cNvSpPr>
          <p:nvPr/>
        </p:nvSpPr>
        <p:spPr bwMode="auto">
          <a:xfrm>
            <a:off x="2057400" y="3962400"/>
            <a:ext cx="5334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800">
                <a:cs typeface="+mn-cs"/>
              </a:rPr>
              <a:t>2</a:t>
            </a:r>
          </a:p>
        </p:txBody>
      </p:sp>
      <p:sp>
        <p:nvSpPr>
          <p:cNvPr id="1187865" name="Rectangle 25"/>
          <p:cNvSpPr>
            <a:spLocks noChangeArrowheads="1"/>
          </p:cNvSpPr>
          <p:nvPr/>
        </p:nvSpPr>
        <p:spPr bwMode="auto">
          <a:xfrm>
            <a:off x="2819400" y="3962400"/>
            <a:ext cx="5334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800">
                <a:cs typeface="+mn-cs"/>
              </a:rPr>
              <a:t>5</a:t>
            </a:r>
          </a:p>
        </p:txBody>
      </p:sp>
      <p:sp>
        <p:nvSpPr>
          <p:cNvPr id="1187866" name="Rectangle 26"/>
          <p:cNvSpPr>
            <a:spLocks noChangeArrowheads="1"/>
          </p:cNvSpPr>
          <p:nvPr/>
        </p:nvSpPr>
        <p:spPr bwMode="auto">
          <a:xfrm>
            <a:off x="3581400" y="3962400"/>
            <a:ext cx="5334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800">
                <a:cs typeface="+mn-cs"/>
              </a:rPr>
              <a:t>-4</a:t>
            </a:r>
          </a:p>
        </p:txBody>
      </p:sp>
      <p:sp>
        <p:nvSpPr>
          <p:cNvPr id="1187867" name="Rectangle 27"/>
          <p:cNvSpPr>
            <a:spLocks noChangeArrowheads="1"/>
          </p:cNvSpPr>
          <p:nvPr/>
        </p:nvSpPr>
        <p:spPr bwMode="auto">
          <a:xfrm>
            <a:off x="533400" y="4724400"/>
            <a:ext cx="5334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800">
                <a:cs typeface="+mn-cs"/>
              </a:rPr>
              <a:t>-3</a:t>
            </a:r>
          </a:p>
        </p:txBody>
      </p:sp>
      <p:sp>
        <p:nvSpPr>
          <p:cNvPr id="1187868" name="Rectangle 28"/>
          <p:cNvSpPr>
            <a:spLocks noChangeArrowheads="1"/>
          </p:cNvSpPr>
          <p:nvPr/>
        </p:nvSpPr>
        <p:spPr bwMode="auto">
          <a:xfrm>
            <a:off x="1295400" y="4724400"/>
            <a:ext cx="5334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800">
                <a:cs typeface="+mn-cs"/>
              </a:rPr>
              <a:t>-4</a:t>
            </a:r>
          </a:p>
        </p:txBody>
      </p:sp>
      <p:sp>
        <p:nvSpPr>
          <p:cNvPr id="1187869" name="Rectangle 29"/>
          <p:cNvSpPr>
            <a:spLocks noChangeArrowheads="1"/>
          </p:cNvSpPr>
          <p:nvPr/>
        </p:nvSpPr>
        <p:spPr bwMode="auto">
          <a:xfrm>
            <a:off x="2057400" y="4724400"/>
            <a:ext cx="5334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800">
                <a:cs typeface="+mn-cs"/>
              </a:rPr>
              <a:t>-3</a:t>
            </a:r>
          </a:p>
        </p:txBody>
      </p:sp>
      <p:sp>
        <p:nvSpPr>
          <p:cNvPr id="1187870" name="Rectangle 30"/>
          <p:cNvSpPr>
            <a:spLocks noChangeArrowheads="1"/>
          </p:cNvSpPr>
          <p:nvPr/>
        </p:nvSpPr>
        <p:spPr bwMode="auto">
          <a:xfrm>
            <a:off x="2819400" y="4724400"/>
            <a:ext cx="5334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800">
                <a:cs typeface="+mn-cs"/>
              </a:rPr>
              <a:t>-4</a:t>
            </a:r>
          </a:p>
        </p:txBody>
      </p:sp>
      <p:sp>
        <p:nvSpPr>
          <p:cNvPr id="1187871" name="Rectangle 31"/>
          <p:cNvSpPr>
            <a:spLocks noChangeArrowheads="1"/>
          </p:cNvSpPr>
          <p:nvPr/>
        </p:nvSpPr>
        <p:spPr bwMode="auto">
          <a:xfrm>
            <a:off x="3581400" y="4724400"/>
            <a:ext cx="5334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800">
                <a:cs typeface="+mn-cs"/>
              </a:rPr>
              <a:t>10</a:t>
            </a:r>
          </a:p>
        </p:txBody>
      </p:sp>
      <p:pic>
        <p:nvPicPr>
          <p:cNvPr id="47135" name="Picture 32" descr="x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182813"/>
            <a:ext cx="4572000" cy="315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73" name="Text Box 33"/>
          <p:cNvSpPr txBox="1">
            <a:spLocks noChangeArrowheads="1"/>
          </p:cNvSpPr>
          <p:nvPr/>
        </p:nvSpPr>
        <p:spPr bwMode="auto">
          <a:xfrm>
            <a:off x="5715000" y="1676400"/>
            <a:ext cx="2046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0">
                <a:latin typeface="Comic Sans MS" charset="0"/>
                <a:cs typeface="+mn-cs"/>
              </a:rPr>
              <a:t>Blosum 50 matrix</a:t>
            </a:r>
            <a:endParaRPr lang="en-US" sz="1800">
              <a:cs typeface="+mn-cs"/>
            </a:endParaRPr>
          </a:p>
        </p:txBody>
      </p:sp>
      <p:sp>
        <p:nvSpPr>
          <p:cNvPr id="1187874" name="Text Box 34"/>
          <p:cNvSpPr txBox="1">
            <a:spLocks noChangeArrowheads="1"/>
          </p:cNvSpPr>
          <p:nvPr/>
        </p:nvSpPr>
        <p:spPr bwMode="auto">
          <a:xfrm>
            <a:off x="1506538" y="1481138"/>
            <a:ext cx="1200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>
                <a:latin typeface="Comic Sans MS" charset="0"/>
                <a:cs typeface="+mn-cs"/>
              </a:rPr>
              <a:t>d matrix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7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76200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How does it work? (The slow way O3)</a:t>
            </a:r>
          </a:p>
        </p:txBody>
      </p:sp>
      <p:pic>
        <p:nvPicPr>
          <p:cNvPr id="49154" name="Picture 33" descr="Untitled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85875"/>
            <a:ext cx="29718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9155" name="Group 34"/>
          <p:cNvGrpSpPr>
            <a:grpSpLocks/>
          </p:cNvGrpSpPr>
          <p:nvPr/>
        </p:nvGrpSpPr>
        <p:grpSpPr bwMode="auto">
          <a:xfrm>
            <a:off x="482600" y="1344613"/>
            <a:ext cx="4775200" cy="3886200"/>
            <a:chOff x="105" y="670"/>
            <a:chExt cx="3015" cy="2594"/>
          </a:xfrm>
        </p:grpSpPr>
        <p:sp>
          <p:nvSpPr>
            <p:cNvPr id="1096739" name="Rectangle 35"/>
            <p:cNvSpPr>
              <a:spLocks noChangeArrowheads="1"/>
            </p:cNvSpPr>
            <p:nvPr/>
          </p:nvSpPr>
          <p:spPr bwMode="auto">
            <a:xfrm>
              <a:off x="384" y="1008"/>
              <a:ext cx="337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096740" name="Text Box 36"/>
            <p:cNvSpPr txBox="1">
              <a:spLocks noChangeArrowheads="1"/>
            </p:cNvSpPr>
            <p:nvPr/>
          </p:nvSpPr>
          <p:spPr bwMode="auto">
            <a:xfrm>
              <a:off x="442" y="670"/>
              <a:ext cx="204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cs typeface="+mn-cs"/>
                </a:rPr>
                <a:t>V</a:t>
              </a:r>
            </a:p>
          </p:txBody>
        </p:sp>
        <p:sp>
          <p:nvSpPr>
            <p:cNvPr id="1096741" name="Text Box 37"/>
            <p:cNvSpPr txBox="1">
              <a:spLocks noChangeArrowheads="1"/>
            </p:cNvSpPr>
            <p:nvPr/>
          </p:nvSpPr>
          <p:spPr bwMode="auto">
            <a:xfrm>
              <a:off x="961" y="681"/>
              <a:ext cx="180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cs typeface="+mn-cs"/>
                </a:rPr>
                <a:t>L</a:t>
              </a:r>
            </a:p>
          </p:txBody>
        </p:sp>
        <p:sp>
          <p:nvSpPr>
            <p:cNvPr id="1096742" name="Text Box 38"/>
            <p:cNvSpPr txBox="1">
              <a:spLocks noChangeArrowheads="1"/>
            </p:cNvSpPr>
            <p:nvPr/>
          </p:nvSpPr>
          <p:spPr bwMode="auto">
            <a:xfrm>
              <a:off x="1459" y="681"/>
              <a:ext cx="148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cs typeface="+mn-cs"/>
                </a:rPr>
                <a:t>I</a:t>
              </a:r>
            </a:p>
          </p:txBody>
        </p:sp>
        <p:sp>
          <p:nvSpPr>
            <p:cNvPr id="1096743" name="Text Box 39"/>
            <p:cNvSpPr txBox="1">
              <a:spLocks noChangeArrowheads="1"/>
            </p:cNvSpPr>
            <p:nvPr/>
          </p:nvSpPr>
          <p:spPr bwMode="auto">
            <a:xfrm>
              <a:off x="1948" y="689"/>
              <a:ext cx="180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cs typeface="+mn-cs"/>
                </a:rPr>
                <a:t>L</a:t>
              </a:r>
            </a:p>
          </p:txBody>
        </p:sp>
        <p:sp>
          <p:nvSpPr>
            <p:cNvPr id="1096744" name="Text Box 40"/>
            <p:cNvSpPr txBox="1">
              <a:spLocks noChangeArrowheads="1"/>
            </p:cNvSpPr>
            <p:nvPr/>
          </p:nvSpPr>
          <p:spPr bwMode="auto">
            <a:xfrm>
              <a:off x="2376" y="681"/>
              <a:ext cx="188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cs typeface="+mn-cs"/>
                </a:rPr>
                <a:t>P</a:t>
              </a:r>
            </a:p>
          </p:txBody>
        </p:sp>
        <p:sp>
          <p:nvSpPr>
            <p:cNvPr id="1096745" name="Text Box 41"/>
            <p:cNvSpPr txBox="1">
              <a:spLocks noChangeArrowheads="1"/>
            </p:cNvSpPr>
            <p:nvPr/>
          </p:nvSpPr>
          <p:spPr bwMode="auto">
            <a:xfrm>
              <a:off x="105" y="1056"/>
              <a:ext cx="204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cs typeface="+mn-cs"/>
                </a:rPr>
                <a:t>V</a:t>
              </a:r>
            </a:p>
          </p:txBody>
        </p:sp>
        <p:sp>
          <p:nvSpPr>
            <p:cNvPr id="1096746" name="Text Box 42"/>
            <p:cNvSpPr txBox="1">
              <a:spLocks noChangeArrowheads="1"/>
            </p:cNvSpPr>
            <p:nvPr/>
          </p:nvSpPr>
          <p:spPr bwMode="auto">
            <a:xfrm>
              <a:off x="116" y="1536"/>
              <a:ext cx="180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cs typeface="+mn-cs"/>
                </a:rPr>
                <a:t>L</a:t>
              </a:r>
            </a:p>
          </p:txBody>
        </p:sp>
        <p:sp>
          <p:nvSpPr>
            <p:cNvPr id="1096747" name="Text Box 43"/>
            <p:cNvSpPr txBox="1">
              <a:spLocks noChangeArrowheads="1"/>
            </p:cNvSpPr>
            <p:nvPr/>
          </p:nvSpPr>
          <p:spPr bwMode="auto">
            <a:xfrm>
              <a:off x="131" y="2016"/>
              <a:ext cx="180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cs typeface="+mn-cs"/>
                </a:rPr>
                <a:t>L</a:t>
              </a:r>
            </a:p>
          </p:txBody>
        </p:sp>
        <p:sp>
          <p:nvSpPr>
            <p:cNvPr id="1096748" name="Text Box 44"/>
            <p:cNvSpPr txBox="1">
              <a:spLocks noChangeArrowheads="1"/>
            </p:cNvSpPr>
            <p:nvPr/>
          </p:nvSpPr>
          <p:spPr bwMode="auto">
            <a:xfrm>
              <a:off x="124" y="2496"/>
              <a:ext cx="188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cs typeface="+mn-cs"/>
                </a:rPr>
                <a:t>P</a:t>
              </a:r>
            </a:p>
          </p:txBody>
        </p:sp>
        <p:sp>
          <p:nvSpPr>
            <p:cNvPr id="1096749" name="Rectangle 45"/>
            <p:cNvSpPr>
              <a:spLocks noChangeArrowheads="1"/>
            </p:cNvSpPr>
            <p:nvPr/>
          </p:nvSpPr>
          <p:spPr bwMode="auto">
            <a:xfrm>
              <a:off x="864" y="1008"/>
              <a:ext cx="336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096750" name="Rectangle 46"/>
            <p:cNvSpPr>
              <a:spLocks noChangeArrowheads="1"/>
            </p:cNvSpPr>
            <p:nvPr/>
          </p:nvSpPr>
          <p:spPr bwMode="auto">
            <a:xfrm>
              <a:off x="1344" y="1008"/>
              <a:ext cx="336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096751" name="Rectangle 47"/>
            <p:cNvSpPr>
              <a:spLocks noChangeArrowheads="1"/>
            </p:cNvSpPr>
            <p:nvPr/>
          </p:nvSpPr>
          <p:spPr bwMode="auto">
            <a:xfrm>
              <a:off x="1824" y="1008"/>
              <a:ext cx="336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800">
                  <a:cs typeface="+mn-cs"/>
                </a:rPr>
                <a:t>9</a:t>
              </a:r>
            </a:p>
          </p:txBody>
        </p:sp>
        <p:sp>
          <p:nvSpPr>
            <p:cNvPr id="1096752" name="Rectangle 48"/>
            <p:cNvSpPr>
              <a:spLocks noChangeArrowheads="1"/>
            </p:cNvSpPr>
            <p:nvPr/>
          </p:nvSpPr>
          <p:spPr bwMode="auto">
            <a:xfrm>
              <a:off x="2304" y="1008"/>
              <a:ext cx="336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800">
                  <a:cs typeface="+mn-cs"/>
                </a:rPr>
                <a:t>3</a:t>
              </a:r>
            </a:p>
          </p:txBody>
        </p:sp>
        <p:sp>
          <p:nvSpPr>
            <p:cNvPr id="1096753" name="Rectangle 49"/>
            <p:cNvSpPr>
              <a:spLocks noChangeArrowheads="1"/>
            </p:cNvSpPr>
            <p:nvPr/>
          </p:nvSpPr>
          <p:spPr bwMode="auto">
            <a:xfrm>
              <a:off x="384" y="1488"/>
              <a:ext cx="337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096754" name="Rectangle 50"/>
            <p:cNvSpPr>
              <a:spLocks noChangeArrowheads="1"/>
            </p:cNvSpPr>
            <p:nvPr/>
          </p:nvSpPr>
          <p:spPr bwMode="auto">
            <a:xfrm>
              <a:off x="864" y="1488"/>
              <a:ext cx="336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096755" name="Rectangle 51"/>
            <p:cNvSpPr>
              <a:spLocks noChangeArrowheads="1"/>
            </p:cNvSpPr>
            <p:nvPr/>
          </p:nvSpPr>
          <p:spPr bwMode="auto">
            <a:xfrm>
              <a:off x="1344" y="1488"/>
              <a:ext cx="336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800">
                  <a:cs typeface="+mn-cs"/>
                </a:rPr>
                <a:t>17</a:t>
              </a:r>
            </a:p>
          </p:txBody>
        </p:sp>
        <p:sp>
          <p:nvSpPr>
            <p:cNvPr id="1096756" name="Rectangle 52"/>
            <p:cNvSpPr>
              <a:spLocks noChangeArrowheads="1"/>
            </p:cNvSpPr>
            <p:nvPr/>
          </p:nvSpPr>
          <p:spPr bwMode="auto">
            <a:xfrm>
              <a:off x="1824" y="1488"/>
              <a:ext cx="336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800">
                  <a:cs typeface="+mn-cs"/>
                </a:rPr>
                <a:t>10</a:t>
              </a:r>
            </a:p>
          </p:txBody>
        </p:sp>
        <p:sp>
          <p:nvSpPr>
            <p:cNvPr id="1096757" name="Rectangle 53"/>
            <p:cNvSpPr>
              <a:spLocks noChangeArrowheads="1"/>
            </p:cNvSpPr>
            <p:nvPr/>
          </p:nvSpPr>
          <p:spPr bwMode="auto">
            <a:xfrm>
              <a:off x="2304" y="1488"/>
              <a:ext cx="336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800">
                  <a:cs typeface="+mn-cs"/>
                </a:rPr>
                <a:t>4</a:t>
              </a:r>
            </a:p>
          </p:txBody>
        </p:sp>
        <p:sp>
          <p:nvSpPr>
            <p:cNvPr id="1096758" name="Rectangle 54"/>
            <p:cNvSpPr>
              <a:spLocks noChangeArrowheads="1"/>
            </p:cNvSpPr>
            <p:nvPr/>
          </p:nvSpPr>
          <p:spPr bwMode="auto">
            <a:xfrm>
              <a:off x="384" y="1968"/>
              <a:ext cx="337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096759" name="Rectangle 55"/>
            <p:cNvSpPr>
              <a:spLocks noChangeArrowheads="1"/>
            </p:cNvSpPr>
            <p:nvPr/>
          </p:nvSpPr>
          <p:spPr bwMode="auto">
            <a:xfrm>
              <a:off x="864" y="1968"/>
              <a:ext cx="336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096760" name="Rectangle 56"/>
            <p:cNvSpPr>
              <a:spLocks noChangeArrowheads="1"/>
            </p:cNvSpPr>
            <p:nvPr/>
          </p:nvSpPr>
          <p:spPr bwMode="auto">
            <a:xfrm>
              <a:off x="1344" y="1968"/>
              <a:ext cx="336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800">
                  <a:cs typeface="+mn-cs"/>
                </a:rPr>
                <a:t>10</a:t>
              </a:r>
            </a:p>
          </p:txBody>
        </p:sp>
        <p:sp>
          <p:nvSpPr>
            <p:cNvPr id="1096761" name="Rectangle 57"/>
            <p:cNvSpPr>
              <a:spLocks noChangeArrowheads="1"/>
            </p:cNvSpPr>
            <p:nvPr/>
          </p:nvSpPr>
          <p:spPr bwMode="auto">
            <a:xfrm>
              <a:off x="1824" y="1968"/>
              <a:ext cx="336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800">
                  <a:cs typeface="+mn-cs"/>
                </a:rPr>
                <a:t>15</a:t>
              </a:r>
            </a:p>
          </p:txBody>
        </p:sp>
        <p:sp>
          <p:nvSpPr>
            <p:cNvPr id="1096762" name="Rectangle 58"/>
            <p:cNvSpPr>
              <a:spLocks noChangeArrowheads="1"/>
            </p:cNvSpPr>
            <p:nvPr/>
          </p:nvSpPr>
          <p:spPr bwMode="auto">
            <a:xfrm>
              <a:off x="2304" y="1968"/>
              <a:ext cx="336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800">
                  <a:cs typeface="+mn-cs"/>
                </a:rPr>
                <a:t>5</a:t>
              </a:r>
            </a:p>
          </p:txBody>
        </p:sp>
        <p:sp>
          <p:nvSpPr>
            <p:cNvPr id="1096763" name="Rectangle 59"/>
            <p:cNvSpPr>
              <a:spLocks noChangeArrowheads="1"/>
            </p:cNvSpPr>
            <p:nvPr/>
          </p:nvSpPr>
          <p:spPr bwMode="auto">
            <a:xfrm>
              <a:off x="384" y="2448"/>
              <a:ext cx="337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096764" name="Rectangle 60"/>
            <p:cNvSpPr>
              <a:spLocks noChangeArrowheads="1"/>
            </p:cNvSpPr>
            <p:nvPr/>
          </p:nvSpPr>
          <p:spPr bwMode="auto">
            <a:xfrm>
              <a:off x="864" y="2448"/>
              <a:ext cx="336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096765" name="Rectangle 61"/>
            <p:cNvSpPr>
              <a:spLocks noChangeArrowheads="1"/>
            </p:cNvSpPr>
            <p:nvPr/>
          </p:nvSpPr>
          <p:spPr bwMode="auto">
            <a:xfrm>
              <a:off x="1344" y="2448"/>
              <a:ext cx="336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800">
                  <a:cs typeface="+mn-cs"/>
                </a:rPr>
                <a:t>4</a:t>
              </a:r>
            </a:p>
          </p:txBody>
        </p:sp>
        <p:sp>
          <p:nvSpPr>
            <p:cNvPr id="1096766" name="Rectangle 62"/>
            <p:cNvSpPr>
              <a:spLocks noChangeArrowheads="1"/>
            </p:cNvSpPr>
            <p:nvPr/>
          </p:nvSpPr>
          <p:spPr bwMode="auto">
            <a:xfrm>
              <a:off x="1824" y="2448"/>
              <a:ext cx="336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800">
                  <a:cs typeface="+mn-cs"/>
                </a:rPr>
                <a:t>5</a:t>
              </a:r>
            </a:p>
          </p:txBody>
        </p:sp>
        <p:sp>
          <p:nvSpPr>
            <p:cNvPr id="1096767" name="Rectangle 63"/>
            <p:cNvSpPr>
              <a:spLocks noChangeArrowheads="1"/>
            </p:cNvSpPr>
            <p:nvPr/>
          </p:nvSpPr>
          <p:spPr bwMode="auto">
            <a:xfrm>
              <a:off x="2304" y="2448"/>
              <a:ext cx="336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800">
                  <a:cs typeface="+mn-cs"/>
                </a:rPr>
                <a:t>10</a:t>
              </a:r>
            </a:p>
          </p:txBody>
        </p:sp>
        <p:sp>
          <p:nvSpPr>
            <p:cNvPr id="1096768" name="Rectangle 64"/>
            <p:cNvSpPr>
              <a:spLocks noChangeArrowheads="1"/>
            </p:cNvSpPr>
            <p:nvPr/>
          </p:nvSpPr>
          <p:spPr bwMode="auto">
            <a:xfrm>
              <a:off x="2784" y="1008"/>
              <a:ext cx="336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800">
                  <a:cs typeface="+mn-cs"/>
                </a:rPr>
                <a:t>0</a:t>
              </a:r>
            </a:p>
          </p:txBody>
        </p:sp>
        <p:sp>
          <p:nvSpPr>
            <p:cNvPr id="1096769" name="Rectangle 65"/>
            <p:cNvSpPr>
              <a:spLocks noChangeArrowheads="1"/>
            </p:cNvSpPr>
            <p:nvPr/>
          </p:nvSpPr>
          <p:spPr bwMode="auto">
            <a:xfrm>
              <a:off x="2784" y="1488"/>
              <a:ext cx="336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800">
                  <a:cs typeface="+mn-cs"/>
                </a:rPr>
                <a:t>0</a:t>
              </a:r>
            </a:p>
          </p:txBody>
        </p:sp>
        <p:sp>
          <p:nvSpPr>
            <p:cNvPr id="1096770" name="Rectangle 66"/>
            <p:cNvSpPr>
              <a:spLocks noChangeArrowheads="1"/>
            </p:cNvSpPr>
            <p:nvPr/>
          </p:nvSpPr>
          <p:spPr bwMode="auto">
            <a:xfrm>
              <a:off x="2784" y="1968"/>
              <a:ext cx="336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800">
                  <a:cs typeface="+mn-cs"/>
                </a:rPr>
                <a:t>0</a:t>
              </a:r>
            </a:p>
          </p:txBody>
        </p:sp>
        <p:sp>
          <p:nvSpPr>
            <p:cNvPr id="1096771" name="Rectangle 67"/>
            <p:cNvSpPr>
              <a:spLocks noChangeArrowheads="1"/>
            </p:cNvSpPr>
            <p:nvPr/>
          </p:nvSpPr>
          <p:spPr bwMode="auto">
            <a:xfrm>
              <a:off x="2784" y="2448"/>
              <a:ext cx="336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800">
                  <a:cs typeface="+mn-cs"/>
                </a:rPr>
                <a:t>0</a:t>
              </a:r>
            </a:p>
          </p:txBody>
        </p:sp>
        <p:sp>
          <p:nvSpPr>
            <p:cNvPr id="1096772" name="Rectangle 68"/>
            <p:cNvSpPr>
              <a:spLocks noChangeArrowheads="1"/>
            </p:cNvSpPr>
            <p:nvPr/>
          </p:nvSpPr>
          <p:spPr bwMode="auto">
            <a:xfrm>
              <a:off x="2784" y="2928"/>
              <a:ext cx="336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800">
                  <a:cs typeface="+mn-cs"/>
                </a:rPr>
                <a:t>0</a:t>
              </a:r>
            </a:p>
          </p:txBody>
        </p:sp>
        <p:sp>
          <p:nvSpPr>
            <p:cNvPr id="1096773" name="Rectangle 69"/>
            <p:cNvSpPr>
              <a:spLocks noChangeArrowheads="1"/>
            </p:cNvSpPr>
            <p:nvPr/>
          </p:nvSpPr>
          <p:spPr bwMode="auto">
            <a:xfrm>
              <a:off x="2304" y="2928"/>
              <a:ext cx="336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800">
                  <a:cs typeface="+mn-cs"/>
                </a:rPr>
                <a:t>0</a:t>
              </a:r>
            </a:p>
          </p:txBody>
        </p:sp>
        <p:sp>
          <p:nvSpPr>
            <p:cNvPr id="1096774" name="Rectangle 70"/>
            <p:cNvSpPr>
              <a:spLocks noChangeArrowheads="1"/>
            </p:cNvSpPr>
            <p:nvPr/>
          </p:nvSpPr>
          <p:spPr bwMode="auto">
            <a:xfrm>
              <a:off x="1824" y="2928"/>
              <a:ext cx="336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800">
                  <a:cs typeface="+mn-cs"/>
                </a:rPr>
                <a:t>0</a:t>
              </a:r>
            </a:p>
          </p:txBody>
        </p:sp>
        <p:sp>
          <p:nvSpPr>
            <p:cNvPr id="1096775" name="Rectangle 71"/>
            <p:cNvSpPr>
              <a:spLocks noChangeArrowheads="1"/>
            </p:cNvSpPr>
            <p:nvPr/>
          </p:nvSpPr>
          <p:spPr bwMode="auto">
            <a:xfrm>
              <a:off x="1344" y="2928"/>
              <a:ext cx="336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800">
                  <a:cs typeface="+mn-cs"/>
                </a:rPr>
                <a:t>0</a:t>
              </a:r>
            </a:p>
          </p:txBody>
        </p:sp>
        <p:sp>
          <p:nvSpPr>
            <p:cNvPr id="1096776" name="Rectangle 72"/>
            <p:cNvSpPr>
              <a:spLocks noChangeArrowheads="1"/>
            </p:cNvSpPr>
            <p:nvPr/>
          </p:nvSpPr>
          <p:spPr bwMode="auto">
            <a:xfrm>
              <a:off x="864" y="2928"/>
              <a:ext cx="336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800">
                  <a:cs typeface="+mn-cs"/>
                </a:rPr>
                <a:t>0</a:t>
              </a:r>
            </a:p>
          </p:txBody>
        </p:sp>
        <p:sp>
          <p:nvSpPr>
            <p:cNvPr id="1096777" name="Rectangle 73"/>
            <p:cNvSpPr>
              <a:spLocks noChangeArrowheads="1"/>
            </p:cNvSpPr>
            <p:nvPr/>
          </p:nvSpPr>
          <p:spPr bwMode="auto">
            <a:xfrm>
              <a:off x="384" y="2928"/>
              <a:ext cx="337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800">
                  <a:cs typeface="+mn-cs"/>
                </a:rPr>
                <a:t>0</a:t>
              </a:r>
            </a:p>
          </p:txBody>
        </p:sp>
        <p:sp>
          <p:nvSpPr>
            <p:cNvPr id="1096778" name="Line 74"/>
            <p:cNvSpPr>
              <a:spLocks noChangeShapeType="1"/>
            </p:cNvSpPr>
            <p:nvPr/>
          </p:nvSpPr>
          <p:spPr bwMode="auto">
            <a:xfrm flipH="1" flipV="1">
              <a:off x="2640" y="278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096779" name="Line 75"/>
            <p:cNvSpPr>
              <a:spLocks noChangeShapeType="1"/>
            </p:cNvSpPr>
            <p:nvPr/>
          </p:nvSpPr>
          <p:spPr bwMode="auto">
            <a:xfrm flipH="1" flipV="1">
              <a:off x="2160" y="230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096780" name="Line 76"/>
            <p:cNvSpPr>
              <a:spLocks noChangeShapeType="1"/>
            </p:cNvSpPr>
            <p:nvPr/>
          </p:nvSpPr>
          <p:spPr bwMode="auto">
            <a:xfrm flipH="1" flipV="1">
              <a:off x="720" y="1344"/>
              <a:ext cx="143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096781" name="Line 77"/>
            <p:cNvSpPr>
              <a:spLocks noChangeShapeType="1"/>
            </p:cNvSpPr>
            <p:nvPr/>
          </p:nvSpPr>
          <p:spPr bwMode="auto">
            <a:xfrm flipH="1" flipV="1">
              <a:off x="1200" y="182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096782" name="Line 78"/>
            <p:cNvSpPr>
              <a:spLocks noChangeShapeType="1"/>
            </p:cNvSpPr>
            <p:nvPr/>
          </p:nvSpPr>
          <p:spPr bwMode="auto">
            <a:xfrm flipH="1">
              <a:off x="1680" y="214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</p:grpSp>
      <p:sp>
        <p:nvSpPr>
          <p:cNvPr id="1096783" name="Rectangle 79"/>
          <p:cNvSpPr>
            <a:spLocks noChangeArrowheads="1"/>
          </p:cNvSpPr>
          <p:nvPr/>
        </p:nvSpPr>
        <p:spPr bwMode="auto">
          <a:xfrm>
            <a:off x="2349500" y="2487613"/>
            <a:ext cx="736600" cy="685800"/>
          </a:xfrm>
          <a:prstGeom prst="rect">
            <a:avLst/>
          </a:prstGeom>
          <a:solidFill>
            <a:srgbClr val="CC0000">
              <a:alpha val="96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096785" name="Rectangle 81"/>
          <p:cNvSpPr>
            <a:spLocks noChangeArrowheads="1"/>
          </p:cNvSpPr>
          <p:nvPr/>
        </p:nvSpPr>
        <p:spPr bwMode="auto">
          <a:xfrm>
            <a:off x="3149600" y="2487613"/>
            <a:ext cx="1498600" cy="685800"/>
          </a:xfrm>
          <a:prstGeom prst="rect">
            <a:avLst/>
          </a:prstGeom>
          <a:solidFill>
            <a:srgbClr val="008000">
              <a:alpha val="33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096786" name="Rectangle 82"/>
          <p:cNvSpPr>
            <a:spLocks noChangeArrowheads="1"/>
          </p:cNvSpPr>
          <p:nvPr/>
        </p:nvSpPr>
        <p:spPr bwMode="auto">
          <a:xfrm>
            <a:off x="2336800" y="3211513"/>
            <a:ext cx="736600" cy="1371600"/>
          </a:xfrm>
          <a:prstGeom prst="rect">
            <a:avLst/>
          </a:prstGeom>
          <a:solidFill>
            <a:srgbClr val="008000">
              <a:alpha val="44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096787" name="Line 83"/>
          <p:cNvSpPr>
            <a:spLocks noChangeShapeType="1"/>
          </p:cNvSpPr>
          <p:nvPr/>
        </p:nvSpPr>
        <p:spPr bwMode="auto">
          <a:xfrm flipV="1">
            <a:off x="4724400" y="5307013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096788" name="Text Box 84"/>
          <p:cNvSpPr txBox="1">
            <a:spLocks noChangeArrowheads="1"/>
          </p:cNvSpPr>
          <p:nvPr/>
        </p:nvSpPr>
        <p:spPr bwMode="auto">
          <a:xfrm>
            <a:off x="3729038" y="5881688"/>
            <a:ext cx="19923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0">
                <a:latin typeface="Comic Sans MS" charset="0"/>
                <a:cs typeface="+mn-cs"/>
              </a:rPr>
              <a:t>Start from here!</a:t>
            </a:r>
            <a:endParaRPr lang="en-US" sz="1800">
              <a:cs typeface="+mn-cs"/>
            </a:endParaRPr>
          </a:p>
        </p:txBody>
      </p:sp>
      <p:sp>
        <p:nvSpPr>
          <p:cNvPr id="1096789" name="Text Box 85"/>
          <p:cNvSpPr txBox="1">
            <a:spLocks noChangeArrowheads="1"/>
          </p:cNvSpPr>
          <p:nvPr/>
        </p:nvSpPr>
        <p:spPr bwMode="auto">
          <a:xfrm>
            <a:off x="6264275" y="4114800"/>
            <a:ext cx="24003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800" b="0">
                <a:latin typeface="Comic Sans MS" charset="0"/>
                <a:cs typeface="+mn-cs"/>
              </a:rPr>
              <a:t>Gap-open W</a:t>
            </a:r>
            <a:r>
              <a:rPr lang="en-US" sz="1800" b="0" baseline="-25000">
                <a:latin typeface="Comic Sans MS" charset="0"/>
                <a:cs typeface="+mn-cs"/>
              </a:rPr>
              <a:t>1</a:t>
            </a:r>
            <a:r>
              <a:rPr lang="en-US" sz="1800" b="0">
                <a:latin typeface="Comic Sans MS" charset="0"/>
                <a:cs typeface="+mn-cs"/>
              </a:rPr>
              <a:t> = -5</a:t>
            </a:r>
          </a:p>
          <a:p>
            <a:pPr algn="r">
              <a:defRPr/>
            </a:pPr>
            <a:r>
              <a:rPr lang="en-US" sz="1800" b="0">
                <a:latin typeface="Comic Sans MS" charset="0"/>
                <a:cs typeface="+mn-cs"/>
              </a:rPr>
              <a:t>Gap-extension U = -1</a:t>
            </a:r>
          </a:p>
        </p:txBody>
      </p:sp>
      <p:sp>
        <p:nvSpPr>
          <p:cNvPr id="1096790" name="Rectangle 86"/>
          <p:cNvSpPr>
            <a:spLocks noChangeArrowheads="1"/>
          </p:cNvSpPr>
          <p:nvPr/>
        </p:nvSpPr>
        <p:spPr bwMode="auto">
          <a:xfrm>
            <a:off x="6669088" y="47831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pic>
        <p:nvPicPr>
          <p:cNvPr id="49163" name="Picture 88" descr="Untitled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029200"/>
            <a:ext cx="3048000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6794" name="Text Box 90"/>
          <p:cNvSpPr txBox="1">
            <a:spLocks noChangeArrowheads="1"/>
          </p:cNvSpPr>
          <p:nvPr/>
        </p:nvSpPr>
        <p:spPr bwMode="auto">
          <a:xfrm>
            <a:off x="6934200" y="974725"/>
            <a:ext cx="1200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>
                <a:latin typeface="Comic Sans MS" charset="0"/>
                <a:cs typeface="+mn-cs"/>
              </a:rPr>
              <a:t>d matrix</a:t>
            </a:r>
          </a:p>
        </p:txBody>
      </p:sp>
      <p:sp>
        <p:nvSpPr>
          <p:cNvPr id="1096795" name="Text Box 91"/>
          <p:cNvSpPr txBox="1">
            <a:spLocks noChangeArrowheads="1"/>
          </p:cNvSpPr>
          <p:nvPr/>
        </p:nvSpPr>
        <p:spPr bwMode="auto">
          <a:xfrm>
            <a:off x="2041525" y="990600"/>
            <a:ext cx="12334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>
                <a:latin typeface="Comic Sans MS" charset="0"/>
                <a:cs typeface="+mn-cs"/>
              </a:rPr>
              <a:t>D matrix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76200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How does it work? (The slow way O3)</a:t>
            </a:r>
          </a:p>
        </p:txBody>
      </p:sp>
      <p:pic>
        <p:nvPicPr>
          <p:cNvPr id="51202" name="Picture 3" descr="Untitled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371600"/>
            <a:ext cx="29718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03" name="Group 54"/>
          <p:cNvGrpSpPr>
            <a:grpSpLocks/>
          </p:cNvGrpSpPr>
          <p:nvPr/>
        </p:nvGrpSpPr>
        <p:grpSpPr bwMode="auto">
          <a:xfrm>
            <a:off x="482600" y="1219200"/>
            <a:ext cx="4775200" cy="3886200"/>
            <a:chOff x="304" y="672"/>
            <a:chExt cx="3008" cy="2448"/>
          </a:xfrm>
        </p:grpSpPr>
        <p:grpSp>
          <p:nvGrpSpPr>
            <p:cNvPr id="51209" name="Group 4"/>
            <p:cNvGrpSpPr>
              <a:grpSpLocks/>
            </p:cNvGrpSpPr>
            <p:nvPr/>
          </p:nvGrpSpPr>
          <p:grpSpPr bwMode="auto">
            <a:xfrm>
              <a:off x="304" y="672"/>
              <a:ext cx="3008" cy="2448"/>
              <a:chOff x="105" y="670"/>
              <a:chExt cx="3015" cy="2594"/>
            </a:xfrm>
          </p:grpSpPr>
          <p:sp>
            <p:nvSpPr>
              <p:cNvPr id="1099781" name="Rectangle 5"/>
              <p:cNvSpPr>
                <a:spLocks noChangeArrowheads="1"/>
              </p:cNvSpPr>
              <p:nvPr/>
            </p:nvSpPr>
            <p:spPr bwMode="auto">
              <a:xfrm>
                <a:off x="384" y="1008"/>
                <a:ext cx="337" cy="33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1099782" name="Text Box 6"/>
              <p:cNvSpPr txBox="1">
                <a:spLocks noChangeArrowheads="1"/>
              </p:cNvSpPr>
              <p:nvPr/>
            </p:nvSpPr>
            <p:spPr bwMode="auto">
              <a:xfrm>
                <a:off x="442" y="670"/>
                <a:ext cx="204" cy="2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cs typeface="+mn-cs"/>
                  </a:rPr>
                  <a:t>V</a:t>
                </a:r>
              </a:p>
            </p:txBody>
          </p:sp>
          <p:sp>
            <p:nvSpPr>
              <p:cNvPr id="1099783" name="Text Box 7"/>
              <p:cNvSpPr txBox="1">
                <a:spLocks noChangeArrowheads="1"/>
              </p:cNvSpPr>
              <p:nvPr/>
            </p:nvSpPr>
            <p:spPr bwMode="auto">
              <a:xfrm>
                <a:off x="961" y="681"/>
                <a:ext cx="180" cy="2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cs typeface="+mn-cs"/>
                  </a:rPr>
                  <a:t>L</a:t>
                </a:r>
              </a:p>
            </p:txBody>
          </p:sp>
          <p:sp>
            <p:nvSpPr>
              <p:cNvPr id="1099784" name="Text Box 8"/>
              <p:cNvSpPr txBox="1">
                <a:spLocks noChangeArrowheads="1"/>
              </p:cNvSpPr>
              <p:nvPr/>
            </p:nvSpPr>
            <p:spPr bwMode="auto">
              <a:xfrm>
                <a:off x="1459" y="681"/>
                <a:ext cx="148" cy="2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cs typeface="+mn-cs"/>
                  </a:rPr>
                  <a:t>I</a:t>
                </a:r>
              </a:p>
            </p:txBody>
          </p:sp>
          <p:sp>
            <p:nvSpPr>
              <p:cNvPr id="1099785" name="Text Box 9"/>
              <p:cNvSpPr txBox="1">
                <a:spLocks noChangeArrowheads="1"/>
              </p:cNvSpPr>
              <p:nvPr/>
            </p:nvSpPr>
            <p:spPr bwMode="auto">
              <a:xfrm>
                <a:off x="1948" y="689"/>
                <a:ext cx="180" cy="2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cs typeface="+mn-cs"/>
                  </a:rPr>
                  <a:t>L</a:t>
                </a:r>
              </a:p>
            </p:txBody>
          </p:sp>
          <p:sp>
            <p:nvSpPr>
              <p:cNvPr id="1099786" name="Text Box 10"/>
              <p:cNvSpPr txBox="1">
                <a:spLocks noChangeArrowheads="1"/>
              </p:cNvSpPr>
              <p:nvPr/>
            </p:nvSpPr>
            <p:spPr bwMode="auto">
              <a:xfrm>
                <a:off x="2376" y="681"/>
                <a:ext cx="188" cy="2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cs typeface="+mn-cs"/>
                  </a:rPr>
                  <a:t>P</a:t>
                </a:r>
              </a:p>
            </p:txBody>
          </p:sp>
          <p:sp>
            <p:nvSpPr>
              <p:cNvPr id="1099787" name="Text Box 11"/>
              <p:cNvSpPr txBox="1">
                <a:spLocks noChangeArrowheads="1"/>
              </p:cNvSpPr>
              <p:nvPr/>
            </p:nvSpPr>
            <p:spPr bwMode="auto">
              <a:xfrm>
                <a:off x="105" y="1056"/>
                <a:ext cx="204" cy="2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cs typeface="+mn-cs"/>
                  </a:rPr>
                  <a:t>V</a:t>
                </a:r>
              </a:p>
            </p:txBody>
          </p:sp>
          <p:sp>
            <p:nvSpPr>
              <p:cNvPr id="1099788" name="Text Box 12"/>
              <p:cNvSpPr txBox="1">
                <a:spLocks noChangeArrowheads="1"/>
              </p:cNvSpPr>
              <p:nvPr/>
            </p:nvSpPr>
            <p:spPr bwMode="auto">
              <a:xfrm>
                <a:off x="116" y="1536"/>
                <a:ext cx="180" cy="2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cs typeface="+mn-cs"/>
                  </a:rPr>
                  <a:t>L</a:t>
                </a:r>
              </a:p>
            </p:txBody>
          </p:sp>
          <p:sp>
            <p:nvSpPr>
              <p:cNvPr id="1099789" name="Text Box 13"/>
              <p:cNvSpPr txBox="1">
                <a:spLocks noChangeArrowheads="1"/>
              </p:cNvSpPr>
              <p:nvPr/>
            </p:nvSpPr>
            <p:spPr bwMode="auto">
              <a:xfrm>
                <a:off x="131" y="2016"/>
                <a:ext cx="180" cy="2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cs typeface="+mn-cs"/>
                  </a:rPr>
                  <a:t>L</a:t>
                </a:r>
              </a:p>
            </p:txBody>
          </p:sp>
          <p:sp>
            <p:nvSpPr>
              <p:cNvPr id="1099790" name="Text Box 14"/>
              <p:cNvSpPr txBox="1">
                <a:spLocks noChangeArrowheads="1"/>
              </p:cNvSpPr>
              <p:nvPr/>
            </p:nvSpPr>
            <p:spPr bwMode="auto">
              <a:xfrm>
                <a:off x="124" y="2496"/>
                <a:ext cx="188" cy="2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cs typeface="+mn-cs"/>
                  </a:rPr>
                  <a:t>P</a:t>
                </a:r>
              </a:p>
            </p:txBody>
          </p:sp>
          <p:sp>
            <p:nvSpPr>
              <p:cNvPr id="1099791" name="Rectangle 15"/>
              <p:cNvSpPr>
                <a:spLocks noChangeArrowheads="1"/>
              </p:cNvSpPr>
              <p:nvPr/>
            </p:nvSpPr>
            <p:spPr bwMode="auto">
              <a:xfrm>
                <a:off x="864" y="1008"/>
                <a:ext cx="336" cy="33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1099792" name="Rectangle 16"/>
              <p:cNvSpPr>
                <a:spLocks noChangeArrowheads="1"/>
              </p:cNvSpPr>
              <p:nvPr/>
            </p:nvSpPr>
            <p:spPr bwMode="auto">
              <a:xfrm>
                <a:off x="1344" y="1008"/>
                <a:ext cx="336" cy="33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1099793" name="Rectangle 17"/>
              <p:cNvSpPr>
                <a:spLocks noChangeArrowheads="1"/>
              </p:cNvSpPr>
              <p:nvPr/>
            </p:nvSpPr>
            <p:spPr bwMode="auto">
              <a:xfrm>
                <a:off x="1824" y="1008"/>
                <a:ext cx="336" cy="33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1099794" name="Rectangle 18"/>
              <p:cNvSpPr>
                <a:spLocks noChangeArrowheads="1"/>
              </p:cNvSpPr>
              <p:nvPr/>
            </p:nvSpPr>
            <p:spPr bwMode="auto">
              <a:xfrm>
                <a:off x="2304" y="1008"/>
                <a:ext cx="336" cy="33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1099795" name="Rectangle 19"/>
              <p:cNvSpPr>
                <a:spLocks noChangeArrowheads="1"/>
              </p:cNvSpPr>
              <p:nvPr/>
            </p:nvSpPr>
            <p:spPr bwMode="auto">
              <a:xfrm>
                <a:off x="384" y="1488"/>
                <a:ext cx="337" cy="33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1099796" name="Rectangle 20"/>
              <p:cNvSpPr>
                <a:spLocks noChangeArrowheads="1"/>
              </p:cNvSpPr>
              <p:nvPr/>
            </p:nvSpPr>
            <p:spPr bwMode="auto">
              <a:xfrm>
                <a:off x="864" y="1488"/>
                <a:ext cx="336" cy="33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1099797" name="Rectangle 21"/>
              <p:cNvSpPr>
                <a:spLocks noChangeArrowheads="1"/>
              </p:cNvSpPr>
              <p:nvPr/>
            </p:nvSpPr>
            <p:spPr bwMode="auto">
              <a:xfrm>
                <a:off x="1344" y="1488"/>
                <a:ext cx="336" cy="33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800">
                    <a:cs typeface="+mn-cs"/>
                  </a:rPr>
                  <a:t>17</a:t>
                </a:r>
              </a:p>
            </p:txBody>
          </p:sp>
          <p:sp>
            <p:nvSpPr>
              <p:cNvPr id="1099798" name="Rectangle 22"/>
              <p:cNvSpPr>
                <a:spLocks noChangeArrowheads="1"/>
              </p:cNvSpPr>
              <p:nvPr/>
            </p:nvSpPr>
            <p:spPr bwMode="auto">
              <a:xfrm>
                <a:off x="1824" y="1488"/>
                <a:ext cx="336" cy="33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800">
                    <a:cs typeface="+mn-cs"/>
                  </a:rPr>
                  <a:t>10</a:t>
                </a:r>
              </a:p>
            </p:txBody>
          </p:sp>
          <p:sp>
            <p:nvSpPr>
              <p:cNvPr id="1099799" name="Rectangle 23"/>
              <p:cNvSpPr>
                <a:spLocks noChangeArrowheads="1"/>
              </p:cNvSpPr>
              <p:nvPr/>
            </p:nvSpPr>
            <p:spPr bwMode="auto">
              <a:xfrm>
                <a:off x="2304" y="1488"/>
                <a:ext cx="336" cy="33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800">
                    <a:cs typeface="+mn-cs"/>
                  </a:rPr>
                  <a:t>4</a:t>
                </a:r>
              </a:p>
            </p:txBody>
          </p:sp>
          <p:sp>
            <p:nvSpPr>
              <p:cNvPr id="1099800" name="Rectangle 24"/>
              <p:cNvSpPr>
                <a:spLocks noChangeArrowheads="1"/>
              </p:cNvSpPr>
              <p:nvPr/>
            </p:nvSpPr>
            <p:spPr bwMode="auto">
              <a:xfrm>
                <a:off x="384" y="1968"/>
                <a:ext cx="337" cy="33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1099801" name="Rectangle 25"/>
              <p:cNvSpPr>
                <a:spLocks noChangeArrowheads="1"/>
              </p:cNvSpPr>
              <p:nvPr/>
            </p:nvSpPr>
            <p:spPr bwMode="auto">
              <a:xfrm>
                <a:off x="864" y="1968"/>
                <a:ext cx="336" cy="33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1099802" name="Rectangle 26"/>
              <p:cNvSpPr>
                <a:spLocks noChangeArrowheads="1"/>
              </p:cNvSpPr>
              <p:nvPr/>
            </p:nvSpPr>
            <p:spPr bwMode="auto">
              <a:xfrm>
                <a:off x="1344" y="1968"/>
                <a:ext cx="336" cy="33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800">
                    <a:cs typeface="+mn-cs"/>
                  </a:rPr>
                  <a:t>10</a:t>
                </a:r>
              </a:p>
            </p:txBody>
          </p:sp>
          <p:sp>
            <p:nvSpPr>
              <p:cNvPr id="1099803" name="Rectangle 27"/>
              <p:cNvSpPr>
                <a:spLocks noChangeArrowheads="1"/>
              </p:cNvSpPr>
              <p:nvPr/>
            </p:nvSpPr>
            <p:spPr bwMode="auto">
              <a:xfrm>
                <a:off x="1824" y="1968"/>
                <a:ext cx="336" cy="33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800">
                    <a:cs typeface="+mn-cs"/>
                  </a:rPr>
                  <a:t>15</a:t>
                </a:r>
              </a:p>
            </p:txBody>
          </p:sp>
          <p:sp>
            <p:nvSpPr>
              <p:cNvPr id="1099804" name="Rectangle 28"/>
              <p:cNvSpPr>
                <a:spLocks noChangeArrowheads="1"/>
              </p:cNvSpPr>
              <p:nvPr/>
            </p:nvSpPr>
            <p:spPr bwMode="auto">
              <a:xfrm>
                <a:off x="2304" y="1968"/>
                <a:ext cx="336" cy="33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800">
                    <a:cs typeface="+mn-cs"/>
                  </a:rPr>
                  <a:t>5</a:t>
                </a:r>
              </a:p>
            </p:txBody>
          </p:sp>
          <p:sp>
            <p:nvSpPr>
              <p:cNvPr id="1099805" name="Rectangle 29"/>
              <p:cNvSpPr>
                <a:spLocks noChangeArrowheads="1"/>
              </p:cNvSpPr>
              <p:nvPr/>
            </p:nvSpPr>
            <p:spPr bwMode="auto">
              <a:xfrm>
                <a:off x="384" y="2448"/>
                <a:ext cx="337" cy="33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1099806" name="Rectangle 30"/>
              <p:cNvSpPr>
                <a:spLocks noChangeArrowheads="1"/>
              </p:cNvSpPr>
              <p:nvPr/>
            </p:nvSpPr>
            <p:spPr bwMode="auto">
              <a:xfrm>
                <a:off x="864" y="2448"/>
                <a:ext cx="336" cy="33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1099807" name="Rectangle 31"/>
              <p:cNvSpPr>
                <a:spLocks noChangeArrowheads="1"/>
              </p:cNvSpPr>
              <p:nvPr/>
            </p:nvSpPr>
            <p:spPr bwMode="auto">
              <a:xfrm>
                <a:off x="1344" y="2448"/>
                <a:ext cx="336" cy="33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800">
                    <a:cs typeface="+mn-cs"/>
                  </a:rPr>
                  <a:t>4</a:t>
                </a:r>
              </a:p>
            </p:txBody>
          </p:sp>
          <p:sp>
            <p:nvSpPr>
              <p:cNvPr id="1099808" name="Rectangle 32"/>
              <p:cNvSpPr>
                <a:spLocks noChangeArrowheads="1"/>
              </p:cNvSpPr>
              <p:nvPr/>
            </p:nvSpPr>
            <p:spPr bwMode="auto">
              <a:xfrm>
                <a:off x="1824" y="2448"/>
                <a:ext cx="336" cy="33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800">
                    <a:cs typeface="+mn-cs"/>
                  </a:rPr>
                  <a:t>5</a:t>
                </a:r>
              </a:p>
            </p:txBody>
          </p:sp>
          <p:sp>
            <p:nvSpPr>
              <p:cNvPr id="1099809" name="Rectangle 33"/>
              <p:cNvSpPr>
                <a:spLocks noChangeArrowheads="1"/>
              </p:cNvSpPr>
              <p:nvPr/>
            </p:nvSpPr>
            <p:spPr bwMode="auto">
              <a:xfrm>
                <a:off x="2304" y="2448"/>
                <a:ext cx="336" cy="33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800">
                    <a:cs typeface="+mn-cs"/>
                  </a:rPr>
                  <a:t>10</a:t>
                </a:r>
              </a:p>
            </p:txBody>
          </p:sp>
          <p:sp>
            <p:nvSpPr>
              <p:cNvPr id="1099810" name="Rectangle 34"/>
              <p:cNvSpPr>
                <a:spLocks noChangeArrowheads="1"/>
              </p:cNvSpPr>
              <p:nvPr/>
            </p:nvSpPr>
            <p:spPr bwMode="auto">
              <a:xfrm>
                <a:off x="2784" y="1008"/>
                <a:ext cx="336" cy="33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800">
                    <a:cs typeface="+mn-cs"/>
                  </a:rPr>
                  <a:t>0</a:t>
                </a:r>
              </a:p>
            </p:txBody>
          </p:sp>
          <p:sp>
            <p:nvSpPr>
              <p:cNvPr id="1099811" name="Rectangle 35"/>
              <p:cNvSpPr>
                <a:spLocks noChangeArrowheads="1"/>
              </p:cNvSpPr>
              <p:nvPr/>
            </p:nvSpPr>
            <p:spPr bwMode="auto">
              <a:xfrm>
                <a:off x="2784" y="1488"/>
                <a:ext cx="336" cy="33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800">
                    <a:cs typeface="+mn-cs"/>
                  </a:rPr>
                  <a:t>0</a:t>
                </a:r>
              </a:p>
            </p:txBody>
          </p:sp>
          <p:sp>
            <p:nvSpPr>
              <p:cNvPr id="1099812" name="Rectangle 36"/>
              <p:cNvSpPr>
                <a:spLocks noChangeArrowheads="1"/>
              </p:cNvSpPr>
              <p:nvPr/>
            </p:nvSpPr>
            <p:spPr bwMode="auto">
              <a:xfrm>
                <a:off x="2784" y="1968"/>
                <a:ext cx="336" cy="33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800">
                    <a:cs typeface="+mn-cs"/>
                  </a:rPr>
                  <a:t>0</a:t>
                </a:r>
              </a:p>
            </p:txBody>
          </p:sp>
          <p:sp>
            <p:nvSpPr>
              <p:cNvPr id="1099813" name="Rectangle 37"/>
              <p:cNvSpPr>
                <a:spLocks noChangeArrowheads="1"/>
              </p:cNvSpPr>
              <p:nvPr/>
            </p:nvSpPr>
            <p:spPr bwMode="auto">
              <a:xfrm>
                <a:off x="2784" y="2448"/>
                <a:ext cx="336" cy="33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800">
                    <a:cs typeface="+mn-cs"/>
                  </a:rPr>
                  <a:t>0</a:t>
                </a:r>
              </a:p>
            </p:txBody>
          </p:sp>
          <p:sp>
            <p:nvSpPr>
              <p:cNvPr id="1099814" name="Rectangle 38"/>
              <p:cNvSpPr>
                <a:spLocks noChangeArrowheads="1"/>
              </p:cNvSpPr>
              <p:nvPr/>
            </p:nvSpPr>
            <p:spPr bwMode="auto">
              <a:xfrm>
                <a:off x="2784" y="2928"/>
                <a:ext cx="336" cy="33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800">
                    <a:cs typeface="+mn-cs"/>
                  </a:rPr>
                  <a:t>0</a:t>
                </a:r>
              </a:p>
            </p:txBody>
          </p:sp>
          <p:sp>
            <p:nvSpPr>
              <p:cNvPr id="1099815" name="Rectangle 39"/>
              <p:cNvSpPr>
                <a:spLocks noChangeArrowheads="1"/>
              </p:cNvSpPr>
              <p:nvPr/>
            </p:nvSpPr>
            <p:spPr bwMode="auto">
              <a:xfrm>
                <a:off x="2304" y="2928"/>
                <a:ext cx="336" cy="33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800">
                    <a:cs typeface="+mn-cs"/>
                  </a:rPr>
                  <a:t>0</a:t>
                </a:r>
              </a:p>
            </p:txBody>
          </p:sp>
          <p:sp>
            <p:nvSpPr>
              <p:cNvPr id="1099816" name="Rectangle 40"/>
              <p:cNvSpPr>
                <a:spLocks noChangeArrowheads="1"/>
              </p:cNvSpPr>
              <p:nvPr/>
            </p:nvSpPr>
            <p:spPr bwMode="auto">
              <a:xfrm>
                <a:off x="1824" y="2928"/>
                <a:ext cx="336" cy="33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800">
                    <a:cs typeface="+mn-cs"/>
                  </a:rPr>
                  <a:t>0</a:t>
                </a:r>
              </a:p>
            </p:txBody>
          </p:sp>
          <p:sp>
            <p:nvSpPr>
              <p:cNvPr id="1099817" name="Rectangle 41"/>
              <p:cNvSpPr>
                <a:spLocks noChangeArrowheads="1"/>
              </p:cNvSpPr>
              <p:nvPr/>
            </p:nvSpPr>
            <p:spPr bwMode="auto">
              <a:xfrm>
                <a:off x="1344" y="2928"/>
                <a:ext cx="336" cy="33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800">
                    <a:cs typeface="+mn-cs"/>
                  </a:rPr>
                  <a:t>0</a:t>
                </a:r>
              </a:p>
            </p:txBody>
          </p:sp>
          <p:sp>
            <p:nvSpPr>
              <p:cNvPr id="1099818" name="Rectangle 42"/>
              <p:cNvSpPr>
                <a:spLocks noChangeArrowheads="1"/>
              </p:cNvSpPr>
              <p:nvPr/>
            </p:nvSpPr>
            <p:spPr bwMode="auto">
              <a:xfrm>
                <a:off x="864" y="2928"/>
                <a:ext cx="336" cy="33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800">
                    <a:cs typeface="+mn-cs"/>
                  </a:rPr>
                  <a:t>0</a:t>
                </a:r>
              </a:p>
            </p:txBody>
          </p:sp>
          <p:sp>
            <p:nvSpPr>
              <p:cNvPr id="1099819" name="Rectangle 43"/>
              <p:cNvSpPr>
                <a:spLocks noChangeArrowheads="1"/>
              </p:cNvSpPr>
              <p:nvPr/>
            </p:nvSpPr>
            <p:spPr bwMode="auto">
              <a:xfrm>
                <a:off x="384" y="2928"/>
                <a:ext cx="337" cy="33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800">
                    <a:cs typeface="+mn-cs"/>
                  </a:rPr>
                  <a:t>0</a:t>
                </a:r>
              </a:p>
            </p:txBody>
          </p:sp>
          <p:sp>
            <p:nvSpPr>
              <p:cNvPr id="1099820" name="Line 44"/>
              <p:cNvSpPr>
                <a:spLocks noChangeShapeType="1"/>
              </p:cNvSpPr>
              <p:nvPr/>
            </p:nvSpPr>
            <p:spPr bwMode="auto">
              <a:xfrm flipH="1" flipV="1">
                <a:off x="2640" y="2784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1099821" name="Line 45"/>
              <p:cNvSpPr>
                <a:spLocks noChangeShapeType="1"/>
              </p:cNvSpPr>
              <p:nvPr/>
            </p:nvSpPr>
            <p:spPr bwMode="auto">
              <a:xfrm flipH="1" flipV="1">
                <a:off x="2160" y="2304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1099822" name="Line 46"/>
              <p:cNvSpPr>
                <a:spLocks noChangeShapeType="1"/>
              </p:cNvSpPr>
              <p:nvPr/>
            </p:nvSpPr>
            <p:spPr bwMode="auto">
              <a:xfrm flipH="1" flipV="1">
                <a:off x="720" y="1344"/>
                <a:ext cx="143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1099823" name="Line 47"/>
              <p:cNvSpPr>
                <a:spLocks noChangeShapeType="1"/>
              </p:cNvSpPr>
              <p:nvPr/>
            </p:nvSpPr>
            <p:spPr bwMode="auto">
              <a:xfrm flipH="1" flipV="1">
                <a:off x="1200" y="1824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1099824" name="Line 48"/>
              <p:cNvSpPr>
                <a:spLocks noChangeShapeType="1"/>
              </p:cNvSpPr>
              <p:nvPr/>
            </p:nvSpPr>
            <p:spPr bwMode="auto">
              <a:xfrm flipH="1">
                <a:off x="1680" y="214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</p:grpSp>
        <p:sp>
          <p:nvSpPr>
            <p:cNvPr id="1099826" name="Rectangle 50"/>
            <p:cNvSpPr>
              <a:spLocks noChangeArrowheads="1"/>
            </p:cNvSpPr>
            <p:nvPr/>
          </p:nvSpPr>
          <p:spPr bwMode="auto">
            <a:xfrm>
              <a:off x="1984" y="1392"/>
              <a:ext cx="944" cy="432"/>
            </a:xfrm>
            <a:prstGeom prst="rect">
              <a:avLst/>
            </a:prstGeom>
            <a:solidFill>
              <a:srgbClr val="008000">
                <a:alpha val="33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099827" name="Rectangle 51"/>
            <p:cNvSpPr>
              <a:spLocks noChangeArrowheads="1"/>
            </p:cNvSpPr>
            <p:nvPr/>
          </p:nvSpPr>
          <p:spPr bwMode="auto">
            <a:xfrm>
              <a:off x="1472" y="1848"/>
              <a:ext cx="464" cy="864"/>
            </a:xfrm>
            <a:prstGeom prst="rect">
              <a:avLst/>
            </a:prstGeom>
            <a:solidFill>
              <a:srgbClr val="008000">
                <a:alpha val="44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099828" name="Line 52"/>
            <p:cNvSpPr>
              <a:spLocks noChangeShapeType="1"/>
            </p:cNvSpPr>
            <p:nvPr/>
          </p:nvSpPr>
          <p:spPr bwMode="auto">
            <a:xfrm flipH="1" flipV="1">
              <a:off x="1872" y="1776"/>
              <a:ext cx="144" cy="144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</p:grpSp>
      <p:sp>
        <p:nvSpPr>
          <p:cNvPr id="1099829" name="Text Box 53"/>
          <p:cNvSpPr txBox="1">
            <a:spLocks noChangeArrowheads="1"/>
          </p:cNvSpPr>
          <p:nvPr/>
        </p:nvSpPr>
        <p:spPr bwMode="auto">
          <a:xfrm>
            <a:off x="441325" y="5256213"/>
            <a:ext cx="58832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Tx/>
              <a:buChar char="•"/>
              <a:defRPr/>
            </a:pPr>
            <a:r>
              <a:rPr lang="en-US" sz="1800" b="0">
                <a:latin typeface="Comic Sans MS" charset="0"/>
                <a:cs typeface="+mn-cs"/>
              </a:rPr>
              <a:t> </a:t>
            </a:r>
            <a:r>
              <a:rPr lang="en-US" sz="2000" b="0">
                <a:latin typeface="Comic Sans MS" charset="0"/>
                <a:cs typeface="+mn-cs"/>
              </a:rPr>
              <a:t>Check all positions in (green) row and column to check score for gap extension.</a:t>
            </a:r>
          </a:p>
          <a:p>
            <a:pPr algn="l">
              <a:buFontTx/>
              <a:buChar char="•"/>
              <a:defRPr/>
            </a:pPr>
            <a:r>
              <a:rPr lang="en-US" sz="2000" b="0">
                <a:latin typeface="Comic Sans MS" charset="0"/>
                <a:cs typeface="+mn-cs"/>
              </a:rPr>
              <a:t> CPU intensive (O3)</a:t>
            </a:r>
          </a:p>
        </p:txBody>
      </p:sp>
      <p:pic>
        <p:nvPicPr>
          <p:cNvPr id="51205" name="Picture 55" descr="Untitled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953000"/>
            <a:ext cx="3048000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9832" name="Text Box 56"/>
          <p:cNvSpPr txBox="1">
            <a:spLocks noChangeArrowheads="1"/>
          </p:cNvSpPr>
          <p:nvPr/>
        </p:nvSpPr>
        <p:spPr bwMode="auto">
          <a:xfrm>
            <a:off x="6270625" y="4038600"/>
            <a:ext cx="24003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800" b="0">
                <a:latin typeface="Comic Sans MS" charset="0"/>
                <a:cs typeface="+mn-cs"/>
              </a:rPr>
              <a:t>Gap-open W</a:t>
            </a:r>
            <a:r>
              <a:rPr lang="en-US" sz="1800" b="0" baseline="-25000">
                <a:latin typeface="Comic Sans MS" charset="0"/>
                <a:cs typeface="+mn-cs"/>
              </a:rPr>
              <a:t>1</a:t>
            </a:r>
            <a:r>
              <a:rPr lang="en-US" sz="1800" b="0">
                <a:latin typeface="Comic Sans MS" charset="0"/>
                <a:cs typeface="+mn-cs"/>
              </a:rPr>
              <a:t> = -5</a:t>
            </a:r>
          </a:p>
          <a:p>
            <a:pPr algn="r">
              <a:defRPr/>
            </a:pPr>
            <a:r>
              <a:rPr lang="en-US" sz="1800" b="0">
                <a:latin typeface="Comic Sans MS" charset="0"/>
                <a:cs typeface="+mn-cs"/>
              </a:rPr>
              <a:t>Gap-extension U = -1</a:t>
            </a:r>
          </a:p>
        </p:txBody>
      </p:sp>
      <p:sp>
        <p:nvSpPr>
          <p:cNvPr id="1099833" name="Text Box 57"/>
          <p:cNvSpPr txBox="1">
            <a:spLocks noChangeArrowheads="1"/>
          </p:cNvSpPr>
          <p:nvPr/>
        </p:nvSpPr>
        <p:spPr bwMode="auto">
          <a:xfrm>
            <a:off x="6934200" y="974725"/>
            <a:ext cx="1200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>
                <a:latin typeface="Comic Sans MS" charset="0"/>
                <a:cs typeface="+mn-cs"/>
              </a:rPr>
              <a:t>d matrix</a:t>
            </a:r>
          </a:p>
        </p:txBody>
      </p:sp>
      <p:sp>
        <p:nvSpPr>
          <p:cNvPr id="1099834" name="Text Box 58"/>
          <p:cNvSpPr txBox="1">
            <a:spLocks noChangeArrowheads="1"/>
          </p:cNvSpPr>
          <p:nvPr/>
        </p:nvSpPr>
        <p:spPr bwMode="auto">
          <a:xfrm>
            <a:off x="2041525" y="990600"/>
            <a:ext cx="12334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>
                <a:latin typeface="Comic Sans MS" charset="0"/>
                <a:cs typeface="+mn-cs"/>
              </a:rPr>
              <a:t>D matrix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And now you!</a:t>
            </a:r>
          </a:p>
        </p:txBody>
      </p:sp>
    </p:spTree>
    <p:extLst>
      <p:ext uri="{BB962C8B-B14F-4D97-AF65-F5344CB8AC3E}">
        <p14:creationId xmlns:p14="http://schemas.microsoft.com/office/powerpoint/2010/main" val="8194974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3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76962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How does it work? Fill out the D matrix</a:t>
            </a:r>
          </a:p>
        </p:txBody>
      </p:sp>
      <p:pic>
        <p:nvPicPr>
          <p:cNvPr id="53250" name="Picture 3" descr="Untitled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362075"/>
            <a:ext cx="29718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0374" name="Rectangle 6"/>
          <p:cNvSpPr>
            <a:spLocks noChangeArrowheads="1"/>
          </p:cNvSpPr>
          <p:nvPr/>
        </p:nvSpPr>
        <p:spPr bwMode="auto">
          <a:xfrm>
            <a:off x="898525" y="1725613"/>
            <a:ext cx="533400" cy="5032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800">
                <a:cs typeface="+mn-cs"/>
              </a:rPr>
              <a:t>20</a:t>
            </a:r>
          </a:p>
        </p:txBody>
      </p:sp>
      <p:sp>
        <p:nvSpPr>
          <p:cNvPr id="1210375" name="Text Box 7"/>
          <p:cNvSpPr txBox="1">
            <a:spLocks noChangeArrowheads="1"/>
          </p:cNvSpPr>
          <p:nvPr/>
        </p:nvSpPr>
        <p:spPr bwMode="auto">
          <a:xfrm>
            <a:off x="990600" y="1219200"/>
            <a:ext cx="32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V</a:t>
            </a:r>
          </a:p>
        </p:txBody>
      </p:sp>
      <p:sp>
        <p:nvSpPr>
          <p:cNvPr id="1210376" name="Text Box 8"/>
          <p:cNvSpPr txBox="1">
            <a:spLocks noChangeArrowheads="1"/>
          </p:cNvSpPr>
          <p:nvPr/>
        </p:nvSpPr>
        <p:spPr bwMode="auto">
          <a:xfrm>
            <a:off x="1812925" y="1235075"/>
            <a:ext cx="285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L</a:t>
            </a:r>
          </a:p>
        </p:txBody>
      </p:sp>
      <p:sp>
        <p:nvSpPr>
          <p:cNvPr id="1210377" name="Text Box 9"/>
          <p:cNvSpPr txBox="1">
            <a:spLocks noChangeArrowheads="1"/>
          </p:cNvSpPr>
          <p:nvPr/>
        </p:nvSpPr>
        <p:spPr bwMode="auto">
          <a:xfrm>
            <a:off x="2601913" y="1235075"/>
            <a:ext cx="234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I</a:t>
            </a:r>
          </a:p>
        </p:txBody>
      </p:sp>
      <p:sp>
        <p:nvSpPr>
          <p:cNvPr id="1210378" name="Text Box 10"/>
          <p:cNvSpPr txBox="1">
            <a:spLocks noChangeArrowheads="1"/>
          </p:cNvSpPr>
          <p:nvPr/>
        </p:nvSpPr>
        <p:spPr bwMode="auto">
          <a:xfrm>
            <a:off x="3376613" y="1247775"/>
            <a:ext cx="285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L</a:t>
            </a:r>
          </a:p>
        </p:txBody>
      </p:sp>
      <p:sp>
        <p:nvSpPr>
          <p:cNvPr id="1210379" name="Text Box 11"/>
          <p:cNvSpPr txBox="1">
            <a:spLocks noChangeArrowheads="1"/>
          </p:cNvSpPr>
          <p:nvPr/>
        </p:nvSpPr>
        <p:spPr bwMode="auto">
          <a:xfrm>
            <a:off x="4054475" y="123507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P</a:t>
            </a:r>
          </a:p>
        </p:txBody>
      </p:sp>
      <p:sp>
        <p:nvSpPr>
          <p:cNvPr id="1210380" name="Text Box 12"/>
          <p:cNvSpPr txBox="1">
            <a:spLocks noChangeArrowheads="1"/>
          </p:cNvSpPr>
          <p:nvPr/>
        </p:nvSpPr>
        <p:spPr bwMode="auto">
          <a:xfrm>
            <a:off x="457200" y="1797050"/>
            <a:ext cx="32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V</a:t>
            </a:r>
          </a:p>
        </p:txBody>
      </p:sp>
      <p:sp>
        <p:nvSpPr>
          <p:cNvPr id="1210381" name="Text Box 13"/>
          <p:cNvSpPr txBox="1">
            <a:spLocks noChangeArrowheads="1"/>
          </p:cNvSpPr>
          <p:nvPr/>
        </p:nvSpPr>
        <p:spPr bwMode="auto">
          <a:xfrm>
            <a:off x="474663" y="2516188"/>
            <a:ext cx="285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L</a:t>
            </a:r>
          </a:p>
        </p:txBody>
      </p:sp>
      <p:sp>
        <p:nvSpPr>
          <p:cNvPr id="1210382" name="Text Box 14"/>
          <p:cNvSpPr txBox="1">
            <a:spLocks noChangeArrowheads="1"/>
          </p:cNvSpPr>
          <p:nvPr/>
        </p:nvSpPr>
        <p:spPr bwMode="auto">
          <a:xfrm>
            <a:off x="498475" y="3235325"/>
            <a:ext cx="285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L</a:t>
            </a:r>
          </a:p>
        </p:txBody>
      </p:sp>
      <p:sp>
        <p:nvSpPr>
          <p:cNvPr id="1210383" name="Text Box 15"/>
          <p:cNvSpPr txBox="1">
            <a:spLocks noChangeArrowheads="1"/>
          </p:cNvSpPr>
          <p:nvPr/>
        </p:nvSpPr>
        <p:spPr bwMode="auto">
          <a:xfrm>
            <a:off x="487363" y="395446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P</a:t>
            </a:r>
          </a:p>
        </p:txBody>
      </p:sp>
      <p:sp>
        <p:nvSpPr>
          <p:cNvPr id="1210384" name="Rectangle 16"/>
          <p:cNvSpPr>
            <a:spLocks noChangeArrowheads="1"/>
          </p:cNvSpPr>
          <p:nvPr/>
        </p:nvSpPr>
        <p:spPr bwMode="auto">
          <a:xfrm>
            <a:off x="1658938" y="1725613"/>
            <a:ext cx="531812" cy="5032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210385" name="Rectangle 17"/>
          <p:cNvSpPr>
            <a:spLocks noChangeArrowheads="1"/>
          </p:cNvSpPr>
          <p:nvPr/>
        </p:nvSpPr>
        <p:spPr bwMode="auto">
          <a:xfrm>
            <a:off x="2419350" y="1725613"/>
            <a:ext cx="531813" cy="5032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800">
                <a:cs typeface="+mn-cs"/>
              </a:rPr>
              <a:t>14</a:t>
            </a:r>
          </a:p>
        </p:txBody>
      </p:sp>
      <p:sp>
        <p:nvSpPr>
          <p:cNvPr id="1210386" name="Rectangle 18"/>
          <p:cNvSpPr>
            <a:spLocks noChangeArrowheads="1"/>
          </p:cNvSpPr>
          <p:nvPr/>
        </p:nvSpPr>
        <p:spPr bwMode="auto">
          <a:xfrm>
            <a:off x="3179763" y="1725613"/>
            <a:ext cx="531812" cy="5032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210387" name="Rectangle 19"/>
          <p:cNvSpPr>
            <a:spLocks noChangeArrowheads="1"/>
          </p:cNvSpPr>
          <p:nvPr/>
        </p:nvSpPr>
        <p:spPr bwMode="auto">
          <a:xfrm>
            <a:off x="3940175" y="1725613"/>
            <a:ext cx="531813" cy="5032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800">
                <a:cs typeface="+mn-cs"/>
              </a:rPr>
              <a:t>3</a:t>
            </a:r>
          </a:p>
        </p:txBody>
      </p:sp>
      <p:sp>
        <p:nvSpPr>
          <p:cNvPr id="1210388" name="Rectangle 20"/>
          <p:cNvSpPr>
            <a:spLocks noChangeArrowheads="1"/>
          </p:cNvSpPr>
          <p:nvPr/>
        </p:nvSpPr>
        <p:spPr bwMode="auto">
          <a:xfrm>
            <a:off x="898525" y="2444750"/>
            <a:ext cx="533400" cy="5032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800">
                <a:cs typeface="+mn-cs"/>
              </a:rPr>
              <a:t>11</a:t>
            </a:r>
          </a:p>
        </p:txBody>
      </p:sp>
      <p:sp>
        <p:nvSpPr>
          <p:cNvPr id="1210389" name="Rectangle 21"/>
          <p:cNvSpPr>
            <a:spLocks noChangeArrowheads="1"/>
          </p:cNvSpPr>
          <p:nvPr/>
        </p:nvSpPr>
        <p:spPr bwMode="auto">
          <a:xfrm>
            <a:off x="1658938" y="2444750"/>
            <a:ext cx="531812" cy="5032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210390" name="Rectangle 22"/>
          <p:cNvSpPr>
            <a:spLocks noChangeArrowheads="1"/>
          </p:cNvSpPr>
          <p:nvPr/>
        </p:nvSpPr>
        <p:spPr bwMode="auto">
          <a:xfrm>
            <a:off x="2419350" y="2444750"/>
            <a:ext cx="531813" cy="5032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800">
                <a:cs typeface="+mn-cs"/>
              </a:rPr>
              <a:t>17</a:t>
            </a:r>
          </a:p>
        </p:txBody>
      </p:sp>
      <p:sp>
        <p:nvSpPr>
          <p:cNvPr id="1210391" name="Rectangle 23"/>
          <p:cNvSpPr>
            <a:spLocks noChangeArrowheads="1"/>
          </p:cNvSpPr>
          <p:nvPr/>
        </p:nvSpPr>
        <p:spPr bwMode="auto">
          <a:xfrm>
            <a:off x="3179763" y="2444750"/>
            <a:ext cx="531812" cy="5032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800">
                <a:cs typeface="+mn-cs"/>
              </a:rPr>
              <a:t>10</a:t>
            </a:r>
          </a:p>
        </p:txBody>
      </p:sp>
      <p:sp>
        <p:nvSpPr>
          <p:cNvPr id="1210392" name="Rectangle 24"/>
          <p:cNvSpPr>
            <a:spLocks noChangeArrowheads="1"/>
          </p:cNvSpPr>
          <p:nvPr/>
        </p:nvSpPr>
        <p:spPr bwMode="auto">
          <a:xfrm>
            <a:off x="3940175" y="2444750"/>
            <a:ext cx="531813" cy="5032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800">
                <a:cs typeface="+mn-cs"/>
              </a:rPr>
              <a:t>4</a:t>
            </a:r>
          </a:p>
        </p:txBody>
      </p:sp>
      <p:sp>
        <p:nvSpPr>
          <p:cNvPr id="1210393" name="Rectangle 25"/>
          <p:cNvSpPr>
            <a:spLocks noChangeArrowheads="1"/>
          </p:cNvSpPr>
          <p:nvPr/>
        </p:nvSpPr>
        <p:spPr bwMode="auto">
          <a:xfrm>
            <a:off x="898525" y="3163888"/>
            <a:ext cx="533400" cy="5032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210394" name="Rectangle 26"/>
          <p:cNvSpPr>
            <a:spLocks noChangeArrowheads="1"/>
          </p:cNvSpPr>
          <p:nvPr/>
        </p:nvSpPr>
        <p:spPr bwMode="auto">
          <a:xfrm>
            <a:off x="1658938" y="3163888"/>
            <a:ext cx="531812" cy="5032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800">
                <a:cs typeface="+mn-cs"/>
              </a:rPr>
              <a:t>9</a:t>
            </a:r>
          </a:p>
        </p:txBody>
      </p:sp>
      <p:sp>
        <p:nvSpPr>
          <p:cNvPr id="1210395" name="Rectangle 27"/>
          <p:cNvSpPr>
            <a:spLocks noChangeArrowheads="1"/>
          </p:cNvSpPr>
          <p:nvPr/>
        </p:nvSpPr>
        <p:spPr bwMode="auto">
          <a:xfrm>
            <a:off x="2419350" y="3163888"/>
            <a:ext cx="531813" cy="5032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800">
                <a:cs typeface="+mn-cs"/>
              </a:rPr>
              <a:t>10</a:t>
            </a:r>
          </a:p>
        </p:txBody>
      </p:sp>
      <p:sp>
        <p:nvSpPr>
          <p:cNvPr id="1210396" name="Rectangle 28"/>
          <p:cNvSpPr>
            <a:spLocks noChangeArrowheads="1"/>
          </p:cNvSpPr>
          <p:nvPr/>
        </p:nvSpPr>
        <p:spPr bwMode="auto">
          <a:xfrm>
            <a:off x="3179763" y="3163888"/>
            <a:ext cx="531812" cy="5032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800">
                <a:cs typeface="+mn-cs"/>
              </a:rPr>
              <a:t>15</a:t>
            </a:r>
          </a:p>
        </p:txBody>
      </p:sp>
      <p:sp>
        <p:nvSpPr>
          <p:cNvPr id="1210397" name="Rectangle 29"/>
          <p:cNvSpPr>
            <a:spLocks noChangeArrowheads="1"/>
          </p:cNvSpPr>
          <p:nvPr/>
        </p:nvSpPr>
        <p:spPr bwMode="auto">
          <a:xfrm>
            <a:off x="3940175" y="3163888"/>
            <a:ext cx="531813" cy="5032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800">
                <a:cs typeface="+mn-cs"/>
              </a:rPr>
              <a:t>5</a:t>
            </a:r>
          </a:p>
        </p:txBody>
      </p:sp>
      <p:sp>
        <p:nvSpPr>
          <p:cNvPr id="1210398" name="Rectangle 30"/>
          <p:cNvSpPr>
            <a:spLocks noChangeArrowheads="1"/>
          </p:cNvSpPr>
          <p:nvPr/>
        </p:nvSpPr>
        <p:spPr bwMode="auto">
          <a:xfrm>
            <a:off x="914400" y="3886200"/>
            <a:ext cx="533400" cy="5032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800">
                <a:cs typeface="+mn-cs"/>
              </a:rPr>
              <a:t>2</a:t>
            </a:r>
          </a:p>
        </p:txBody>
      </p:sp>
      <p:sp>
        <p:nvSpPr>
          <p:cNvPr id="1210399" name="Rectangle 31"/>
          <p:cNvSpPr>
            <a:spLocks noChangeArrowheads="1"/>
          </p:cNvSpPr>
          <p:nvPr/>
        </p:nvSpPr>
        <p:spPr bwMode="auto">
          <a:xfrm>
            <a:off x="1658938" y="3883025"/>
            <a:ext cx="531812" cy="5032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210400" name="Rectangle 32"/>
          <p:cNvSpPr>
            <a:spLocks noChangeArrowheads="1"/>
          </p:cNvSpPr>
          <p:nvPr/>
        </p:nvSpPr>
        <p:spPr bwMode="auto">
          <a:xfrm>
            <a:off x="2419350" y="3883025"/>
            <a:ext cx="531813" cy="5032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800">
                <a:cs typeface="+mn-cs"/>
              </a:rPr>
              <a:t>4</a:t>
            </a:r>
          </a:p>
        </p:txBody>
      </p:sp>
      <p:sp>
        <p:nvSpPr>
          <p:cNvPr id="1210401" name="Rectangle 33"/>
          <p:cNvSpPr>
            <a:spLocks noChangeArrowheads="1"/>
          </p:cNvSpPr>
          <p:nvPr/>
        </p:nvSpPr>
        <p:spPr bwMode="auto">
          <a:xfrm>
            <a:off x="3179763" y="3883025"/>
            <a:ext cx="531812" cy="5032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800">
                <a:cs typeface="+mn-cs"/>
              </a:rPr>
              <a:t>5</a:t>
            </a:r>
          </a:p>
        </p:txBody>
      </p:sp>
      <p:sp>
        <p:nvSpPr>
          <p:cNvPr id="1210402" name="Rectangle 34"/>
          <p:cNvSpPr>
            <a:spLocks noChangeArrowheads="1"/>
          </p:cNvSpPr>
          <p:nvPr/>
        </p:nvSpPr>
        <p:spPr bwMode="auto">
          <a:xfrm>
            <a:off x="3940175" y="3883025"/>
            <a:ext cx="531813" cy="5032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800">
                <a:cs typeface="+mn-cs"/>
              </a:rPr>
              <a:t>10</a:t>
            </a:r>
          </a:p>
        </p:txBody>
      </p:sp>
      <p:sp>
        <p:nvSpPr>
          <p:cNvPr id="1210403" name="Rectangle 35"/>
          <p:cNvSpPr>
            <a:spLocks noChangeArrowheads="1"/>
          </p:cNvSpPr>
          <p:nvPr/>
        </p:nvSpPr>
        <p:spPr bwMode="auto">
          <a:xfrm>
            <a:off x="4700588" y="1725613"/>
            <a:ext cx="531812" cy="5032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800">
                <a:cs typeface="+mn-cs"/>
              </a:rPr>
              <a:t>0</a:t>
            </a:r>
          </a:p>
        </p:txBody>
      </p:sp>
      <p:sp>
        <p:nvSpPr>
          <p:cNvPr id="1210404" name="Rectangle 36"/>
          <p:cNvSpPr>
            <a:spLocks noChangeArrowheads="1"/>
          </p:cNvSpPr>
          <p:nvPr/>
        </p:nvSpPr>
        <p:spPr bwMode="auto">
          <a:xfrm>
            <a:off x="4700588" y="2444750"/>
            <a:ext cx="531812" cy="5032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800">
                <a:cs typeface="+mn-cs"/>
              </a:rPr>
              <a:t>0</a:t>
            </a:r>
          </a:p>
        </p:txBody>
      </p:sp>
      <p:sp>
        <p:nvSpPr>
          <p:cNvPr id="1210405" name="Rectangle 37"/>
          <p:cNvSpPr>
            <a:spLocks noChangeArrowheads="1"/>
          </p:cNvSpPr>
          <p:nvPr/>
        </p:nvSpPr>
        <p:spPr bwMode="auto">
          <a:xfrm>
            <a:off x="4700588" y="3163888"/>
            <a:ext cx="531812" cy="5032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800">
                <a:cs typeface="+mn-cs"/>
              </a:rPr>
              <a:t>0</a:t>
            </a:r>
          </a:p>
        </p:txBody>
      </p:sp>
      <p:sp>
        <p:nvSpPr>
          <p:cNvPr id="1210406" name="Rectangle 38"/>
          <p:cNvSpPr>
            <a:spLocks noChangeArrowheads="1"/>
          </p:cNvSpPr>
          <p:nvPr/>
        </p:nvSpPr>
        <p:spPr bwMode="auto">
          <a:xfrm>
            <a:off x="4700588" y="3883025"/>
            <a:ext cx="531812" cy="5032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800">
                <a:cs typeface="+mn-cs"/>
              </a:rPr>
              <a:t>0</a:t>
            </a:r>
          </a:p>
        </p:txBody>
      </p:sp>
      <p:sp>
        <p:nvSpPr>
          <p:cNvPr id="1210407" name="Rectangle 39"/>
          <p:cNvSpPr>
            <a:spLocks noChangeArrowheads="1"/>
          </p:cNvSpPr>
          <p:nvPr/>
        </p:nvSpPr>
        <p:spPr bwMode="auto">
          <a:xfrm>
            <a:off x="4700588" y="4602163"/>
            <a:ext cx="531812" cy="5032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800">
                <a:cs typeface="+mn-cs"/>
              </a:rPr>
              <a:t>0</a:t>
            </a:r>
          </a:p>
        </p:txBody>
      </p:sp>
      <p:sp>
        <p:nvSpPr>
          <p:cNvPr id="1210408" name="Rectangle 40"/>
          <p:cNvSpPr>
            <a:spLocks noChangeArrowheads="1"/>
          </p:cNvSpPr>
          <p:nvPr/>
        </p:nvSpPr>
        <p:spPr bwMode="auto">
          <a:xfrm>
            <a:off x="3940175" y="4602163"/>
            <a:ext cx="531813" cy="5032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800">
                <a:cs typeface="+mn-cs"/>
              </a:rPr>
              <a:t>0</a:t>
            </a:r>
          </a:p>
        </p:txBody>
      </p:sp>
      <p:sp>
        <p:nvSpPr>
          <p:cNvPr id="1210409" name="Rectangle 41"/>
          <p:cNvSpPr>
            <a:spLocks noChangeArrowheads="1"/>
          </p:cNvSpPr>
          <p:nvPr/>
        </p:nvSpPr>
        <p:spPr bwMode="auto">
          <a:xfrm>
            <a:off x="3179763" y="4602163"/>
            <a:ext cx="531812" cy="5032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800">
                <a:cs typeface="+mn-cs"/>
              </a:rPr>
              <a:t>0</a:t>
            </a:r>
          </a:p>
        </p:txBody>
      </p:sp>
      <p:sp>
        <p:nvSpPr>
          <p:cNvPr id="1210410" name="Rectangle 42"/>
          <p:cNvSpPr>
            <a:spLocks noChangeArrowheads="1"/>
          </p:cNvSpPr>
          <p:nvPr/>
        </p:nvSpPr>
        <p:spPr bwMode="auto">
          <a:xfrm>
            <a:off x="2419350" y="4602163"/>
            <a:ext cx="531813" cy="5032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800">
                <a:cs typeface="+mn-cs"/>
              </a:rPr>
              <a:t>0</a:t>
            </a:r>
          </a:p>
        </p:txBody>
      </p:sp>
      <p:sp>
        <p:nvSpPr>
          <p:cNvPr id="1210411" name="Rectangle 43"/>
          <p:cNvSpPr>
            <a:spLocks noChangeArrowheads="1"/>
          </p:cNvSpPr>
          <p:nvPr/>
        </p:nvSpPr>
        <p:spPr bwMode="auto">
          <a:xfrm>
            <a:off x="1658938" y="4602163"/>
            <a:ext cx="531812" cy="5032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800">
                <a:cs typeface="+mn-cs"/>
              </a:rPr>
              <a:t>0</a:t>
            </a:r>
          </a:p>
        </p:txBody>
      </p:sp>
      <p:sp>
        <p:nvSpPr>
          <p:cNvPr id="1210412" name="Rectangle 44"/>
          <p:cNvSpPr>
            <a:spLocks noChangeArrowheads="1"/>
          </p:cNvSpPr>
          <p:nvPr/>
        </p:nvSpPr>
        <p:spPr bwMode="auto">
          <a:xfrm>
            <a:off x="898525" y="4602163"/>
            <a:ext cx="533400" cy="5032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800">
                <a:cs typeface="+mn-cs"/>
              </a:rPr>
              <a:t>0</a:t>
            </a:r>
          </a:p>
        </p:txBody>
      </p:sp>
      <p:sp>
        <p:nvSpPr>
          <p:cNvPr id="1210413" name="Line 45"/>
          <p:cNvSpPr>
            <a:spLocks noChangeShapeType="1"/>
          </p:cNvSpPr>
          <p:nvPr/>
        </p:nvSpPr>
        <p:spPr bwMode="auto">
          <a:xfrm flipH="1" flipV="1">
            <a:off x="4471988" y="4386263"/>
            <a:ext cx="2286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210414" name="Line 46"/>
          <p:cNvSpPr>
            <a:spLocks noChangeShapeType="1"/>
          </p:cNvSpPr>
          <p:nvPr/>
        </p:nvSpPr>
        <p:spPr bwMode="auto">
          <a:xfrm flipH="1" flipV="1">
            <a:off x="3711575" y="3667125"/>
            <a:ext cx="2286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210415" name="Line 47"/>
          <p:cNvSpPr>
            <a:spLocks noChangeShapeType="1"/>
          </p:cNvSpPr>
          <p:nvPr/>
        </p:nvSpPr>
        <p:spPr bwMode="auto">
          <a:xfrm flipH="1" flipV="1">
            <a:off x="1431925" y="2228850"/>
            <a:ext cx="22701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210416" name="Line 48"/>
          <p:cNvSpPr>
            <a:spLocks noChangeShapeType="1"/>
          </p:cNvSpPr>
          <p:nvPr/>
        </p:nvSpPr>
        <p:spPr bwMode="auto">
          <a:xfrm flipH="1" flipV="1">
            <a:off x="2190750" y="2947988"/>
            <a:ext cx="2286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210417" name="Line 49"/>
          <p:cNvSpPr>
            <a:spLocks noChangeShapeType="1"/>
          </p:cNvSpPr>
          <p:nvPr/>
        </p:nvSpPr>
        <p:spPr bwMode="auto">
          <a:xfrm flipH="1">
            <a:off x="2951163" y="3427413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210418" name="Rectangle 50"/>
          <p:cNvSpPr>
            <a:spLocks noChangeArrowheads="1"/>
          </p:cNvSpPr>
          <p:nvPr/>
        </p:nvSpPr>
        <p:spPr bwMode="auto">
          <a:xfrm>
            <a:off x="3124200" y="2362200"/>
            <a:ext cx="1498600" cy="685800"/>
          </a:xfrm>
          <a:prstGeom prst="rect">
            <a:avLst/>
          </a:prstGeom>
          <a:solidFill>
            <a:srgbClr val="008000">
              <a:alpha val="33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210419" name="Rectangle 51"/>
          <p:cNvSpPr>
            <a:spLocks noChangeArrowheads="1"/>
          </p:cNvSpPr>
          <p:nvPr/>
        </p:nvSpPr>
        <p:spPr bwMode="auto">
          <a:xfrm>
            <a:off x="2311400" y="3086100"/>
            <a:ext cx="736600" cy="1371600"/>
          </a:xfrm>
          <a:prstGeom prst="rect">
            <a:avLst/>
          </a:prstGeom>
          <a:solidFill>
            <a:srgbClr val="008000">
              <a:alpha val="44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210420" name="Line 52"/>
          <p:cNvSpPr>
            <a:spLocks noChangeShapeType="1"/>
          </p:cNvSpPr>
          <p:nvPr/>
        </p:nvSpPr>
        <p:spPr bwMode="auto">
          <a:xfrm flipH="1" flipV="1">
            <a:off x="2946400" y="2971800"/>
            <a:ext cx="228600" cy="2286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210421" name="Text Box 53"/>
          <p:cNvSpPr txBox="1">
            <a:spLocks noChangeArrowheads="1"/>
          </p:cNvSpPr>
          <p:nvPr/>
        </p:nvSpPr>
        <p:spPr bwMode="auto">
          <a:xfrm>
            <a:off x="228600" y="5256213"/>
            <a:ext cx="58832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Tx/>
              <a:buChar char="•"/>
              <a:defRPr/>
            </a:pPr>
            <a:r>
              <a:rPr lang="en-US" sz="1800" b="0">
                <a:latin typeface="Comic Sans MS" charset="0"/>
                <a:cs typeface="+mn-cs"/>
              </a:rPr>
              <a:t> </a:t>
            </a:r>
            <a:r>
              <a:rPr lang="en-US" sz="2000" b="0">
                <a:latin typeface="Comic Sans MS" charset="0"/>
                <a:cs typeface="+mn-cs"/>
              </a:rPr>
              <a:t>Check all positions in (green) row and column to check score for gap extension.</a:t>
            </a:r>
          </a:p>
          <a:p>
            <a:pPr algn="l">
              <a:buFontTx/>
              <a:buChar char="•"/>
              <a:defRPr/>
            </a:pPr>
            <a:r>
              <a:rPr lang="en-US" sz="2000" b="0">
                <a:latin typeface="Comic Sans MS" charset="0"/>
                <a:cs typeface="+mn-cs"/>
              </a:rPr>
              <a:t> CPU intensive (O3)</a:t>
            </a:r>
          </a:p>
        </p:txBody>
      </p:sp>
      <p:pic>
        <p:nvPicPr>
          <p:cNvPr id="53299" name="Picture 54" descr="Untitled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953000"/>
            <a:ext cx="3048000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0423" name="Text Box 55"/>
          <p:cNvSpPr txBox="1">
            <a:spLocks noChangeArrowheads="1"/>
          </p:cNvSpPr>
          <p:nvPr/>
        </p:nvSpPr>
        <p:spPr bwMode="auto">
          <a:xfrm>
            <a:off x="6276975" y="4038600"/>
            <a:ext cx="24003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800" b="0">
                <a:latin typeface="Comic Sans MS" charset="0"/>
                <a:cs typeface="+mn-cs"/>
              </a:rPr>
              <a:t>Gap-open W</a:t>
            </a:r>
            <a:r>
              <a:rPr lang="en-US" sz="1800" b="0" baseline="-25000">
                <a:latin typeface="Comic Sans MS" charset="0"/>
                <a:cs typeface="+mn-cs"/>
              </a:rPr>
              <a:t>1</a:t>
            </a:r>
            <a:r>
              <a:rPr lang="en-US" sz="1800" b="0">
                <a:latin typeface="Comic Sans MS" charset="0"/>
                <a:cs typeface="+mn-cs"/>
              </a:rPr>
              <a:t> = -5</a:t>
            </a:r>
          </a:p>
          <a:p>
            <a:pPr algn="r">
              <a:defRPr/>
            </a:pPr>
            <a:r>
              <a:rPr lang="en-US" sz="1800" b="0">
                <a:latin typeface="Comic Sans MS" charset="0"/>
                <a:cs typeface="+mn-cs"/>
              </a:rPr>
              <a:t>Gap-extension U = -1</a:t>
            </a:r>
          </a:p>
        </p:txBody>
      </p:sp>
      <p:sp>
        <p:nvSpPr>
          <p:cNvPr id="1210426" name="Text Box 58"/>
          <p:cNvSpPr txBox="1">
            <a:spLocks noChangeArrowheads="1"/>
          </p:cNvSpPr>
          <p:nvPr/>
        </p:nvSpPr>
        <p:spPr bwMode="auto">
          <a:xfrm>
            <a:off x="6934200" y="974725"/>
            <a:ext cx="1200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>
                <a:latin typeface="Comic Sans MS" charset="0"/>
                <a:cs typeface="+mn-cs"/>
              </a:rPr>
              <a:t>d matrix</a:t>
            </a:r>
          </a:p>
        </p:txBody>
      </p:sp>
      <p:sp>
        <p:nvSpPr>
          <p:cNvPr id="1210427" name="Text Box 59"/>
          <p:cNvSpPr txBox="1">
            <a:spLocks noChangeArrowheads="1"/>
          </p:cNvSpPr>
          <p:nvPr/>
        </p:nvSpPr>
        <p:spPr bwMode="auto">
          <a:xfrm>
            <a:off x="2041525" y="974725"/>
            <a:ext cx="12334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>
                <a:latin typeface="Comic Sans MS" charset="0"/>
                <a:cs typeface="+mn-cs"/>
              </a:rPr>
              <a:t>D matrix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How does it work (The slow way O3)</a:t>
            </a:r>
          </a:p>
        </p:txBody>
      </p:sp>
      <p:pic>
        <p:nvPicPr>
          <p:cNvPr id="55298" name="Picture 3" descr="Untitled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85875"/>
            <a:ext cx="29718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2420" name="Rectangle 4"/>
          <p:cNvSpPr>
            <a:spLocks noChangeArrowheads="1"/>
          </p:cNvSpPr>
          <p:nvPr/>
        </p:nvSpPr>
        <p:spPr bwMode="auto">
          <a:xfrm>
            <a:off x="898525" y="1725613"/>
            <a:ext cx="533400" cy="5032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800">
                <a:cs typeface="+mn-cs"/>
              </a:rPr>
              <a:t>20</a:t>
            </a:r>
          </a:p>
        </p:txBody>
      </p:sp>
      <p:sp>
        <p:nvSpPr>
          <p:cNvPr id="1212421" name="Text Box 5"/>
          <p:cNvSpPr txBox="1">
            <a:spLocks noChangeArrowheads="1"/>
          </p:cNvSpPr>
          <p:nvPr/>
        </p:nvSpPr>
        <p:spPr bwMode="auto">
          <a:xfrm>
            <a:off x="990600" y="1235075"/>
            <a:ext cx="32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V</a:t>
            </a:r>
          </a:p>
        </p:txBody>
      </p:sp>
      <p:sp>
        <p:nvSpPr>
          <p:cNvPr id="1212422" name="Text Box 6"/>
          <p:cNvSpPr txBox="1">
            <a:spLocks noChangeArrowheads="1"/>
          </p:cNvSpPr>
          <p:nvPr/>
        </p:nvSpPr>
        <p:spPr bwMode="auto">
          <a:xfrm>
            <a:off x="1812925" y="1235075"/>
            <a:ext cx="285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L</a:t>
            </a:r>
          </a:p>
        </p:txBody>
      </p:sp>
      <p:sp>
        <p:nvSpPr>
          <p:cNvPr id="1212423" name="Text Box 7"/>
          <p:cNvSpPr txBox="1">
            <a:spLocks noChangeArrowheads="1"/>
          </p:cNvSpPr>
          <p:nvPr/>
        </p:nvSpPr>
        <p:spPr bwMode="auto">
          <a:xfrm>
            <a:off x="2601913" y="1235075"/>
            <a:ext cx="234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I</a:t>
            </a:r>
          </a:p>
        </p:txBody>
      </p:sp>
      <p:sp>
        <p:nvSpPr>
          <p:cNvPr id="1212424" name="Text Box 8"/>
          <p:cNvSpPr txBox="1">
            <a:spLocks noChangeArrowheads="1"/>
          </p:cNvSpPr>
          <p:nvPr/>
        </p:nvSpPr>
        <p:spPr bwMode="auto">
          <a:xfrm>
            <a:off x="3376613" y="1247775"/>
            <a:ext cx="285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L</a:t>
            </a:r>
          </a:p>
        </p:txBody>
      </p:sp>
      <p:sp>
        <p:nvSpPr>
          <p:cNvPr id="1212425" name="Text Box 9"/>
          <p:cNvSpPr txBox="1">
            <a:spLocks noChangeArrowheads="1"/>
          </p:cNvSpPr>
          <p:nvPr/>
        </p:nvSpPr>
        <p:spPr bwMode="auto">
          <a:xfrm>
            <a:off x="4054475" y="123507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P</a:t>
            </a:r>
          </a:p>
        </p:txBody>
      </p:sp>
      <p:sp>
        <p:nvSpPr>
          <p:cNvPr id="1212426" name="Text Box 10"/>
          <p:cNvSpPr txBox="1">
            <a:spLocks noChangeArrowheads="1"/>
          </p:cNvSpPr>
          <p:nvPr/>
        </p:nvSpPr>
        <p:spPr bwMode="auto">
          <a:xfrm>
            <a:off x="457200" y="1797050"/>
            <a:ext cx="32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V</a:t>
            </a:r>
          </a:p>
        </p:txBody>
      </p:sp>
      <p:sp>
        <p:nvSpPr>
          <p:cNvPr id="1212427" name="Text Box 11"/>
          <p:cNvSpPr txBox="1">
            <a:spLocks noChangeArrowheads="1"/>
          </p:cNvSpPr>
          <p:nvPr/>
        </p:nvSpPr>
        <p:spPr bwMode="auto">
          <a:xfrm>
            <a:off x="474663" y="2516188"/>
            <a:ext cx="285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L</a:t>
            </a:r>
          </a:p>
        </p:txBody>
      </p:sp>
      <p:sp>
        <p:nvSpPr>
          <p:cNvPr id="1212428" name="Text Box 12"/>
          <p:cNvSpPr txBox="1">
            <a:spLocks noChangeArrowheads="1"/>
          </p:cNvSpPr>
          <p:nvPr/>
        </p:nvSpPr>
        <p:spPr bwMode="auto">
          <a:xfrm>
            <a:off x="498475" y="3235325"/>
            <a:ext cx="285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L</a:t>
            </a:r>
          </a:p>
        </p:txBody>
      </p:sp>
      <p:sp>
        <p:nvSpPr>
          <p:cNvPr id="1212429" name="Text Box 13"/>
          <p:cNvSpPr txBox="1">
            <a:spLocks noChangeArrowheads="1"/>
          </p:cNvSpPr>
          <p:nvPr/>
        </p:nvSpPr>
        <p:spPr bwMode="auto">
          <a:xfrm>
            <a:off x="487363" y="395446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P</a:t>
            </a:r>
          </a:p>
        </p:txBody>
      </p:sp>
      <p:sp>
        <p:nvSpPr>
          <p:cNvPr id="1212430" name="Rectangle 14"/>
          <p:cNvSpPr>
            <a:spLocks noChangeArrowheads="1"/>
          </p:cNvSpPr>
          <p:nvPr/>
        </p:nvSpPr>
        <p:spPr bwMode="auto">
          <a:xfrm>
            <a:off x="1658938" y="1725613"/>
            <a:ext cx="531812" cy="5032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800">
                <a:cs typeface="+mn-cs"/>
              </a:rPr>
              <a:t>18</a:t>
            </a:r>
          </a:p>
        </p:txBody>
      </p:sp>
      <p:sp>
        <p:nvSpPr>
          <p:cNvPr id="1212431" name="Rectangle 15"/>
          <p:cNvSpPr>
            <a:spLocks noChangeArrowheads="1"/>
          </p:cNvSpPr>
          <p:nvPr/>
        </p:nvSpPr>
        <p:spPr bwMode="auto">
          <a:xfrm>
            <a:off x="2419350" y="1725613"/>
            <a:ext cx="531813" cy="5032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800">
                <a:cs typeface="+mn-cs"/>
              </a:rPr>
              <a:t>14</a:t>
            </a:r>
          </a:p>
        </p:txBody>
      </p:sp>
      <p:sp>
        <p:nvSpPr>
          <p:cNvPr id="1212432" name="Rectangle 16"/>
          <p:cNvSpPr>
            <a:spLocks noChangeArrowheads="1"/>
          </p:cNvSpPr>
          <p:nvPr/>
        </p:nvSpPr>
        <p:spPr bwMode="auto">
          <a:xfrm>
            <a:off x="3179763" y="1725613"/>
            <a:ext cx="531812" cy="5032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800">
                <a:cs typeface="+mn-cs"/>
              </a:rPr>
              <a:t>9</a:t>
            </a:r>
          </a:p>
        </p:txBody>
      </p:sp>
      <p:sp>
        <p:nvSpPr>
          <p:cNvPr id="1212433" name="Rectangle 17"/>
          <p:cNvSpPr>
            <a:spLocks noChangeArrowheads="1"/>
          </p:cNvSpPr>
          <p:nvPr/>
        </p:nvSpPr>
        <p:spPr bwMode="auto">
          <a:xfrm>
            <a:off x="3940175" y="1725613"/>
            <a:ext cx="531813" cy="5032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800">
                <a:cs typeface="+mn-cs"/>
              </a:rPr>
              <a:t>3</a:t>
            </a:r>
          </a:p>
        </p:txBody>
      </p:sp>
      <p:sp>
        <p:nvSpPr>
          <p:cNvPr id="1212434" name="Rectangle 18"/>
          <p:cNvSpPr>
            <a:spLocks noChangeArrowheads="1"/>
          </p:cNvSpPr>
          <p:nvPr/>
        </p:nvSpPr>
        <p:spPr bwMode="auto">
          <a:xfrm>
            <a:off x="898525" y="2444750"/>
            <a:ext cx="533400" cy="5032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800">
                <a:cs typeface="+mn-cs"/>
              </a:rPr>
              <a:t>11</a:t>
            </a:r>
          </a:p>
        </p:txBody>
      </p:sp>
      <p:sp>
        <p:nvSpPr>
          <p:cNvPr id="1212435" name="Rectangle 19"/>
          <p:cNvSpPr>
            <a:spLocks noChangeArrowheads="1"/>
          </p:cNvSpPr>
          <p:nvPr/>
        </p:nvSpPr>
        <p:spPr bwMode="auto">
          <a:xfrm>
            <a:off x="1658938" y="2444750"/>
            <a:ext cx="531812" cy="5032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800">
                <a:cs typeface="+mn-cs"/>
              </a:rPr>
              <a:t>15</a:t>
            </a:r>
          </a:p>
        </p:txBody>
      </p:sp>
      <p:sp>
        <p:nvSpPr>
          <p:cNvPr id="1212436" name="Rectangle 20"/>
          <p:cNvSpPr>
            <a:spLocks noChangeArrowheads="1"/>
          </p:cNvSpPr>
          <p:nvPr/>
        </p:nvSpPr>
        <p:spPr bwMode="auto">
          <a:xfrm>
            <a:off x="2419350" y="2444750"/>
            <a:ext cx="531813" cy="5032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800">
                <a:cs typeface="+mn-cs"/>
              </a:rPr>
              <a:t>17</a:t>
            </a:r>
          </a:p>
        </p:txBody>
      </p:sp>
      <p:sp>
        <p:nvSpPr>
          <p:cNvPr id="1212437" name="Rectangle 21"/>
          <p:cNvSpPr>
            <a:spLocks noChangeArrowheads="1"/>
          </p:cNvSpPr>
          <p:nvPr/>
        </p:nvSpPr>
        <p:spPr bwMode="auto">
          <a:xfrm>
            <a:off x="3179763" y="2444750"/>
            <a:ext cx="531812" cy="5032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800">
                <a:cs typeface="+mn-cs"/>
              </a:rPr>
              <a:t>10</a:t>
            </a:r>
          </a:p>
        </p:txBody>
      </p:sp>
      <p:sp>
        <p:nvSpPr>
          <p:cNvPr id="1212438" name="Rectangle 22"/>
          <p:cNvSpPr>
            <a:spLocks noChangeArrowheads="1"/>
          </p:cNvSpPr>
          <p:nvPr/>
        </p:nvSpPr>
        <p:spPr bwMode="auto">
          <a:xfrm>
            <a:off x="3940175" y="2444750"/>
            <a:ext cx="531813" cy="5032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800">
                <a:cs typeface="+mn-cs"/>
              </a:rPr>
              <a:t>4</a:t>
            </a:r>
          </a:p>
        </p:txBody>
      </p:sp>
      <p:sp>
        <p:nvSpPr>
          <p:cNvPr id="1212439" name="Rectangle 23"/>
          <p:cNvSpPr>
            <a:spLocks noChangeArrowheads="1"/>
          </p:cNvSpPr>
          <p:nvPr/>
        </p:nvSpPr>
        <p:spPr bwMode="auto">
          <a:xfrm>
            <a:off x="898525" y="3163888"/>
            <a:ext cx="533400" cy="5032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800">
                <a:cs typeface="+mn-cs"/>
              </a:rPr>
              <a:t>8</a:t>
            </a:r>
          </a:p>
        </p:txBody>
      </p:sp>
      <p:sp>
        <p:nvSpPr>
          <p:cNvPr id="1212440" name="Rectangle 24"/>
          <p:cNvSpPr>
            <a:spLocks noChangeArrowheads="1"/>
          </p:cNvSpPr>
          <p:nvPr/>
        </p:nvSpPr>
        <p:spPr bwMode="auto">
          <a:xfrm>
            <a:off x="1658938" y="3163888"/>
            <a:ext cx="531812" cy="5032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800">
                <a:cs typeface="+mn-cs"/>
              </a:rPr>
              <a:t>9</a:t>
            </a:r>
          </a:p>
        </p:txBody>
      </p:sp>
      <p:sp>
        <p:nvSpPr>
          <p:cNvPr id="1212441" name="Rectangle 25"/>
          <p:cNvSpPr>
            <a:spLocks noChangeArrowheads="1"/>
          </p:cNvSpPr>
          <p:nvPr/>
        </p:nvSpPr>
        <p:spPr bwMode="auto">
          <a:xfrm>
            <a:off x="2419350" y="3163888"/>
            <a:ext cx="531813" cy="5032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800">
                <a:cs typeface="+mn-cs"/>
              </a:rPr>
              <a:t>10</a:t>
            </a:r>
          </a:p>
        </p:txBody>
      </p:sp>
      <p:sp>
        <p:nvSpPr>
          <p:cNvPr id="1212442" name="Rectangle 26"/>
          <p:cNvSpPr>
            <a:spLocks noChangeArrowheads="1"/>
          </p:cNvSpPr>
          <p:nvPr/>
        </p:nvSpPr>
        <p:spPr bwMode="auto">
          <a:xfrm>
            <a:off x="3179763" y="3163888"/>
            <a:ext cx="531812" cy="5032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800">
                <a:cs typeface="+mn-cs"/>
              </a:rPr>
              <a:t>15</a:t>
            </a:r>
          </a:p>
        </p:txBody>
      </p:sp>
      <p:sp>
        <p:nvSpPr>
          <p:cNvPr id="1212443" name="Rectangle 27"/>
          <p:cNvSpPr>
            <a:spLocks noChangeArrowheads="1"/>
          </p:cNvSpPr>
          <p:nvPr/>
        </p:nvSpPr>
        <p:spPr bwMode="auto">
          <a:xfrm>
            <a:off x="3940175" y="3163888"/>
            <a:ext cx="531813" cy="5032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800">
                <a:cs typeface="+mn-cs"/>
              </a:rPr>
              <a:t>5</a:t>
            </a:r>
          </a:p>
        </p:txBody>
      </p:sp>
      <p:sp>
        <p:nvSpPr>
          <p:cNvPr id="1212444" name="Rectangle 28"/>
          <p:cNvSpPr>
            <a:spLocks noChangeArrowheads="1"/>
          </p:cNvSpPr>
          <p:nvPr/>
        </p:nvSpPr>
        <p:spPr bwMode="auto">
          <a:xfrm>
            <a:off x="914400" y="3886200"/>
            <a:ext cx="533400" cy="5032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800">
                <a:cs typeface="+mn-cs"/>
              </a:rPr>
              <a:t>2</a:t>
            </a:r>
          </a:p>
        </p:txBody>
      </p:sp>
      <p:sp>
        <p:nvSpPr>
          <p:cNvPr id="1212445" name="Rectangle 29"/>
          <p:cNvSpPr>
            <a:spLocks noChangeArrowheads="1"/>
          </p:cNvSpPr>
          <p:nvPr/>
        </p:nvSpPr>
        <p:spPr bwMode="auto">
          <a:xfrm>
            <a:off x="1658938" y="3883025"/>
            <a:ext cx="531812" cy="5032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800">
                <a:cs typeface="+mn-cs"/>
              </a:rPr>
              <a:t>3</a:t>
            </a:r>
          </a:p>
        </p:txBody>
      </p:sp>
      <p:sp>
        <p:nvSpPr>
          <p:cNvPr id="1212446" name="Rectangle 30"/>
          <p:cNvSpPr>
            <a:spLocks noChangeArrowheads="1"/>
          </p:cNvSpPr>
          <p:nvPr/>
        </p:nvSpPr>
        <p:spPr bwMode="auto">
          <a:xfrm>
            <a:off x="2419350" y="3883025"/>
            <a:ext cx="531813" cy="5032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800">
                <a:cs typeface="+mn-cs"/>
              </a:rPr>
              <a:t>4</a:t>
            </a:r>
          </a:p>
        </p:txBody>
      </p:sp>
      <p:sp>
        <p:nvSpPr>
          <p:cNvPr id="1212447" name="Rectangle 31"/>
          <p:cNvSpPr>
            <a:spLocks noChangeArrowheads="1"/>
          </p:cNvSpPr>
          <p:nvPr/>
        </p:nvSpPr>
        <p:spPr bwMode="auto">
          <a:xfrm>
            <a:off x="3179763" y="3883025"/>
            <a:ext cx="531812" cy="5032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800">
                <a:cs typeface="+mn-cs"/>
              </a:rPr>
              <a:t>5</a:t>
            </a:r>
          </a:p>
        </p:txBody>
      </p:sp>
      <p:sp>
        <p:nvSpPr>
          <p:cNvPr id="1212448" name="Rectangle 32"/>
          <p:cNvSpPr>
            <a:spLocks noChangeArrowheads="1"/>
          </p:cNvSpPr>
          <p:nvPr/>
        </p:nvSpPr>
        <p:spPr bwMode="auto">
          <a:xfrm>
            <a:off x="3940175" y="3883025"/>
            <a:ext cx="531813" cy="5032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800">
                <a:cs typeface="+mn-cs"/>
              </a:rPr>
              <a:t>10</a:t>
            </a:r>
          </a:p>
        </p:txBody>
      </p:sp>
      <p:sp>
        <p:nvSpPr>
          <p:cNvPr id="1212449" name="Rectangle 33"/>
          <p:cNvSpPr>
            <a:spLocks noChangeArrowheads="1"/>
          </p:cNvSpPr>
          <p:nvPr/>
        </p:nvSpPr>
        <p:spPr bwMode="auto">
          <a:xfrm>
            <a:off x="4700588" y="1725613"/>
            <a:ext cx="531812" cy="5032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800">
                <a:cs typeface="+mn-cs"/>
              </a:rPr>
              <a:t>0</a:t>
            </a:r>
          </a:p>
        </p:txBody>
      </p:sp>
      <p:sp>
        <p:nvSpPr>
          <p:cNvPr id="1212450" name="Rectangle 34"/>
          <p:cNvSpPr>
            <a:spLocks noChangeArrowheads="1"/>
          </p:cNvSpPr>
          <p:nvPr/>
        </p:nvSpPr>
        <p:spPr bwMode="auto">
          <a:xfrm>
            <a:off x="4700588" y="2444750"/>
            <a:ext cx="531812" cy="5032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800">
                <a:cs typeface="+mn-cs"/>
              </a:rPr>
              <a:t>0</a:t>
            </a:r>
          </a:p>
        </p:txBody>
      </p:sp>
      <p:sp>
        <p:nvSpPr>
          <p:cNvPr id="1212451" name="Rectangle 35"/>
          <p:cNvSpPr>
            <a:spLocks noChangeArrowheads="1"/>
          </p:cNvSpPr>
          <p:nvPr/>
        </p:nvSpPr>
        <p:spPr bwMode="auto">
          <a:xfrm>
            <a:off x="4700588" y="3163888"/>
            <a:ext cx="531812" cy="5032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800">
                <a:cs typeface="+mn-cs"/>
              </a:rPr>
              <a:t>0</a:t>
            </a:r>
          </a:p>
        </p:txBody>
      </p:sp>
      <p:sp>
        <p:nvSpPr>
          <p:cNvPr id="1212452" name="Rectangle 36"/>
          <p:cNvSpPr>
            <a:spLocks noChangeArrowheads="1"/>
          </p:cNvSpPr>
          <p:nvPr/>
        </p:nvSpPr>
        <p:spPr bwMode="auto">
          <a:xfrm>
            <a:off x="4700588" y="3883025"/>
            <a:ext cx="531812" cy="5032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800">
                <a:cs typeface="+mn-cs"/>
              </a:rPr>
              <a:t>0</a:t>
            </a:r>
          </a:p>
        </p:txBody>
      </p:sp>
      <p:sp>
        <p:nvSpPr>
          <p:cNvPr id="1212453" name="Rectangle 37"/>
          <p:cNvSpPr>
            <a:spLocks noChangeArrowheads="1"/>
          </p:cNvSpPr>
          <p:nvPr/>
        </p:nvSpPr>
        <p:spPr bwMode="auto">
          <a:xfrm>
            <a:off x="4700588" y="4602163"/>
            <a:ext cx="531812" cy="5032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800">
                <a:cs typeface="+mn-cs"/>
              </a:rPr>
              <a:t>0</a:t>
            </a:r>
          </a:p>
        </p:txBody>
      </p:sp>
      <p:sp>
        <p:nvSpPr>
          <p:cNvPr id="1212454" name="Rectangle 38"/>
          <p:cNvSpPr>
            <a:spLocks noChangeArrowheads="1"/>
          </p:cNvSpPr>
          <p:nvPr/>
        </p:nvSpPr>
        <p:spPr bwMode="auto">
          <a:xfrm>
            <a:off x="3940175" y="4602163"/>
            <a:ext cx="531813" cy="5032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800">
                <a:cs typeface="+mn-cs"/>
              </a:rPr>
              <a:t>0</a:t>
            </a:r>
          </a:p>
        </p:txBody>
      </p:sp>
      <p:sp>
        <p:nvSpPr>
          <p:cNvPr id="1212455" name="Rectangle 39"/>
          <p:cNvSpPr>
            <a:spLocks noChangeArrowheads="1"/>
          </p:cNvSpPr>
          <p:nvPr/>
        </p:nvSpPr>
        <p:spPr bwMode="auto">
          <a:xfrm>
            <a:off x="3179763" y="4602163"/>
            <a:ext cx="531812" cy="5032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800">
                <a:cs typeface="+mn-cs"/>
              </a:rPr>
              <a:t>0</a:t>
            </a:r>
          </a:p>
        </p:txBody>
      </p:sp>
      <p:sp>
        <p:nvSpPr>
          <p:cNvPr id="1212456" name="Rectangle 40"/>
          <p:cNvSpPr>
            <a:spLocks noChangeArrowheads="1"/>
          </p:cNvSpPr>
          <p:nvPr/>
        </p:nvSpPr>
        <p:spPr bwMode="auto">
          <a:xfrm>
            <a:off x="2419350" y="4602163"/>
            <a:ext cx="531813" cy="5032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800">
                <a:cs typeface="+mn-cs"/>
              </a:rPr>
              <a:t>0</a:t>
            </a:r>
          </a:p>
        </p:txBody>
      </p:sp>
      <p:sp>
        <p:nvSpPr>
          <p:cNvPr id="1212457" name="Rectangle 41"/>
          <p:cNvSpPr>
            <a:spLocks noChangeArrowheads="1"/>
          </p:cNvSpPr>
          <p:nvPr/>
        </p:nvSpPr>
        <p:spPr bwMode="auto">
          <a:xfrm>
            <a:off x="1658938" y="4602163"/>
            <a:ext cx="531812" cy="5032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800">
                <a:cs typeface="+mn-cs"/>
              </a:rPr>
              <a:t>0</a:t>
            </a:r>
          </a:p>
        </p:txBody>
      </p:sp>
      <p:sp>
        <p:nvSpPr>
          <p:cNvPr id="1212458" name="Rectangle 42"/>
          <p:cNvSpPr>
            <a:spLocks noChangeArrowheads="1"/>
          </p:cNvSpPr>
          <p:nvPr/>
        </p:nvSpPr>
        <p:spPr bwMode="auto">
          <a:xfrm>
            <a:off x="898525" y="4602163"/>
            <a:ext cx="533400" cy="5032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800">
                <a:cs typeface="+mn-cs"/>
              </a:rPr>
              <a:t>0</a:t>
            </a:r>
          </a:p>
        </p:txBody>
      </p:sp>
      <p:sp>
        <p:nvSpPr>
          <p:cNvPr id="1212459" name="Line 43"/>
          <p:cNvSpPr>
            <a:spLocks noChangeShapeType="1"/>
          </p:cNvSpPr>
          <p:nvPr/>
        </p:nvSpPr>
        <p:spPr bwMode="auto">
          <a:xfrm flipH="1" flipV="1">
            <a:off x="4471988" y="4386263"/>
            <a:ext cx="2286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212460" name="Line 44"/>
          <p:cNvSpPr>
            <a:spLocks noChangeShapeType="1"/>
          </p:cNvSpPr>
          <p:nvPr/>
        </p:nvSpPr>
        <p:spPr bwMode="auto">
          <a:xfrm flipH="1" flipV="1">
            <a:off x="3711575" y="3667125"/>
            <a:ext cx="2286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212461" name="Line 45"/>
          <p:cNvSpPr>
            <a:spLocks noChangeShapeType="1"/>
          </p:cNvSpPr>
          <p:nvPr/>
        </p:nvSpPr>
        <p:spPr bwMode="auto">
          <a:xfrm flipH="1" flipV="1">
            <a:off x="1431925" y="2228850"/>
            <a:ext cx="22701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212462" name="Line 46"/>
          <p:cNvSpPr>
            <a:spLocks noChangeShapeType="1"/>
          </p:cNvSpPr>
          <p:nvPr/>
        </p:nvSpPr>
        <p:spPr bwMode="auto">
          <a:xfrm flipH="1" flipV="1">
            <a:off x="2190750" y="2947988"/>
            <a:ext cx="2286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212463" name="Line 47"/>
          <p:cNvSpPr>
            <a:spLocks noChangeShapeType="1"/>
          </p:cNvSpPr>
          <p:nvPr/>
        </p:nvSpPr>
        <p:spPr bwMode="auto">
          <a:xfrm flipH="1">
            <a:off x="2951163" y="3427413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212464" name="Rectangle 48"/>
          <p:cNvSpPr>
            <a:spLocks noChangeArrowheads="1"/>
          </p:cNvSpPr>
          <p:nvPr/>
        </p:nvSpPr>
        <p:spPr bwMode="auto">
          <a:xfrm>
            <a:off x="3124200" y="2362200"/>
            <a:ext cx="1498600" cy="685800"/>
          </a:xfrm>
          <a:prstGeom prst="rect">
            <a:avLst/>
          </a:prstGeom>
          <a:solidFill>
            <a:srgbClr val="008000">
              <a:alpha val="33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212465" name="Rectangle 49"/>
          <p:cNvSpPr>
            <a:spLocks noChangeArrowheads="1"/>
          </p:cNvSpPr>
          <p:nvPr/>
        </p:nvSpPr>
        <p:spPr bwMode="auto">
          <a:xfrm>
            <a:off x="2311400" y="3086100"/>
            <a:ext cx="736600" cy="1371600"/>
          </a:xfrm>
          <a:prstGeom prst="rect">
            <a:avLst/>
          </a:prstGeom>
          <a:solidFill>
            <a:srgbClr val="008000">
              <a:alpha val="44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212466" name="Line 50"/>
          <p:cNvSpPr>
            <a:spLocks noChangeShapeType="1"/>
          </p:cNvSpPr>
          <p:nvPr/>
        </p:nvSpPr>
        <p:spPr bwMode="auto">
          <a:xfrm flipH="1" flipV="1">
            <a:off x="2946400" y="2971800"/>
            <a:ext cx="228600" cy="2286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212467" name="Text Box 51"/>
          <p:cNvSpPr txBox="1">
            <a:spLocks noChangeArrowheads="1"/>
          </p:cNvSpPr>
          <p:nvPr/>
        </p:nvSpPr>
        <p:spPr bwMode="auto">
          <a:xfrm>
            <a:off x="228600" y="5256213"/>
            <a:ext cx="58832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Tx/>
              <a:buChar char="•"/>
              <a:defRPr/>
            </a:pPr>
            <a:r>
              <a:rPr lang="en-US" sz="1800" b="0">
                <a:latin typeface="Comic Sans MS" charset="0"/>
                <a:cs typeface="+mn-cs"/>
              </a:rPr>
              <a:t> </a:t>
            </a:r>
            <a:r>
              <a:rPr lang="en-US" sz="2000" b="0">
                <a:latin typeface="Comic Sans MS" charset="0"/>
                <a:cs typeface="+mn-cs"/>
              </a:rPr>
              <a:t>Check all positions in (green) row and column to check score for gap extension.</a:t>
            </a:r>
          </a:p>
          <a:p>
            <a:pPr algn="l">
              <a:buFontTx/>
              <a:buChar char="•"/>
              <a:defRPr/>
            </a:pPr>
            <a:r>
              <a:rPr lang="en-US" sz="2000" b="0">
                <a:latin typeface="Comic Sans MS" charset="0"/>
                <a:cs typeface="+mn-cs"/>
              </a:rPr>
              <a:t> CPU intensive (O3)</a:t>
            </a:r>
          </a:p>
        </p:txBody>
      </p:sp>
      <p:pic>
        <p:nvPicPr>
          <p:cNvPr id="55347" name="Picture 52" descr="Untitled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953000"/>
            <a:ext cx="3048000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2469" name="Text Box 53"/>
          <p:cNvSpPr txBox="1">
            <a:spLocks noChangeArrowheads="1"/>
          </p:cNvSpPr>
          <p:nvPr/>
        </p:nvSpPr>
        <p:spPr bwMode="auto">
          <a:xfrm>
            <a:off x="6273800" y="4038600"/>
            <a:ext cx="24003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800" b="0">
                <a:latin typeface="Comic Sans MS" charset="0"/>
                <a:cs typeface="+mn-cs"/>
              </a:rPr>
              <a:t>Gap-open W</a:t>
            </a:r>
            <a:r>
              <a:rPr lang="en-US" sz="1800" b="0" baseline="-25000">
                <a:latin typeface="Comic Sans MS" charset="0"/>
                <a:cs typeface="+mn-cs"/>
              </a:rPr>
              <a:t>1</a:t>
            </a:r>
            <a:r>
              <a:rPr lang="en-US" sz="1800" b="0">
                <a:latin typeface="Comic Sans MS" charset="0"/>
                <a:cs typeface="+mn-cs"/>
              </a:rPr>
              <a:t> = -5</a:t>
            </a:r>
          </a:p>
          <a:p>
            <a:pPr algn="r">
              <a:defRPr/>
            </a:pPr>
            <a:r>
              <a:rPr lang="en-US" sz="1800" b="0">
                <a:latin typeface="Comic Sans MS" charset="0"/>
                <a:cs typeface="+mn-cs"/>
              </a:rPr>
              <a:t>Gap-extension U = -1</a:t>
            </a:r>
          </a:p>
        </p:txBody>
      </p:sp>
      <p:sp>
        <p:nvSpPr>
          <p:cNvPr id="1212470" name="Text Box 54"/>
          <p:cNvSpPr txBox="1">
            <a:spLocks noChangeArrowheads="1"/>
          </p:cNvSpPr>
          <p:nvPr/>
        </p:nvSpPr>
        <p:spPr bwMode="auto">
          <a:xfrm>
            <a:off x="6934200" y="974725"/>
            <a:ext cx="1200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>
                <a:latin typeface="Comic Sans MS" charset="0"/>
                <a:cs typeface="+mn-cs"/>
              </a:rPr>
              <a:t>d matrix</a:t>
            </a:r>
          </a:p>
        </p:txBody>
      </p:sp>
      <p:sp>
        <p:nvSpPr>
          <p:cNvPr id="1212471" name="Text Box 55"/>
          <p:cNvSpPr txBox="1">
            <a:spLocks noChangeArrowheads="1"/>
          </p:cNvSpPr>
          <p:nvPr/>
        </p:nvSpPr>
        <p:spPr bwMode="auto">
          <a:xfrm>
            <a:off x="2041525" y="990600"/>
            <a:ext cx="12334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>
                <a:latin typeface="Comic Sans MS" charset="0"/>
                <a:cs typeface="+mn-cs"/>
              </a:rPr>
              <a:t>D matrix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5D332AE-76DC-4F46-8BCD-64804B847BFF}"/>
              </a:ext>
            </a:extLst>
          </p:cNvPr>
          <p:cNvSpPr/>
          <p:nvPr/>
        </p:nvSpPr>
        <p:spPr bwMode="auto">
          <a:xfrm>
            <a:off x="1670845" y="3883025"/>
            <a:ext cx="531812" cy="503238"/>
          </a:xfrm>
          <a:prstGeom prst="ellipse">
            <a:avLst/>
          </a:prstGeom>
          <a:solidFill>
            <a:srgbClr val="C00000">
              <a:alpha val="3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300" b="1" i="0" u="none" strike="noStrike" cap="none" normalizeH="0" baseline="0">
              <a:ln>
                <a:noFill/>
              </a:ln>
              <a:solidFill>
                <a:srgbClr val="808080"/>
              </a:solidFill>
              <a:effectLst/>
              <a:latin typeface="Frutiger 45 Light" charset="0"/>
              <a:ea typeface="ＭＳ Ｐゴシック" charset="0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7C330B1F-261C-8744-A3EA-D0EC40D43C35}"/>
              </a:ext>
            </a:extLst>
          </p:cNvPr>
          <p:cNvSpPr/>
          <p:nvPr/>
        </p:nvSpPr>
        <p:spPr bwMode="auto">
          <a:xfrm>
            <a:off x="913607" y="3155951"/>
            <a:ext cx="531812" cy="503238"/>
          </a:xfrm>
          <a:prstGeom prst="ellipse">
            <a:avLst/>
          </a:prstGeom>
          <a:solidFill>
            <a:srgbClr val="C00000">
              <a:alpha val="3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300" b="1" i="0" u="none" strike="noStrike" cap="none" normalizeH="0" baseline="0">
              <a:ln>
                <a:noFill/>
              </a:ln>
              <a:solidFill>
                <a:srgbClr val="808080"/>
              </a:solidFill>
              <a:effectLst/>
              <a:latin typeface="Frutiger 45 Light" charset="0"/>
              <a:ea typeface="ＭＳ Ｐゴシック" charset="0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D778ECBA-27BE-4845-B809-74429A6E3C45}"/>
              </a:ext>
            </a:extLst>
          </p:cNvPr>
          <p:cNvSpPr/>
          <p:nvPr/>
        </p:nvSpPr>
        <p:spPr bwMode="auto">
          <a:xfrm>
            <a:off x="1711326" y="2444750"/>
            <a:ext cx="531812" cy="503238"/>
          </a:xfrm>
          <a:prstGeom prst="ellipse">
            <a:avLst/>
          </a:prstGeom>
          <a:solidFill>
            <a:srgbClr val="C00000">
              <a:alpha val="3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300" b="1" i="0" u="none" strike="noStrike" cap="none" normalizeH="0" baseline="0">
              <a:ln>
                <a:noFill/>
              </a:ln>
              <a:solidFill>
                <a:srgbClr val="808080"/>
              </a:solidFill>
              <a:effectLst/>
              <a:latin typeface="Frutiger 45 Light" charset="0"/>
              <a:ea typeface="ＭＳ Ｐゴシック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3DEC847-3C21-514C-B511-AE0DC6CDE036}"/>
              </a:ext>
            </a:extLst>
          </p:cNvPr>
          <p:cNvCxnSpPr>
            <a:endCxn id="2" idx="6"/>
          </p:cNvCxnSpPr>
          <p:nvPr/>
        </p:nvCxnSpPr>
        <p:spPr bwMode="auto">
          <a:xfrm flipH="1">
            <a:off x="2202657" y="4134644"/>
            <a:ext cx="16113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514794F3-1637-BF45-95D5-4306992EB34E}"/>
              </a:ext>
            </a:extLst>
          </p:cNvPr>
          <p:cNvCxnSpPr/>
          <p:nvPr/>
        </p:nvCxnSpPr>
        <p:spPr bwMode="auto">
          <a:xfrm flipH="1">
            <a:off x="2195736" y="3429000"/>
            <a:ext cx="16113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3F0757A6-C953-2E4C-B63F-C45DBCF58859}"/>
              </a:ext>
            </a:extLst>
          </p:cNvPr>
          <p:cNvCxnSpPr/>
          <p:nvPr/>
        </p:nvCxnSpPr>
        <p:spPr bwMode="auto">
          <a:xfrm flipH="1">
            <a:off x="1458542" y="3429000"/>
            <a:ext cx="16113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CFA3FF04-8311-684E-B225-E234EA3CF169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202657" y="2228850"/>
            <a:ext cx="231997" cy="2159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7" grpId="0" animBg="1"/>
      <p:bldP spid="5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4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81534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And now the fast algorithm (O2)</a:t>
            </a:r>
          </a:p>
        </p:txBody>
      </p:sp>
      <p:graphicFrame>
        <p:nvGraphicFramePr>
          <p:cNvPr id="57346" name="Object 3"/>
          <p:cNvGraphicFramePr>
            <a:graphicFrameLocks noChangeAspect="1"/>
          </p:cNvGraphicFramePr>
          <p:nvPr/>
        </p:nvGraphicFramePr>
        <p:xfrm>
          <a:off x="420688" y="1085850"/>
          <a:ext cx="5251450" cy="235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04" name="Equation" r:id="rId4" imgW="2349500" imgH="1054100" progId="Equation.3">
                  <p:embed/>
                </p:oleObj>
              </mc:Choice>
              <mc:Fallback>
                <p:oleObj name="Equation" r:id="rId4" imgW="2349500" imgH="10541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8" y="1085850"/>
                        <a:ext cx="5251450" cy="235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7492" name="Rectangle 4"/>
          <p:cNvSpPr>
            <a:spLocks noChangeArrowheads="1"/>
          </p:cNvSpPr>
          <p:nvPr/>
        </p:nvSpPr>
        <p:spPr bwMode="auto">
          <a:xfrm>
            <a:off x="6400800" y="1600200"/>
            <a:ext cx="2438400" cy="1600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087493" name="Text Box 5"/>
          <p:cNvSpPr txBox="1">
            <a:spLocks noChangeArrowheads="1"/>
          </p:cNvSpPr>
          <p:nvPr/>
        </p:nvSpPr>
        <p:spPr bwMode="auto">
          <a:xfrm>
            <a:off x="6705600" y="11430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>
                <a:latin typeface="Times New Roman" charset="0"/>
                <a:cs typeface="+mn-cs"/>
              </a:rPr>
              <a:t>Database (m)</a:t>
            </a:r>
          </a:p>
        </p:txBody>
      </p:sp>
      <p:sp>
        <p:nvSpPr>
          <p:cNvPr id="1087494" name="Text Box 6"/>
          <p:cNvSpPr txBox="1">
            <a:spLocks noChangeArrowheads="1"/>
          </p:cNvSpPr>
          <p:nvPr/>
        </p:nvSpPr>
        <p:spPr bwMode="auto">
          <a:xfrm rot="-5400000">
            <a:off x="5549107" y="2177256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latin typeface="Times New Roman" charset="0"/>
                <a:cs typeface="+mn-cs"/>
              </a:rPr>
              <a:t>Query (n)</a:t>
            </a:r>
          </a:p>
        </p:txBody>
      </p:sp>
      <p:graphicFrame>
        <p:nvGraphicFramePr>
          <p:cNvPr id="57350" name="Object 7"/>
          <p:cNvGraphicFramePr>
            <a:graphicFrameLocks noChangeAspect="1"/>
          </p:cNvGraphicFramePr>
          <p:nvPr/>
        </p:nvGraphicFramePr>
        <p:xfrm>
          <a:off x="2187575" y="4510088"/>
          <a:ext cx="2319338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05" name="Equation" r:id="rId6" imgW="1168400" imgH="177800" progId="Equation.3">
                  <p:embed/>
                </p:oleObj>
              </mc:Choice>
              <mc:Fallback>
                <p:oleObj name="Equation" r:id="rId6" imgW="1168400" imgH="177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7575" y="4510088"/>
                        <a:ext cx="2319338" cy="3524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7496" name="Text Box 8"/>
          <p:cNvSpPr txBox="1">
            <a:spLocks noChangeArrowheads="1"/>
          </p:cNvSpPr>
          <p:nvPr/>
        </p:nvSpPr>
        <p:spPr bwMode="auto">
          <a:xfrm>
            <a:off x="1289050" y="5348288"/>
            <a:ext cx="1431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latin typeface="Comic Sans MS" charset="0"/>
                <a:cs typeface="+mn-cs"/>
              </a:rPr>
              <a:t>Open a gap</a:t>
            </a:r>
          </a:p>
        </p:txBody>
      </p:sp>
      <p:sp>
        <p:nvSpPr>
          <p:cNvPr id="1087497" name="Text Box 9"/>
          <p:cNvSpPr txBox="1">
            <a:spLocks noChangeArrowheads="1"/>
          </p:cNvSpPr>
          <p:nvPr/>
        </p:nvSpPr>
        <p:spPr bwMode="auto">
          <a:xfrm>
            <a:off x="2924175" y="5348288"/>
            <a:ext cx="1952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latin typeface="Comic Sans MS" charset="0"/>
                <a:cs typeface="+mn-cs"/>
              </a:rPr>
              <a:t>Extending a gap</a:t>
            </a:r>
          </a:p>
        </p:txBody>
      </p:sp>
      <p:sp>
        <p:nvSpPr>
          <p:cNvPr id="1087498" name="Line 10"/>
          <p:cNvSpPr>
            <a:spLocks noChangeShapeType="1"/>
          </p:cNvSpPr>
          <p:nvPr/>
        </p:nvSpPr>
        <p:spPr bwMode="auto">
          <a:xfrm flipV="1">
            <a:off x="2187575" y="5119688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087499" name="Line 11"/>
          <p:cNvSpPr>
            <a:spLocks noChangeShapeType="1"/>
          </p:cNvSpPr>
          <p:nvPr/>
        </p:nvSpPr>
        <p:spPr bwMode="auto">
          <a:xfrm flipV="1">
            <a:off x="3940175" y="511968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087500" name="Rectangle 12"/>
          <p:cNvSpPr>
            <a:spLocks noChangeArrowheads="1"/>
          </p:cNvSpPr>
          <p:nvPr/>
        </p:nvSpPr>
        <p:spPr bwMode="auto">
          <a:xfrm>
            <a:off x="6934200" y="21336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087501" name="Rectangle 13"/>
          <p:cNvSpPr>
            <a:spLocks noChangeArrowheads="1"/>
          </p:cNvSpPr>
          <p:nvPr/>
        </p:nvSpPr>
        <p:spPr bwMode="auto">
          <a:xfrm>
            <a:off x="7162800" y="23622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087502" name="Rectangle 14"/>
          <p:cNvSpPr>
            <a:spLocks noChangeArrowheads="1"/>
          </p:cNvSpPr>
          <p:nvPr/>
        </p:nvSpPr>
        <p:spPr bwMode="auto">
          <a:xfrm>
            <a:off x="7162800" y="2133600"/>
            <a:ext cx="12954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600">
                <a:cs typeface="+mn-cs"/>
              </a:rPr>
              <a:t>P</a:t>
            </a:r>
            <a:endParaRPr lang="en-US" sz="1800">
              <a:cs typeface="+mn-cs"/>
            </a:endParaRPr>
          </a:p>
        </p:txBody>
      </p:sp>
      <p:sp>
        <p:nvSpPr>
          <p:cNvPr id="1087503" name="Rectangle 15"/>
          <p:cNvSpPr>
            <a:spLocks noChangeArrowheads="1"/>
          </p:cNvSpPr>
          <p:nvPr/>
        </p:nvSpPr>
        <p:spPr bwMode="auto">
          <a:xfrm>
            <a:off x="6934200" y="2362200"/>
            <a:ext cx="228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400">
                <a:cs typeface="+mn-cs"/>
              </a:rPr>
              <a:t>Q</a:t>
            </a:r>
            <a:endParaRPr lang="en-US" sz="1800">
              <a:cs typeface="+mn-cs"/>
            </a:endParaRPr>
          </a:p>
        </p:txBody>
      </p:sp>
      <p:sp>
        <p:nvSpPr>
          <p:cNvPr id="1087504" name="Text Box 16"/>
          <p:cNvSpPr txBox="1">
            <a:spLocks noChangeArrowheads="1"/>
          </p:cNvSpPr>
          <p:nvPr/>
        </p:nvSpPr>
        <p:spPr bwMode="auto">
          <a:xfrm>
            <a:off x="1512888" y="3886200"/>
            <a:ext cx="3065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0">
                <a:latin typeface="Comic Sans MS" charset="0"/>
                <a:cs typeface="+mn-cs"/>
              </a:rPr>
              <a:t>Affine gap penalties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5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81534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And now the fast algorithm (O2)</a:t>
            </a:r>
          </a:p>
        </p:txBody>
      </p:sp>
      <p:sp>
        <p:nvSpPr>
          <p:cNvPr id="1216516" name="Rectangle 4"/>
          <p:cNvSpPr>
            <a:spLocks noChangeArrowheads="1"/>
          </p:cNvSpPr>
          <p:nvPr/>
        </p:nvSpPr>
        <p:spPr bwMode="auto">
          <a:xfrm>
            <a:off x="6400800" y="1600200"/>
            <a:ext cx="2438400" cy="1600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216517" name="Text Box 5"/>
          <p:cNvSpPr txBox="1">
            <a:spLocks noChangeArrowheads="1"/>
          </p:cNvSpPr>
          <p:nvPr/>
        </p:nvSpPr>
        <p:spPr bwMode="auto">
          <a:xfrm>
            <a:off x="6705600" y="11430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>
                <a:latin typeface="Times New Roman" charset="0"/>
                <a:cs typeface="+mn-cs"/>
              </a:rPr>
              <a:t>Database (m)</a:t>
            </a:r>
          </a:p>
        </p:txBody>
      </p:sp>
      <p:sp>
        <p:nvSpPr>
          <p:cNvPr id="1216518" name="Text Box 6"/>
          <p:cNvSpPr txBox="1">
            <a:spLocks noChangeArrowheads="1"/>
          </p:cNvSpPr>
          <p:nvPr/>
        </p:nvSpPr>
        <p:spPr bwMode="auto">
          <a:xfrm rot="-5400000">
            <a:off x="5549107" y="2177256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latin typeface="Times New Roman" charset="0"/>
                <a:cs typeface="+mn-cs"/>
              </a:rPr>
              <a:t>Query (n)</a:t>
            </a:r>
          </a:p>
        </p:txBody>
      </p:sp>
      <p:graphicFrame>
        <p:nvGraphicFramePr>
          <p:cNvPr id="59397" name="Object 7"/>
          <p:cNvGraphicFramePr>
            <a:graphicFrameLocks noChangeAspect="1"/>
          </p:cNvGraphicFramePr>
          <p:nvPr/>
        </p:nvGraphicFramePr>
        <p:xfrm>
          <a:off x="357188" y="3473450"/>
          <a:ext cx="7135812" cy="247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51" name="Equation" r:id="rId4" imgW="3594100" imgH="1244600" progId="Equation.3">
                  <p:embed/>
                </p:oleObj>
              </mc:Choice>
              <mc:Fallback>
                <p:oleObj name="Equation" r:id="rId4" imgW="3594100" imgH="1244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3473450"/>
                        <a:ext cx="7135812" cy="24701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6520" name="Text Box 8"/>
          <p:cNvSpPr txBox="1">
            <a:spLocks noChangeArrowheads="1"/>
          </p:cNvSpPr>
          <p:nvPr/>
        </p:nvSpPr>
        <p:spPr bwMode="auto">
          <a:xfrm>
            <a:off x="1347788" y="6248400"/>
            <a:ext cx="13589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0" dirty="0">
                <a:latin typeface="Comic Sans MS" charset="0"/>
                <a:cs typeface="+mn-cs"/>
              </a:rPr>
              <a:t>Open a gap</a:t>
            </a:r>
          </a:p>
        </p:txBody>
      </p:sp>
      <p:sp>
        <p:nvSpPr>
          <p:cNvPr id="1216521" name="Text Box 9"/>
          <p:cNvSpPr txBox="1">
            <a:spLocks noChangeArrowheads="1"/>
          </p:cNvSpPr>
          <p:nvPr/>
        </p:nvSpPr>
        <p:spPr bwMode="auto">
          <a:xfrm>
            <a:off x="2946400" y="6248400"/>
            <a:ext cx="1952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0" dirty="0">
                <a:latin typeface="Comic Sans MS" charset="0"/>
                <a:cs typeface="+mn-cs"/>
              </a:rPr>
              <a:t>Extending a gap</a:t>
            </a:r>
          </a:p>
        </p:txBody>
      </p:sp>
      <p:sp>
        <p:nvSpPr>
          <p:cNvPr id="1216522" name="Line 10"/>
          <p:cNvSpPr>
            <a:spLocks noChangeShapeType="1"/>
          </p:cNvSpPr>
          <p:nvPr/>
        </p:nvSpPr>
        <p:spPr bwMode="auto">
          <a:xfrm flipV="1">
            <a:off x="2209800" y="60198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216523" name="Line 11"/>
          <p:cNvSpPr>
            <a:spLocks noChangeShapeType="1"/>
          </p:cNvSpPr>
          <p:nvPr/>
        </p:nvSpPr>
        <p:spPr bwMode="auto">
          <a:xfrm flipV="1">
            <a:off x="3962400" y="6019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216524" name="Rectangle 12"/>
          <p:cNvSpPr>
            <a:spLocks noChangeArrowheads="1"/>
          </p:cNvSpPr>
          <p:nvPr/>
        </p:nvSpPr>
        <p:spPr bwMode="auto">
          <a:xfrm>
            <a:off x="6934200" y="21336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216525" name="Rectangle 13"/>
          <p:cNvSpPr>
            <a:spLocks noChangeArrowheads="1"/>
          </p:cNvSpPr>
          <p:nvPr/>
        </p:nvSpPr>
        <p:spPr bwMode="auto">
          <a:xfrm>
            <a:off x="7162800" y="23622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216526" name="Rectangle 14"/>
          <p:cNvSpPr>
            <a:spLocks noChangeArrowheads="1"/>
          </p:cNvSpPr>
          <p:nvPr/>
        </p:nvSpPr>
        <p:spPr bwMode="auto">
          <a:xfrm>
            <a:off x="7162800" y="2133600"/>
            <a:ext cx="12954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600">
                <a:cs typeface="+mn-cs"/>
              </a:rPr>
              <a:t>P</a:t>
            </a:r>
            <a:endParaRPr lang="en-US" sz="1800">
              <a:cs typeface="+mn-cs"/>
            </a:endParaRPr>
          </a:p>
        </p:txBody>
      </p:sp>
      <p:sp>
        <p:nvSpPr>
          <p:cNvPr id="1216527" name="Rectangle 15"/>
          <p:cNvSpPr>
            <a:spLocks noChangeArrowheads="1"/>
          </p:cNvSpPr>
          <p:nvPr/>
        </p:nvSpPr>
        <p:spPr bwMode="auto">
          <a:xfrm>
            <a:off x="6934200" y="2362200"/>
            <a:ext cx="228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400">
                <a:cs typeface="+mn-cs"/>
              </a:rPr>
              <a:t>Q</a:t>
            </a:r>
            <a:endParaRPr lang="en-US" sz="1800">
              <a:cs typeface="+mn-cs"/>
            </a:endParaRPr>
          </a:p>
        </p:txBody>
      </p:sp>
      <p:graphicFrame>
        <p:nvGraphicFramePr>
          <p:cNvPr id="59406" name="Object 16"/>
          <p:cNvGraphicFramePr>
            <a:graphicFrameLocks noChangeAspect="1"/>
          </p:cNvGraphicFramePr>
          <p:nvPr/>
        </p:nvGraphicFramePr>
        <p:xfrm>
          <a:off x="420688" y="1085850"/>
          <a:ext cx="5251450" cy="235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52" name="Equation" r:id="rId6" imgW="2349500" imgH="1054100" progId="Equation.3">
                  <p:embed/>
                </p:oleObj>
              </mc:Choice>
              <mc:Fallback>
                <p:oleObj name="Equation" r:id="rId6" imgW="2349500" imgH="10541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8" y="1085850"/>
                        <a:ext cx="5251450" cy="235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Outline</a:t>
            </a:r>
          </a:p>
        </p:txBody>
      </p:sp>
      <p:sp>
        <p:nvSpPr>
          <p:cNvPr id="111616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What you have been told is not entirely true :-)</a:t>
            </a:r>
          </a:p>
          <a:p>
            <a:pPr lvl="1" eaLnBrk="1" hangingPunct="1">
              <a:defRPr/>
            </a:pPr>
            <a:r>
              <a:rPr lang="en-US" dirty="0"/>
              <a:t>Alignment algorithms are more complex</a:t>
            </a:r>
          </a:p>
          <a:p>
            <a:pPr eaLnBrk="1" hangingPunct="1">
              <a:defRPr/>
            </a:pPr>
            <a:r>
              <a:rPr lang="en-US" dirty="0">
                <a:cs typeface="+mn-cs"/>
              </a:rPr>
              <a:t>The true sequence alignment algorithm story</a:t>
            </a:r>
          </a:p>
          <a:p>
            <a:pPr lvl="1" eaLnBrk="1" hangingPunct="1">
              <a:defRPr/>
            </a:pPr>
            <a:r>
              <a:rPr lang="en-US" dirty="0"/>
              <a:t>The slow algorithm (O3)</a:t>
            </a:r>
          </a:p>
          <a:p>
            <a:pPr lvl="1" eaLnBrk="1" hangingPunct="1">
              <a:defRPr/>
            </a:pPr>
            <a:r>
              <a:rPr lang="en-US" dirty="0"/>
              <a:t>The fast algorithm (O2)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And now the true algorithm (cont.)</a:t>
            </a:r>
          </a:p>
        </p:txBody>
      </p:sp>
      <p:graphicFrame>
        <p:nvGraphicFramePr>
          <p:cNvPr id="61442" name="Object 7"/>
          <p:cNvGraphicFramePr>
            <a:graphicFrameLocks noChangeAspect="1"/>
          </p:cNvGraphicFramePr>
          <p:nvPr/>
        </p:nvGraphicFramePr>
        <p:xfrm>
          <a:off x="566738" y="3663950"/>
          <a:ext cx="4965700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5" name="Equation" r:id="rId4" imgW="2108200" imgH="482600" progId="Equation.3">
                  <p:embed/>
                </p:oleObj>
              </mc:Choice>
              <mc:Fallback>
                <p:oleObj name="Equation" r:id="rId4" imgW="2108200" imgH="482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8" y="3663950"/>
                        <a:ext cx="4965700" cy="11366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8524" name="Rectangle 12"/>
          <p:cNvSpPr>
            <a:spLocks noChangeArrowheads="1"/>
          </p:cNvSpPr>
          <p:nvPr/>
        </p:nvSpPr>
        <p:spPr bwMode="auto">
          <a:xfrm>
            <a:off x="6400800" y="1600200"/>
            <a:ext cx="2438400" cy="1600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088525" name="Text Box 13"/>
          <p:cNvSpPr txBox="1">
            <a:spLocks noChangeArrowheads="1"/>
          </p:cNvSpPr>
          <p:nvPr/>
        </p:nvSpPr>
        <p:spPr bwMode="auto">
          <a:xfrm>
            <a:off x="6705600" y="11430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>
                <a:latin typeface="Times New Roman" charset="0"/>
                <a:cs typeface="+mn-cs"/>
              </a:rPr>
              <a:t>Database (m)</a:t>
            </a:r>
          </a:p>
        </p:txBody>
      </p:sp>
      <p:sp>
        <p:nvSpPr>
          <p:cNvPr id="1088526" name="Text Box 14"/>
          <p:cNvSpPr txBox="1">
            <a:spLocks noChangeArrowheads="1"/>
          </p:cNvSpPr>
          <p:nvPr/>
        </p:nvSpPr>
        <p:spPr bwMode="auto">
          <a:xfrm rot="-5400000">
            <a:off x="5547519" y="2178844"/>
            <a:ext cx="1143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latin typeface="Times New Roman" charset="0"/>
                <a:cs typeface="+mn-cs"/>
              </a:rPr>
              <a:t>Query (n)</a:t>
            </a:r>
          </a:p>
        </p:txBody>
      </p:sp>
      <p:sp>
        <p:nvSpPr>
          <p:cNvPr id="1088527" name="Rectangle 15"/>
          <p:cNvSpPr>
            <a:spLocks noChangeArrowheads="1"/>
          </p:cNvSpPr>
          <p:nvPr/>
        </p:nvSpPr>
        <p:spPr bwMode="auto">
          <a:xfrm>
            <a:off x="6934200" y="21336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088528" name="Rectangle 16"/>
          <p:cNvSpPr>
            <a:spLocks noChangeArrowheads="1"/>
          </p:cNvSpPr>
          <p:nvPr/>
        </p:nvSpPr>
        <p:spPr bwMode="auto">
          <a:xfrm>
            <a:off x="7162800" y="23622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088529" name="Rectangle 17"/>
          <p:cNvSpPr>
            <a:spLocks noChangeArrowheads="1"/>
          </p:cNvSpPr>
          <p:nvPr/>
        </p:nvSpPr>
        <p:spPr bwMode="auto">
          <a:xfrm>
            <a:off x="7162800" y="2133600"/>
            <a:ext cx="12954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600">
                <a:cs typeface="+mn-cs"/>
              </a:rPr>
              <a:t>P</a:t>
            </a:r>
            <a:endParaRPr lang="en-US" sz="1800">
              <a:cs typeface="+mn-cs"/>
            </a:endParaRPr>
          </a:p>
        </p:txBody>
      </p:sp>
      <p:sp>
        <p:nvSpPr>
          <p:cNvPr id="1088530" name="Rectangle 18"/>
          <p:cNvSpPr>
            <a:spLocks noChangeArrowheads="1"/>
          </p:cNvSpPr>
          <p:nvPr/>
        </p:nvSpPr>
        <p:spPr bwMode="auto">
          <a:xfrm>
            <a:off x="6934200" y="2362200"/>
            <a:ext cx="228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400">
                <a:cs typeface="+mn-cs"/>
              </a:rPr>
              <a:t>Q</a:t>
            </a:r>
            <a:endParaRPr lang="en-US" sz="1800">
              <a:cs typeface="+mn-cs"/>
            </a:endParaRPr>
          </a:p>
        </p:txBody>
      </p:sp>
      <p:graphicFrame>
        <p:nvGraphicFramePr>
          <p:cNvPr id="61450" name="Object 19"/>
          <p:cNvGraphicFramePr>
            <a:graphicFrameLocks noChangeAspect="1"/>
          </p:cNvGraphicFramePr>
          <p:nvPr/>
        </p:nvGraphicFramePr>
        <p:xfrm>
          <a:off x="420688" y="1085850"/>
          <a:ext cx="5251450" cy="235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6" name="Equation" r:id="rId6" imgW="2349500" imgH="1054100" progId="Equation.3">
                  <p:embed/>
                </p:oleObj>
              </mc:Choice>
              <mc:Fallback>
                <p:oleObj name="Equation" r:id="rId6" imgW="2349500" imgH="10541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8" y="1085850"/>
                        <a:ext cx="5251450" cy="235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0772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How does it work (D,Q, and P-matrices)</a:t>
            </a:r>
          </a:p>
        </p:txBody>
      </p:sp>
      <p:sp>
        <p:nvSpPr>
          <p:cNvPr id="1101827" name="Text Box 3"/>
          <p:cNvSpPr txBox="1">
            <a:spLocks noChangeArrowheads="1"/>
          </p:cNvSpPr>
          <p:nvPr/>
        </p:nvSpPr>
        <p:spPr bwMode="auto">
          <a:xfrm>
            <a:off x="136525" y="1050925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D</a:t>
            </a:r>
          </a:p>
        </p:txBody>
      </p:sp>
      <p:sp>
        <p:nvSpPr>
          <p:cNvPr id="1101829" name="Text Box 5"/>
          <p:cNvSpPr txBox="1">
            <a:spLocks noChangeArrowheads="1"/>
          </p:cNvSpPr>
          <p:nvPr/>
        </p:nvSpPr>
        <p:spPr bwMode="auto">
          <a:xfrm>
            <a:off x="155575" y="39465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P</a:t>
            </a:r>
          </a:p>
        </p:txBody>
      </p:sp>
      <p:sp>
        <p:nvSpPr>
          <p:cNvPr id="1101830" name="Text Box 6"/>
          <p:cNvSpPr txBox="1">
            <a:spLocks noChangeArrowheads="1"/>
          </p:cNvSpPr>
          <p:nvPr/>
        </p:nvSpPr>
        <p:spPr bwMode="auto">
          <a:xfrm>
            <a:off x="2286000" y="9144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m</a:t>
            </a:r>
          </a:p>
        </p:txBody>
      </p:sp>
      <p:sp>
        <p:nvSpPr>
          <p:cNvPr id="1101831" name="Text Box 7"/>
          <p:cNvSpPr txBox="1">
            <a:spLocks noChangeArrowheads="1"/>
          </p:cNvSpPr>
          <p:nvPr/>
        </p:nvSpPr>
        <p:spPr bwMode="auto">
          <a:xfrm>
            <a:off x="228600" y="2286000"/>
            <a:ext cx="374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n</a:t>
            </a:r>
          </a:p>
        </p:txBody>
      </p:sp>
      <p:sp>
        <p:nvSpPr>
          <p:cNvPr id="1101918" name="Rectangle 94"/>
          <p:cNvSpPr>
            <a:spLocks noChangeArrowheads="1"/>
          </p:cNvSpPr>
          <p:nvPr/>
        </p:nvSpPr>
        <p:spPr bwMode="auto">
          <a:xfrm>
            <a:off x="976313" y="4138613"/>
            <a:ext cx="347662" cy="3476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cs typeface="+mn-cs"/>
            </a:endParaRPr>
          </a:p>
        </p:txBody>
      </p:sp>
      <p:sp>
        <p:nvSpPr>
          <p:cNvPr id="1101919" name="Text Box 95"/>
          <p:cNvSpPr txBox="1">
            <a:spLocks noChangeArrowheads="1"/>
          </p:cNvSpPr>
          <p:nvPr/>
        </p:nvSpPr>
        <p:spPr bwMode="auto">
          <a:xfrm>
            <a:off x="1006475" y="3886200"/>
            <a:ext cx="2778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cs typeface="+mn-cs"/>
              </a:rPr>
              <a:t>V</a:t>
            </a:r>
          </a:p>
        </p:txBody>
      </p:sp>
      <p:sp>
        <p:nvSpPr>
          <p:cNvPr id="1101920" name="Text Box 96"/>
          <p:cNvSpPr txBox="1">
            <a:spLocks noChangeArrowheads="1"/>
          </p:cNvSpPr>
          <p:nvPr/>
        </p:nvSpPr>
        <p:spPr bwMode="auto">
          <a:xfrm>
            <a:off x="1543050" y="3897313"/>
            <a:ext cx="2524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cs typeface="+mn-cs"/>
              </a:rPr>
              <a:t>L</a:t>
            </a:r>
          </a:p>
        </p:txBody>
      </p:sp>
      <p:sp>
        <p:nvSpPr>
          <p:cNvPr id="1101921" name="Text Box 97"/>
          <p:cNvSpPr txBox="1">
            <a:spLocks noChangeArrowheads="1"/>
          </p:cNvSpPr>
          <p:nvPr/>
        </p:nvSpPr>
        <p:spPr bwMode="auto">
          <a:xfrm>
            <a:off x="2063750" y="3897313"/>
            <a:ext cx="2174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cs typeface="+mn-cs"/>
              </a:rPr>
              <a:t>I</a:t>
            </a:r>
          </a:p>
        </p:txBody>
      </p:sp>
      <p:sp>
        <p:nvSpPr>
          <p:cNvPr id="1101922" name="Text Box 98"/>
          <p:cNvSpPr txBox="1">
            <a:spLocks noChangeArrowheads="1"/>
          </p:cNvSpPr>
          <p:nvPr/>
        </p:nvSpPr>
        <p:spPr bwMode="auto">
          <a:xfrm>
            <a:off x="2568575" y="3902075"/>
            <a:ext cx="2524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cs typeface="+mn-cs"/>
              </a:rPr>
              <a:t>L</a:t>
            </a:r>
          </a:p>
        </p:txBody>
      </p:sp>
      <p:sp>
        <p:nvSpPr>
          <p:cNvPr id="1101923" name="Text Box 99"/>
          <p:cNvSpPr txBox="1">
            <a:spLocks noChangeArrowheads="1"/>
          </p:cNvSpPr>
          <p:nvPr/>
        </p:nvSpPr>
        <p:spPr bwMode="auto">
          <a:xfrm>
            <a:off x="3009900" y="3897313"/>
            <a:ext cx="2603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cs typeface="+mn-cs"/>
              </a:rPr>
              <a:t>P</a:t>
            </a:r>
          </a:p>
        </p:txBody>
      </p:sp>
      <p:sp>
        <p:nvSpPr>
          <p:cNvPr id="1101924" name="Text Box 100"/>
          <p:cNvSpPr txBox="1">
            <a:spLocks noChangeArrowheads="1"/>
          </p:cNvSpPr>
          <p:nvPr/>
        </p:nvSpPr>
        <p:spPr bwMode="auto">
          <a:xfrm>
            <a:off x="658813" y="4284663"/>
            <a:ext cx="2778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cs typeface="+mn-cs"/>
              </a:rPr>
              <a:t>V</a:t>
            </a:r>
          </a:p>
        </p:txBody>
      </p:sp>
      <p:sp>
        <p:nvSpPr>
          <p:cNvPr id="1101925" name="Text Box 101"/>
          <p:cNvSpPr txBox="1">
            <a:spLocks noChangeArrowheads="1"/>
          </p:cNvSpPr>
          <p:nvPr/>
        </p:nvSpPr>
        <p:spPr bwMode="auto">
          <a:xfrm>
            <a:off x="669925" y="4783138"/>
            <a:ext cx="2524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cs typeface="+mn-cs"/>
              </a:rPr>
              <a:t>L</a:t>
            </a:r>
          </a:p>
        </p:txBody>
      </p:sp>
      <p:sp>
        <p:nvSpPr>
          <p:cNvPr id="1101926" name="Text Box 102"/>
          <p:cNvSpPr txBox="1">
            <a:spLocks noChangeArrowheads="1"/>
          </p:cNvSpPr>
          <p:nvPr/>
        </p:nvSpPr>
        <p:spPr bwMode="auto">
          <a:xfrm>
            <a:off x="684213" y="5280025"/>
            <a:ext cx="2524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cs typeface="+mn-cs"/>
              </a:rPr>
              <a:t>L</a:t>
            </a:r>
          </a:p>
        </p:txBody>
      </p:sp>
      <p:sp>
        <p:nvSpPr>
          <p:cNvPr id="1101927" name="Text Box 103"/>
          <p:cNvSpPr txBox="1">
            <a:spLocks noChangeArrowheads="1"/>
          </p:cNvSpPr>
          <p:nvPr/>
        </p:nvSpPr>
        <p:spPr bwMode="auto">
          <a:xfrm>
            <a:off x="677863" y="5778500"/>
            <a:ext cx="260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cs typeface="+mn-cs"/>
              </a:rPr>
              <a:t>P</a:t>
            </a:r>
          </a:p>
        </p:txBody>
      </p:sp>
      <p:sp>
        <p:nvSpPr>
          <p:cNvPr id="1101928" name="Rectangle 104"/>
          <p:cNvSpPr>
            <a:spLocks noChangeArrowheads="1"/>
          </p:cNvSpPr>
          <p:nvPr/>
        </p:nvSpPr>
        <p:spPr bwMode="auto">
          <a:xfrm>
            <a:off x="1473200" y="4138613"/>
            <a:ext cx="347663" cy="3476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cs typeface="+mn-cs"/>
            </a:endParaRPr>
          </a:p>
        </p:txBody>
      </p:sp>
      <p:sp>
        <p:nvSpPr>
          <p:cNvPr id="1101929" name="Rectangle 105"/>
          <p:cNvSpPr>
            <a:spLocks noChangeArrowheads="1"/>
          </p:cNvSpPr>
          <p:nvPr/>
        </p:nvSpPr>
        <p:spPr bwMode="auto">
          <a:xfrm>
            <a:off x="1970088" y="4138613"/>
            <a:ext cx="347662" cy="3476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cs typeface="+mn-cs"/>
            </a:endParaRPr>
          </a:p>
        </p:txBody>
      </p:sp>
      <p:sp>
        <p:nvSpPr>
          <p:cNvPr id="1101930" name="Rectangle 106"/>
          <p:cNvSpPr>
            <a:spLocks noChangeArrowheads="1"/>
          </p:cNvSpPr>
          <p:nvPr/>
        </p:nvSpPr>
        <p:spPr bwMode="auto">
          <a:xfrm>
            <a:off x="2466975" y="4138613"/>
            <a:ext cx="349250" cy="3476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cs typeface="+mn-cs"/>
            </a:endParaRPr>
          </a:p>
        </p:txBody>
      </p:sp>
      <p:sp>
        <p:nvSpPr>
          <p:cNvPr id="1101931" name="Rectangle 107"/>
          <p:cNvSpPr>
            <a:spLocks noChangeArrowheads="1"/>
          </p:cNvSpPr>
          <p:nvPr/>
        </p:nvSpPr>
        <p:spPr bwMode="auto">
          <a:xfrm>
            <a:off x="2965450" y="4138613"/>
            <a:ext cx="347663" cy="3476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cs typeface="+mn-cs"/>
            </a:endParaRPr>
          </a:p>
        </p:txBody>
      </p:sp>
      <p:sp>
        <p:nvSpPr>
          <p:cNvPr id="1101932" name="Rectangle 108"/>
          <p:cNvSpPr>
            <a:spLocks noChangeArrowheads="1"/>
          </p:cNvSpPr>
          <p:nvPr/>
        </p:nvSpPr>
        <p:spPr bwMode="auto">
          <a:xfrm>
            <a:off x="976313" y="4635500"/>
            <a:ext cx="347662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cs typeface="+mn-cs"/>
            </a:endParaRPr>
          </a:p>
        </p:txBody>
      </p:sp>
      <p:sp>
        <p:nvSpPr>
          <p:cNvPr id="1101933" name="Rectangle 109"/>
          <p:cNvSpPr>
            <a:spLocks noChangeArrowheads="1"/>
          </p:cNvSpPr>
          <p:nvPr/>
        </p:nvSpPr>
        <p:spPr bwMode="auto">
          <a:xfrm>
            <a:off x="1473200" y="4635500"/>
            <a:ext cx="347663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cs typeface="+mn-cs"/>
            </a:endParaRPr>
          </a:p>
        </p:txBody>
      </p:sp>
      <p:sp>
        <p:nvSpPr>
          <p:cNvPr id="1101934" name="Rectangle 110"/>
          <p:cNvSpPr>
            <a:spLocks noChangeArrowheads="1"/>
          </p:cNvSpPr>
          <p:nvPr/>
        </p:nvSpPr>
        <p:spPr bwMode="auto">
          <a:xfrm>
            <a:off x="1970088" y="4635500"/>
            <a:ext cx="347662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cs typeface="+mn-cs"/>
            </a:endParaRPr>
          </a:p>
        </p:txBody>
      </p:sp>
      <p:sp>
        <p:nvSpPr>
          <p:cNvPr id="1101935" name="Rectangle 111"/>
          <p:cNvSpPr>
            <a:spLocks noChangeArrowheads="1"/>
          </p:cNvSpPr>
          <p:nvPr/>
        </p:nvSpPr>
        <p:spPr bwMode="auto">
          <a:xfrm>
            <a:off x="2466975" y="4635500"/>
            <a:ext cx="349250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cs typeface="+mn-cs"/>
            </a:endParaRPr>
          </a:p>
        </p:txBody>
      </p:sp>
      <p:sp>
        <p:nvSpPr>
          <p:cNvPr id="1101936" name="Rectangle 112"/>
          <p:cNvSpPr>
            <a:spLocks noChangeArrowheads="1"/>
          </p:cNvSpPr>
          <p:nvPr/>
        </p:nvSpPr>
        <p:spPr bwMode="auto">
          <a:xfrm>
            <a:off x="2965450" y="4635500"/>
            <a:ext cx="347663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cs typeface="+mn-cs"/>
            </a:endParaRPr>
          </a:p>
        </p:txBody>
      </p:sp>
      <p:sp>
        <p:nvSpPr>
          <p:cNvPr id="1101937" name="Rectangle 113"/>
          <p:cNvSpPr>
            <a:spLocks noChangeArrowheads="1"/>
          </p:cNvSpPr>
          <p:nvPr/>
        </p:nvSpPr>
        <p:spPr bwMode="auto">
          <a:xfrm>
            <a:off x="976313" y="5133975"/>
            <a:ext cx="347662" cy="3476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cs typeface="+mn-cs"/>
            </a:endParaRPr>
          </a:p>
        </p:txBody>
      </p:sp>
      <p:sp>
        <p:nvSpPr>
          <p:cNvPr id="1101938" name="Rectangle 114"/>
          <p:cNvSpPr>
            <a:spLocks noChangeArrowheads="1"/>
          </p:cNvSpPr>
          <p:nvPr/>
        </p:nvSpPr>
        <p:spPr bwMode="auto">
          <a:xfrm>
            <a:off x="1473200" y="5133975"/>
            <a:ext cx="347663" cy="3476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cs typeface="+mn-cs"/>
            </a:endParaRPr>
          </a:p>
        </p:txBody>
      </p:sp>
      <p:sp>
        <p:nvSpPr>
          <p:cNvPr id="1101939" name="Rectangle 115"/>
          <p:cNvSpPr>
            <a:spLocks noChangeArrowheads="1"/>
          </p:cNvSpPr>
          <p:nvPr/>
        </p:nvSpPr>
        <p:spPr bwMode="auto">
          <a:xfrm>
            <a:off x="1970088" y="5133975"/>
            <a:ext cx="347662" cy="3476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cs typeface="+mn-cs"/>
            </a:endParaRPr>
          </a:p>
        </p:txBody>
      </p:sp>
      <p:sp>
        <p:nvSpPr>
          <p:cNvPr id="1101940" name="Rectangle 116"/>
          <p:cNvSpPr>
            <a:spLocks noChangeArrowheads="1"/>
          </p:cNvSpPr>
          <p:nvPr/>
        </p:nvSpPr>
        <p:spPr bwMode="auto">
          <a:xfrm>
            <a:off x="2466975" y="5133975"/>
            <a:ext cx="349250" cy="3476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cs typeface="+mn-cs"/>
            </a:endParaRPr>
          </a:p>
        </p:txBody>
      </p:sp>
      <p:sp>
        <p:nvSpPr>
          <p:cNvPr id="1101941" name="Rectangle 117"/>
          <p:cNvSpPr>
            <a:spLocks noChangeArrowheads="1"/>
          </p:cNvSpPr>
          <p:nvPr/>
        </p:nvSpPr>
        <p:spPr bwMode="auto">
          <a:xfrm>
            <a:off x="2965450" y="5133975"/>
            <a:ext cx="347663" cy="3476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 dirty="0">
                <a:cs typeface="+mn-cs"/>
              </a:rPr>
              <a:t>-1</a:t>
            </a:r>
          </a:p>
        </p:txBody>
      </p:sp>
      <p:sp>
        <p:nvSpPr>
          <p:cNvPr id="1101942" name="Rectangle 118"/>
          <p:cNvSpPr>
            <a:spLocks noChangeArrowheads="1"/>
          </p:cNvSpPr>
          <p:nvPr/>
        </p:nvSpPr>
        <p:spPr bwMode="auto">
          <a:xfrm>
            <a:off x="976313" y="5630863"/>
            <a:ext cx="347662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cs typeface="+mn-cs"/>
            </a:endParaRPr>
          </a:p>
        </p:txBody>
      </p:sp>
      <p:sp>
        <p:nvSpPr>
          <p:cNvPr id="1101943" name="Rectangle 119"/>
          <p:cNvSpPr>
            <a:spLocks noChangeArrowheads="1"/>
          </p:cNvSpPr>
          <p:nvPr/>
        </p:nvSpPr>
        <p:spPr bwMode="auto">
          <a:xfrm>
            <a:off x="1473200" y="5630863"/>
            <a:ext cx="347663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cs typeface="+mn-cs"/>
            </a:endParaRPr>
          </a:p>
        </p:txBody>
      </p:sp>
      <p:sp>
        <p:nvSpPr>
          <p:cNvPr id="1101944" name="Rectangle 120"/>
          <p:cNvSpPr>
            <a:spLocks noChangeArrowheads="1"/>
          </p:cNvSpPr>
          <p:nvPr/>
        </p:nvSpPr>
        <p:spPr bwMode="auto">
          <a:xfrm>
            <a:off x="1970088" y="5630863"/>
            <a:ext cx="347662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cs typeface="+mn-cs"/>
            </a:endParaRPr>
          </a:p>
        </p:txBody>
      </p:sp>
      <p:sp>
        <p:nvSpPr>
          <p:cNvPr id="1101945" name="Rectangle 121"/>
          <p:cNvSpPr>
            <a:spLocks noChangeArrowheads="1"/>
          </p:cNvSpPr>
          <p:nvPr/>
        </p:nvSpPr>
        <p:spPr bwMode="auto">
          <a:xfrm>
            <a:off x="2466975" y="5630863"/>
            <a:ext cx="349250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5</a:t>
            </a:r>
          </a:p>
        </p:txBody>
      </p:sp>
      <p:sp>
        <p:nvSpPr>
          <p:cNvPr id="1101946" name="Rectangle 122"/>
          <p:cNvSpPr>
            <a:spLocks noChangeArrowheads="1"/>
          </p:cNvSpPr>
          <p:nvPr/>
        </p:nvSpPr>
        <p:spPr bwMode="auto">
          <a:xfrm>
            <a:off x="2965450" y="5630863"/>
            <a:ext cx="347663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 dirty="0">
                <a:cs typeface="+mn-cs"/>
              </a:rPr>
              <a:t>-1</a:t>
            </a:r>
          </a:p>
        </p:txBody>
      </p:sp>
      <p:sp>
        <p:nvSpPr>
          <p:cNvPr id="1101947" name="Rectangle 123"/>
          <p:cNvSpPr>
            <a:spLocks noChangeArrowheads="1"/>
          </p:cNvSpPr>
          <p:nvPr/>
        </p:nvSpPr>
        <p:spPr bwMode="auto">
          <a:xfrm>
            <a:off x="3462338" y="4138613"/>
            <a:ext cx="347662" cy="3476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0</a:t>
            </a:r>
          </a:p>
        </p:txBody>
      </p:sp>
      <p:sp>
        <p:nvSpPr>
          <p:cNvPr id="1101948" name="Rectangle 124"/>
          <p:cNvSpPr>
            <a:spLocks noChangeArrowheads="1"/>
          </p:cNvSpPr>
          <p:nvPr/>
        </p:nvSpPr>
        <p:spPr bwMode="auto">
          <a:xfrm>
            <a:off x="3462338" y="4635500"/>
            <a:ext cx="347662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0</a:t>
            </a:r>
          </a:p>
        </p:txBody>
      </p:sp>
      <p:sp>
        <p:nvSpPr>
          <p:cNvPr id="1101949" name="Rectangle 125"/>
          <p:cNvSpPr>
            <a:spLocks noChangeArrowheads="1"/>
          </p:cNvSpPr>
          <p:nvPr/>
        </p:nvSpPr>
        <p:spPr bwMode="auto">
          <a:xfrm>
            <a:off x="3462338" y="5133975"/>
            <a:ext cx="347662" cy="3476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0</a:t>
            </a:r>
          </a:p>
        </p:txBody>
      </p:sp>
      <p:sp>
        <p:nvSpPr>
          <p:cNvPr id="1101950" name="Rectangle 126"/>
          <p:cNvSpPr>
            <a:spLocks noChangeArrowheads="1"/>
          </p:cNvSpPr>
          <p:nvPr/>
        </p:nvSpPr>
        <p:spPr bwMode="auto">
          <a:xfrm>
            <a:off x="3462338" y="5630863"/>
            <a:ext cx="347662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0</a:t>
            </a:r>
          </a:p>
        </p:txBody>
      </p:sp>
      <p:sp>
        <p:nvSpPr>
          <p:cNvPr id="1101951" name="Rectangle 127"/>
          <p:cNvSpPr>
            <a:spLocks noChangeArrowheads="1"/>
          </p:cNvSpPr>
          <p:nvPr/>
        </p:nvSpPr>
        <p:spPr bwMode="auto">
          <a:xfrm>
            <a:off x="3462338" y="6129338"/>
            <a:ext cx="347662" cy="3476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0</a:t>
            </a:r>
          </a:p>
        </p:txBody>
      </p:sp>
      <p:sp>
        <p:nvSpPr>
          <p:cNvPr id="1101952" name="Rectangle 128"/>
          <p:cNvSpPr>
            <a:spLocks noChangeArrowheads="1"/>
          </p:cNvSpPr>
          <p:nvPr/>
        </p:nvSpPr>
        <p:spPr bwMode="auto">
          <a:xfrm>
            <a:off x="2965450" y="6129338"/>
            <a:ext cx="347663" cy="3476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0</a:t>
            </a:r>
          </a:p>
        </p:txBody>
      </p:sp>
      <p:sp>
        <p:nvSpPr>
          <p:cNvPr id="1101953" name="Rectangle 129"/>
          <p:cNvSpPr>
            <a:spLocks noChangeArrowheads="1"/>
          </p:cNvSpPr>
          <p:nvPr/>
        </p:nvSpPr>
        <p:spPr bwMode="auto">
          <a:xfrm>
            <a:off x="2466975" y="6129338"/>
            <a:ext cx="349250" cy="3476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0</a:t>
            </a:r>
          </a:p>
        </p:txBody>
      </p:sp>
      <p:sp>
        <p:nvSpPr>
          <p:cNvPr id="1101954" name="Rectangle 130"/>
          <p:cNvSpPr>
            <a:spLocks noChangeArrowheads="1"/>
          </p:cNvSpPr>
          <p:nvPr/>
        </p:nvSpPr>
        <p:spPr bwMode="auto">
          <a:xfrm>
            <a:off x="1970088" y="6129338"/>
            <a:ext cx="347662" cy="3476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0</a:t>
            </a:r>
          </a:p>
        </p:txBody>
      </p:sp>
      <p:sp>
        <p:nvSpPr>
          <p:cNvPr id="1101955" name="Rectangle 131"/>
          <p:cNvSpPr>
            <a:spLocks noChangeArrowheads="1"/>
          </p:cNvSpPr>
          <p:nvPr/>
        </p:nvSpPr>
        <p:spPr bwMode="auto">
          <a:xfrm>
            <a:off x="1473200" y="6129338"/>
            <a:ext cx="347663" cy="3476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0</a:t>
            </a:r>
          </a:p>
        </p:txBody>
      </p:sp>
      <p:sp>
        <p:nvSpPr>
          <p:cNvPr id="1101956" name="Rectangle 132"/>
          <p:cNvSpPr>
            <a:spLocks noChangeArrowheads="1"/>
          </p:cNvSpPr>
          <p:nvPr/>
        </p:nvSpPr>
        <p:spPr bwMode="auto">
          <a:xfrm>
            <a:off x="976313" y="6129338"/>
            <a:ext cx="347662" cy="3476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0</a:t>
            </a:r>
          </a:p>
        </p:txBody>
      </p:sp>
      <p:grpSp>
        <p:nvGrpSpPr>
          <p:cNvPr id="63533" name="Group 184"/>
          <p:cNvGrpSpPr>
            <a:grpSpLocks/>
          </p:cNvGrpSpPr>
          <p:nvPr/>
        </p:nvGrpSpPr>
        <p:grpSpPr bwMode="auto">
          <a:xfrm>
            <a:off x="679450" y="1219200"/>
            <a:ext cx="3130550" cy="2590800"/>
            <a:chOff x="428" y="768"/>
            <a:chExt cx="1972" cy="1632"/>
          </a:xfrm>
        </p:grpSpPr>
        <p:sp>
          <p:nvSpPr>
            <p:cNvPr id="1101958" name="Rectangle 134"/>
            <p:cNvSpPr>
              <a:spLocks noChangeArrowheads="1"/>
            </p:cNvSpPr>
            <p:nvPr/>
          </p:nvSpPr>
          <p:spPr bwMode="auto">
            <a:xfrm>
              <a:off x="628" y="925"/>
              <a:ext cx="217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1959" name="Text Box 135"/>
            <p:cNvSpPr txBox="1">
              <a:spLocks noChangeArrowheads="1"/>
            </p:cNvSpPr>
            <p:nvPr/>
          </p:nvSpPr>
          <p:spPr bwMode="auto">
            <a:xfrm>
              <a:off x="647" y="768"/>
              <a:ext cx="17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V</a:t>
              </a:r>
            </a:p>
          </p:txBody>
        </p:sp>
        <p:sp>
          <p:nvSpPr>
            <p:cNvPr id="1101960" name="Text Box 136"/>
            <p:cNvSpPr txBox="1">
              <a:spLocks noChangeArrowheads="1"/>
            </p:cNvSpPr>
            <p:nvPr/>
          </p:nvSpPr>
          <p:spPr bwMode="auto">
            <a:xfrm>
              <a:off x="980" y="773"/>
              <a:ext cx="15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L</a:t>
              </a:r>
            </a:p>
          </p:txBody>
        </p:sp>
        <p:sp>
          <p:nvSpPr>
            <p:cNvPr id="1101961" name="Text Box 137"/>
            <p:cNvSpPr txBox="1">
              <a:spLocks noChangeArrowheads="1"/>
            </p:cNvSpPr>
            <p:nvPr/>
          </p:nvSpPr>
          <p:spPr bwMode="auto">
            <a:xfrm>
              <a:off x="1304" y="773"/>
              <a:ext cx="13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I</a:t>
              </a:r>
            </a:p>
          </p:txBody>
        </p:sp>
        <p:sp>
          <p:nvSpPr>
            <p:cNvPr id="1101962" name="Text Box 138"/>
            <p:cNvSpPr txBox="1">
              <a:spLocks noChangeArrowheads="1"/>
            </p:cNvSpPr>
            <p:nvPr/>
          </p:nvSpPr>
          <p:spPr bwMode="auto">
            <a:xfrm>
              <a:off x="1622" y="781"/>
              <a:ext cx="15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L</a:t>
              </a:r>
            </a:p>
          </p:txBody>
        </p:sp>
        <p:sp>
          <p:nvSpPr>
            <p:cNvPr id="1101963" name="Text Box 139"/>
            <p:cNvSpPr txBox="1">
              <a:spLocks noChangeArrowheads="1"/>
            </p:cNvSpPr>
            <p:nvPr/>
          </p:nvSpPr>
          <p:spPr bwMode="auto">
            <a:xfrm>
              <a:off x="1899" y="773"/>
              <a:ext cx="16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P</a:t>
              </a:r>
            </a:p>
          </p:txBody>
        </p:sp>
        <p:sp>
          <p:nvSpPr>
            <p:cNvPr id="1101964" name="Text Box 140"/>
            <p:cNvSpPr txBox="1">
              <a:spLocks noChangeArrowheads="1"/>
            </p:cNvSpPr>
            <p:nvPr/>
          </p:nvSpPr>
          <p:spPr bwMode="auto">
            <a:xfrm>
              <a:off x="428" y="1019"/>
              <a:ext cx="17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V</a:t>
              </a:r>
            </a:p>
          </p:txBody>
        </p:sp>
        <p:sp>
          <p:nvSpPr>
            <p:cNvPr id="1101965" name="Text Box 141"/>
            <p:cNvSpPr txBox="1">
              <a:spLocks noChangeArrowheads="1"/>
            </p:cNvSpPr>
            <p:nvPr/>
          </p:nvSpPr>
          <p:spPr bwMode="auto">
            <a:xfrm>
              <a:off x="434" y="1335"/>
              <a:ext cx="15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L</a:t>
              </a:r>
            </a:p>
          </p:txBody>
        </p:sp>
        <p:sp>
          <p:nvSpPr>
            <p:cNvPr id="1101966" name="Text Box 142"/>
            <p:cNvSpPr txBox="1">
              <a:spLocks noChangeArrowheads="1"/>
            </p:cNvSpPr>
            <p:nvPr/>
          </p:nvSpPr>
          <p:spPr bwMode="auto">
            <a:xfrm>
              <a:off x="441" y="1648"/>
              <a:ext cx="15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L</a:t>
              </a:r>
            </a:p>
          </p:txBody>
        </p:sp>
        <p:sp>
          <p:nvSpPr>
            <p:cNvPr id="1101967" name="Text Box 143"/>
            <p:cNvSpPr txBox="1">
              <a:spLocks noChangeArrowheads="1"/>
            </p:cNvSpPr>
            <p:nvPr/>
          </p:nvSpPr>
          <p:spPr bwMode="auto">
            <a:xfrm>
              <a:off x="440" y="1962"/>
              <a:ext cx="16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P</a:t>
              </a:r>
            </a:p>
          </p:txBody>
        </p:sp>
        <p:sp>
          <p:nvSpPr>
            <p:cNvPr id="1101968" name="Rectangle 144"/>
            <p:cNvSpPr>
              <a:spLocks noChangeArrowheads="1"/>
            </p:cNvSpPr>
            <p:nvPr/>
          </p:nvSpPr>
          <p:spPr bwMode="auto">
            <a:xfrm>
              <a:off x="938" y="925"/>
              <a:ext cx="218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1969" name="Rectangle 145"/>
            <p:cNvSpPr>
              <a:spLocks noChangeArrowheads="1"/>
            </p:cNvSpPr>
            <p:nvPr/>
          </p:nvSpPr>
          <p:spPr bwMode="auto">
            <a:xfrm>
              <a:off x="1249" y="925"/>
              <a:ext cx="218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1970" name="Rectangle 146"/>
            <p:cNvSpPr>
              <a:spLocks noChangeArrowheads="1"/>
            </p:cNvSpPr>
            <p:nvPr/>
          </p:nvSpPr>
          <p:spPr bwMode="auto">
            <a:xfrm>
              <a:off x="1560" y="925"/>
              <a:ext cx="218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1971" name="Rectangle 147"/>
            <p:cNvSpPr>
              <a:spLocks noChangeArrowheads="1"/>
            </p:cNvSpPr>
            <p:nvPr/>
          </p:nvSpPr>
          <p:spPr bwMode="auto">
            <a:xfrm>
              <a:off x="1871" y="925"/>
              <a:ext cx="218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1972" name="Rectangle 148"/>
            <p:cNvSpPr>
              <a:spLocks noChangeArrowheads="1"/>
            </p:cNvSpPr>
            <p:nvPr/>
          </p:nvSpPr>
          <p:spPr bwMode="auto">
            <a:xfrm>
              <a:off x="628" y="1239"/>
              <a:ext cx="217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1973" name="Rectangle 149"/>
            <p:cNvSpPr>
              <a:spLocks noChangeArrowheads="1"/>
            </p:cNvSpPr>
            <p:nvPr/>
          </p:nvSpPr>
          <p:spPr bwMode="auto">
            <a:xfrm>
              <a:off x="938" y="1239"/>
              <a:ext cx="218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1974" name="Rectangle 150"/>
            <p:cNvSpPr>
              <a:spLocks noChangeArrowheads="1"/>
            </p:cNvSpPr>
            <p:nvPr/>
          </p:nvSpPr>
          <p:spPr bwMode="auto">
            <a:xfrm>
              <a:off x="1249" y="1239"/>
              <a:ext cx="218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1975" name="Rectangle 151"/>
            <p:cNvSpPr>
              <a:spLocks noChangeArrowheads="1"/>
            </p:cNvSpPr>
            <p:nvPr/>
          </p:nvSpPr>
          <p:spPr bwMode="auto">
            <a:xfrm>
              <a:off x="1560" y="1239"/>
              <a:ext cx="218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1976" name="Rectangle 152"/>
            <p:cNvSpPr>
              <a:spLocks noChangeArrowheads="1"/>
            </p:cNvSpPr>
            <p:nvPr/>
          </p:nvSpPr>
          <p:spPr bwMode="auto">
            <a:xfrm>
              <a:off x="1871" y="1239"/>
              <a:ext cx="218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1977" name="Rectangle 153"/>
            <p:cNvSpPr>
              <a:spLocks noChangeArrowheads="1"/>
            </p:cNvSpPr>
            <p:nvPr/>
          </p:nvSpPr>
          <p:spPr bwMode="auto">
            <a:xfrm>
              <a:off x="628" y="1553"/>
              <a:ext cx="217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1978" name="Rectangle 154"/>
            <p:cNvSpPr>
              <a:spLocks noChangeArrowheads="1"/>
            </p:cNvSpPr>
            <p:nvPr/>
          </p:nvSpPr>
          <p:spPr bwMode="auto">
            <a:xfrm>
              <a:off x="938" y="1553"/>
              <a:ext cx="218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1979" name="Rectangle 155"/>
            <p:cNvSpPr>
              <a:spLocks noChangeArrowheads="1"/>
            </p:cNvSpPr>
            <p:nvPr/>
          </p:nvSpPr>
          <p:spPr bwMode="auto">
            <a:xfrm>
              <a:off x="1249" y="1553"/>
              <a:ext cx="218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1980" name="Rectangle 156"/>
            <p:cNvSpPr>
              <a:spLocks noChangeArrowheads="1"/>
            </p:cNvSpPr>
            <p:nvPr/>
          </p:nvSpPr>
          <p:spPr bwMode="auto">
            <a:xfrm>
              <a:off x="1560" y="1553"/>
              <a:ext cx="218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1981" name="Rectangle 157"/>
            <p:cNvSpPr>
              <a:spLocks noChangeArrowheads="1"/>
            </p:cNvSpPr>
            <p:nvPr/>
          </p:nvSpPr>
          <p:spPr bwMode="auto">
            <a:xfrm>
              <a:off x="1871" y="1553"/>
              <a:ext cx="218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5</a:t>
              </a:r>
            </a:p>
          </p:txBody>
        </p:sp>
        <p:sp>
          <p:nvSpPr>
            <p:cNvPr id="1101982" name="Rectangle 158"/>
            <p:cNvSpPr>
              <a:spLocks noChangeArrowheads="1"/>
            </p:cNvSpPr>
            <p:nvPr/>
          </p:nvSpPr>
          <p:spPr bwMode="auto">
            <a:xfrm>
              <a:off x="628" y="1866"/>
              <a:ext cx="217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2</a:t>
              </a:r>
            </a:p>
          </p:txBody>
        </p:sp>
        <p:sp>
          <p:nvSpPr>
            <p:cNvPr id="1101983" name="Rectangle 159"/>
            <p:cNvSpPr>
              <a:spLocks noChangeArrowheads="1"/>
            </p:cNvSpPr>
            <p:nvPr/>
          </p:nvSpPr>
          <p:spPr bwMode="auto">
            <a:xfrm>
              <a:off x="938" y="1866"/>
              <a:ext cx="218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3</a:t>
              </a:r>
            </a:p>
          </p:txBody>
        </p:sp>
        <p:sp>
          <p:nvSpPr>
            <p:cNvPr id="1101984" name="Rectangle 160"/>
            <p:cNvSpPr>
              <a:spLocks noChangeArrowheads="1"/>
            </p:cNvSpPr>
            <p:nvPr/>
          </p:nvSpPr>
          <p:spPr bwMode="auto">
            <a:xfrm>
              <a:off x="1249" y="1866"/>
              <a:ext cx="218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4</a:t>
              </a:r>
            </a:p>
          </p:txBody>
        </p:sp>
        <p:sp>
          <p:nvSpPr>
            <p:cNvPr id="1101985" name="Rectangle 161"/>
            <p:cNvSpPr>
              <a:spLocks noChangeArrowheads="1"/>
            </p:cNvSpPr>
            <p:nvPr/>
          </p:nvSpPr>
          <p:spPr bwMode="auto">
            <a:xfrm>
              <a:off x="1560" y="1866"/>
              <a:ext cx="218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5</a:t>
              </a:r>
            </a:p>
          </p:txBody>
        </p:sp>
        <p:sp>
          <p:nvSpPr>
            <p:cNvPr id="1101986" name="Rectangle 162"/>
            <p:cNvSpPr>
              <a:spLocks noChangeArrowheads="1"/>
            </p:cNvSpPr>
            <p:nvPr/>
          </p:nvSpPr>
          <p:spPr bwMode="auto">
            <a:xfrm>
              <a:off x="1871" y="1866"/>
              <a:ext cx="218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10</a:t>
              </a:r>
            </a:p>
          </p:txBody>
        </p:sp>
        <p:sp>
          <p:nvSpPr>
            <p:cNvPr id="1101987" name="Rectangle 163"/>
            <p:cNvSpPr>
              <a:spLocks noChangeArrowheads="1"/>
            </p:cNvSpPr>
            <p:nvPr/>
          </p:nvSpPr>
          <p:spPr bwMode="auto">
            <a:xfrm>
              <a:off x="2182" y="925"/>
              <a:ext cx="218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1988" name="Rectangle 164"/>
            <p:cNvSpPr>
              <a:spLocks noChangeArrowheads="1"/>
            </p:cNvSpPr>
            <p:nvPr/>
          </p:nvSpPr>
          <p:spPr bwMode="auto">
            <a:xfrm>
              <a:off x="2182" y="1239"/>
              <a:ext cx="218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1989" name="Rectangle 165"/>
            <p:cNvSpPr>
              <a:spLocks noChangeArrowheads="1"/>
            </p:cNvSpPr>
            <p:nvPr/>
          </p:nvSpPr>
          <p:spPr bwMode="auto">
            <a:xfrm>
              <a:off x="2182" y="1553"/>
              <a:ext cx="218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1990" name="Rectangle 166"/>
            <p:cNvSpPr>
              <a:spLocks noChangeArrowheads="1"/>
            </p:cNvSpPr>
            <p:nvPr/>
          </p:nvSpPr>
          <p:spPr bwMode="auto">
            <a:xfrm>
              <a:off x="2182" y="1866"/>
              <a:ext cx="218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1991" name="Rectangle 167"/>
            <p:cNvSpPr>
              <a:spLocks noChangeArrowheads="1"/>
            </p:cNvSpPr>
            <p:nvPr/>
          </p:nvSpPr>
          <p:spPr bwMode="auto">
            <a:xfrm>
              <a:off x="2182" y="2180"/>
              <a:ext cx="218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1992" name="Rectangle 168"/>
            <p:cNvSpPr>
              <a:spLocks noChangeArrowheads="1"/>
            </p:cNvSpPr>
            <p:nvPr/>
          </p:nvSpPr>
          <p:spPr bwMode="auto">
            <a:xfrm>
              <a:off x="1871" y="2180"/>
              <a:ext cx="218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1993" name="Rectangle 169"/>
            <p:cNvSpPr>
              <a:spLocks noChangeArrowheads="1"/>
            </p:cNvSpPr>
            <p:nvPr/>
          </p:nvSpPr>
          <p:spPr bwMode="auto">
            <a:xfrm>
              <a:off x="1560" y="2180"/>
              <a:ext cx="218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1994" name="Rectangle 170"/>
            <p:cNvSpPr>
              <a:spLocks noChangeArrowheads="1"/>
            </p:cNvSpPr>
            <p:nvPr/>
          </p:nvSpPr>
          <p:spPr bwMode="auto">
            <a:xfrm>
              <a:off x="1249" y="2180"/>
              <a:ext cx="218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1995" name="Rectangle 171"/>
            <p:cNvSpPr>
              <a:spLocks noChangeArrowheads="1"/>
            </p:cNvSpPr>
            <p:nvPr/>
          </p:nvSpPr>
          <p:spPr bwMode="auto">
            <a:xfrm>
              <a:off x="938" y="2180"/>
              <a:ext cx="218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1996" name="Rectangle 172"/>
            <p:cNvSpPr>
              <a:spLocks noChangeArrowheads="1"/>
            </p:cNvSpPr>
            <p:nvPr/>
          </p:nvSpPr>
          <p:spPr bwMode="auto">
            <a:xfrm>
              <a:off x="628" y="2180"/>
              <a:ext cx="217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1997" name="Line 173"/>
            <p:cNvSpPr>
              <a:spLocks noChangeShapeType="1"/>
            </p:cNvSpPr>
            <p:nvPr/>
          </p:nvSpPr>
          <p:spPr bwMode="auto">
            <a:xfrm flipH="1" flipV="1">
              <a:off x="2089" y="2086"/>
              <a:ext cx="93" cy="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</p:grpSp>
      <p:graphicFrame>
        <p:nvGraphicFramePr>
          <p:cNvPr id="63534" name="Object 186"/>
          <p:cNvGraphicFramePr>
            <a:graphicFrameLocks noChangeAspect="1"/>
          </p:cNvGraphicFramePr>
          <p:nvPr/>
        </p:nvGraphicFramePr>
        <p:xfrm>
          <a:off x="4522788" y="2498725"/>
          <a:ext cx="4271962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22" name="Equation" r:id="rId4" imgW="2070100" imgH="228600" progId="Equation.3">
                  <p:embed/>
                </p:oleObj>
              </mc:Choice>
              <mc:Fallback>
                <p:oleObj name="Equation" r:id="rId4" imgW="2070100" imgH="228600" progId="Equation.3">
                  <p:embed/>
                  <p:pic>
                    <p:nvPicPr>
                      <p:cNvPr id="0" name="Object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2788" y="2498725"/>
                        <a:ext cx="4271962" cy="4730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2011" name="Object 1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7030969"/>
              </p:ext>
            </p:extLst>
          </p:nvPr>
        </p:nvGraphicFramePr>
        <p:xfrm>
          <a:off x="4887913" y="3246438"/>
          <a:ext cx="3538537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23" name="Equation" r:id="rId6" imgW="1714500" imgH="241300" progId="Equation.3">
                  <p:embed/>
                </p:oleObj>
              </mc:Choice>
              <mc:Fallback>
                <p:oleObj name="Equation" r:id="rId6" imgW="1714500" imgH="241300" progId="Equation.3">
                  <p:embed/>
                  <p:pic>
                    <p:nvPicPr>
                      <p:cNvPr id="0" name="Object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7913" y="3246438"/>
                        <a:ext cx="3538537" cy="5000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2012" name="AutoShape 188"/>
          <p:cNvSpPr>
            <a:spLocks noChangeArrowheads="1"/>
          </p:cNvSpPr>
          <p:nvPr/>
        </p:nvSpPr>
        <p:spPr bwMode="auto">
          <a:xfrm>
            <a:off x="2438400" y="5105400"/>
            <a:ext cx="381000" cy="381000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102013" name="Text Box 189"/>
          <p:cNvSpPr txBox="1">
            <a:spLocks noChangeArrowheads="1"/>
          </p:cNvSpPr>
          <p:nvPr/>
        </p:nvSpPr>
        <p:spPr bwMode="auto">
          <a:xfrm>
            <a:off x="5867400" y="4648200"/>
            <a:ext cx="9779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0">
                <a:latin typeface="Comic Sans MS" charset="0"/>
                <a:cs typeface="+mn-cs"/>
              </a:rPr>
              <a:t>W</a:t>
            </a:r>
            <a:r>
              <a:rPr lang="en-US" sz="1800" b="0" baseline="-25000">
                <a:latin typeface="Comic Sans MS" charset="0"/>
                <a:cs typeface="+mn-cs"/>
              </a:rPr>
              <a:t>1</a:t>
            </a:r>
            <a:r>
              <a:rPr lang="en-US" sz="1800" b="0">
                <a:latin typeface="Comic Sans MS" charset="0"/>
                <a:cs typeface="+mn-cs"/>
              </a:rPr>
              <a:t> = -5</a:t>
            </a:r>
          </a:p>
          <a:p>
            <a:pPr>
              <a:defRPr/>
            </a:pPr>
            <a:r>
              <a:rPr lang="en-US" sz="1800" b="0">
                <a:latin typeface="Comic Sans MS" charset="0"/>
                <a:cs typeface="+mn-cs"/>
              </a:rPr>
              <a:t>U = -1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0772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How does it work (D,Q,P, and E-matrices)</a:t>
            </a:r>
          </a:p>
        </p:txBody>
      </p:sp>
      <p:sp>
        <p:nvSpPr>
          <p:cNvPr id="1103875" name="Text Box 3"/>
          <p:cNvSpPr txBox="1">
            <a:spLocks noChangeArrowheads="1"/>
          </p:cNvSpPr>
          <p:nvPr/>
        </p:nvSpPr>
        <p:spPr bwMode="auto">
          <a:xfrm>
            <a:off x="136525" y="1050925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D</a:t>
            </a:r>
          </a:p>
        </p:txBody>
      </p:sp>
      <p:sp>
        <p:nvSpPr>
          <p:cNvPr id="1103876" name="Text Box 4"/>
          <p:cNvSpPr txBox="1">
            <a:spLocks noChangeArrowheads="1"/>
          </p:cNvSpPr>
          <p:nvPr/>
        </p:nvSpPr>
        <p:spPr bwMode="auto">
          <a:xfrm>
            <a:off x="155575" y="39465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P</a:t>
            </a:r>
          </a:p>
        </p:txBody>
      </p:sp>
      <p:sp>
        <p:nvSpPr>
          <p:cNvPr id="1103877" name="Text Box 5"/>
          <p:cNvSpPr txBox="1">
            <a:spLocks noChangeArrowheads="1"/>
          </p:cNvSpPr>
          <p:nvPr/>
        </p:nvSpPr>
        <p:spPr bwMode="auto">
          <a:xfrm>
            <a:off x="2286000" y="9144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m</a:t>
            </a:r>
          </a:p>
        </p:txBody>
      </p:sp>
      <p:sp>
        <p:nvSpPr>
          <p:cNvPr id="1103878" name="Text Box 6"/>
          <p:cNvSpPr txBox="1">
            <a:spLocks noChangeArrowheads="1"/>
          </p:cNvSpPr>
          <p:nvPr/>
        </p:nvSpPr>
        <p:spPr bwMode="auto">
          <a:xfrm>
            <a:off x="228600" y="2286000"/>
            <a:ext cx="374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n</a:t>
            </a:r>
          </a:p>
        </p:txBody>
      </p:sp>
      <p:grpSp>
        <p:nvGrpSpPr>
          <p:cNvPr id="65542" name="Group 90"/>
          <p:cNvGrpSpPr>
            <a:grpSpLocks/>
          </p:cNvGrpSpPr>
          <p:nvPr/>
        </p:nvGrpSpPr>
        <p:grpSpPr bwMode="auto">
          <a:xfrm>
            <a:off x="658813" y="3886200"/>
            <a:ext cx="3151187" cy="2590800"/>
            <a:chOff x="415" y="2448"/>
            <a:chExt cx="1985" cy="1632"/>
          </a:xfrm>
        </p:grpSpPr>
        <p:sp>
          <p:nvSpPr>
            <p:cNvPr id="1103879" name="Rectangle 7"/>
            <p:cNvSpPr>
              <a:spLocks noChangeArrowheads="1"/>
            </p:cNvSpPr>
            <p:nvPr/>
          </p:nvSpPr>
          <p:spPr bwMode="auto">
            <a:xfrm>
              <a:off x="615" y="2607"/>
              <a:ext cx="219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3880" name="Text Box 8"/>
            <p:cNvSpPr txBox="1">
              <a:spLocks noChangeArrowheads="1"/>
            </p:cNvSpPr>
            <p:nvPr/>
          </p:nvSpPr>
          <p:spPr bwMode="auto">
            <a:xfrm>
              <a:off x="634" y="2448"/>
              <a:ext cx="17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V</a:t>
              </a:r>
            </a:p>
          </p:txBody>
        </p:sp>
        <p:sp>
          <p:nvSpPr>
            <p:cNvPr id="1103881" name="Text Box 9"/>
            <p:cNvSpPr txBox="1">
              <a:spLocks noChangeArrowheads="1"/>
            </p:cNvSpPr>
            <p:nvPr/>
          </p:nvSpPr>
          <p:spPr bwMode="auto">
            <a:xfrm>
              <a:off x="972" y="2455"/>
              <a:ext cx="15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L</a:t>
              </a:r>
            </a:p>
          </p:txBody>
        </p:sp>
        <p:sp>
          <p:nvSpPr>
            <p:cNvPr id="1103882" name="Text Box 10"/>
            <p:cNvSpPr txBox="1">
              <a:spLocks noChangeArrowheads="1"/>
            </p:cNvSpPr>
            <p:nvPr/>
          </p:nvSpPr>
          <p:spPr bwMode="auto">
            <a:xfrm>
              <a:off x="1300" y="2455"/>
              <a:ext cx="13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I</a:t>
              </a:r>
            </a:p>
          </p:txBody>
        </p:sp>
        <p:sp>
          <p:nvSpPr>
            <p:cNvPr id="1103883" name="Text Box 11"/>
            <p:cNvSpPr txBox="1">
              <a:spLocks noChangeArrowheads="1"/>
            </p:cNvSpPr>
            <p:nvPr/>
          </p:nvSpPr>
          <p:spPr bwMode="auto">
            <a:xfrm>
              <a:off x="1618" y="2458"/>
              <a:ext cx="15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L</a:t>
              </a:r>
            </a:p>
          </p:txBody>
        </p:sp>
        <p:sp>
          <p:nvSpPr>
            <p:cNvPr id="1103884" name="Text Box 12"/>
            <p:cNvSpPr txBox="1">
              <a:spLocks noChangeArrowheads="1"/>
            </p:cNvSpPr>
            <p:nvPr/>
          </p:nvSpPr>
          <p:spPr bwMode="auto">
            <a:xfrm>
              <a:off x="1896" y="2455"/>
              <a:ext cx="16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P</a:t>
              </a:r>
            </a:p>
          </p:txBody>
        </p:sp>
        <p:sp>
          <p:nvSpPr>
            <p:cNvPr id="1103885" name="Text Box 13"/>
            <p:cNvSpPr txBox="1">
              <a:spLocks noChangeArrowheads="1"/>
            </p:cNvSpPr>
            <p:nvPr/>
          </p:nvSpPr>
          <p:spPr bwMode="auto">
            <a:xfrm>
              <a:off x="415" y="2699"/>
              <a:ext cx="17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V</a:t>
              </a:r>
            </a:p>
          </p:txBody>
        </p:sp>
        <p:sp>
          <p:nvSpPr>
            <p:cNvPr id="1103886" name="Text Box 14"/>
            <p:cNvSpPr txBox="1">
              <a:spLocks noChangeArrowheads="1"/>
            </p:cNvSpPr>
            <p:nvPr/>
          </p:nvSpPr>
          <p:spPr bwMode="auto">
            <a:xfrm>
              <a:off x="422" y="3013"/>
              <a:ext cx="15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L</a:t>
              </a:r>
            </a:p>
          </p:txBody>
        </p:sp>
        <p:sp>
          <p:nvSpPr>
            <p:cNvPr id="1103887" name="Text Box 15"/>
            <p:cNvSpPr txBox="1">
              <a:spLocks noChangeArrowheads="1"/>
            </p:cNvSpPr>
            <p:nvPr/>
          </p:nvSpPr>
          <p:spPr bwMode="auto">
            <a:xfrm>
              <a:off x="431" y="3326"/>
              <a:ext cx="15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L</a:t>
              </a:r>
            </a:p>
          </p:txBody>
        </p:sp>
        <p:sp>
          <p:nvSpPr>
            <p:cNvPr id="1103888" name="Text Box 16"/>
            <p:cNvSpPr txBox="1">
              <a:spLocks noChangeArrowheads="1"/>
            </p:cNvSpPr>
            <p:nvPr/>
          </p:nvSpPr>
          <p:spPr bwMode="auto">
            <a:xfrm>
              <a:off x="427" y="3640"/>
              <a:ext cx="16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P</a:t>
              </a:r>
            </a:p>
          </p:txBody>
        </p:sp>
        <p:sp>
          <p:nvSpPr>
            <p:cNvPr id="1103889" name="Rectangle 17"/>
            <p:cNvSpPr>
              <a:spLocks noChangeArrowheads="1"/>
            </p:cNvSpPr>
            <p:nvPr/>
          </p:nvSpPr>
          <p:spPr bwMode="auto">
            <a:xfrm>
              <a:off x="928" y="2607"/>
              <a:ext cx="219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3890" name="Rectangle 18"/>
            <p:cNvSpPr>
              <a:spLocks noChangeArrowheads="1"/>
            </p:cNvSpPr>
            <p:nvPr/>
          </p:nvSpPr>
          <p:spPr bwMode="auto">
            <a:xfrm>
              <a:off x="1241" y="2607"/>
              <a:ext cx="219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3891" name="Rectangle 19"/>
            <p:cNvSpPr>
              <a:spLocks noChangeArrowheads="1"/>
            </p:cNvSpPr>
            <p:nvPr/>
          </p:nvSpPr>
          <p:spPr bwMode="auto">
            <a:xfrm>
              <a:off x="1554" y="2607"/>
              <a:ext cx="220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3892" name="Rectangle 20"/>
            <p:cNvSpPr>
              <a:spLocks noChangeArrowheads="1"/>
            </p:cNvSpPr>
            <p:nvPr/>
          </p:nvSpPr>
          <p:spPr bwMode="auto">
            <a:xfrm>
              <a:off x="1868" y="2607"/>
              <a:ext cx="219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3893" name="Rectangle 21"/>
            <p:cNvSpPr>
              <a:spLocks noChangeArrowheads="1"/>
            </p:cNvSpPr>
            <p:nvPr/>
          </p:nvSpPr>
          <p:spPr bwMode="auto">
            <a:xfrm>
              <a:off x="615" y="2920"/>
              <a:ext cx="219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3894" name="Rectangle 22"/>
            <p:cNvSpPr>
              <a:spLocks noChangeArrowheads="1"/>
            </p:cNvSpPr>
            <p:nvPr/>
          </p:nvSpPr>
          <p:spPr bwMode="auto">
            <a:xfrm>
              <a:off x="928" y="2920"/>
              <a:ext cx="219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3895" name="Rectangle 23"/>
            <p:cNvSpPr>
              <a:spLocks noChangeArrowheads="1"/>
            </p:cNvSpPr>
            <p:nvPr/>
          </p:nvSpPr>
          <p:spPr bwMode="auto">
            <a:xfrm>
              <a:off x="1241" y="2920"/>
              <a:ext cx="219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3896" name="Rectangle 24"/>
            <p:cNvSpPr>
              <a:spLocks noChangeArrowheads="1"/>
            </p:cNvSpPr>
            <p:nvPr/>
          </p:nvSpPr>
          <p:spPr bwMode="auto">
            <a:xfrm>
              <a:off x="1554" y="2920"/>
              <a:ext cx="220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3897" name="Rectangle 25"/>
            <p:cNvSpPr>
              <a:spLocks noChangeArrowheads="1"/>
            </p:cNvSpPr>
            <p:nvPr/>
          </p:nvSpPr>
          <p:spPr bwMode="auto">
            <a:xfrm>
              <a:off x="1868" y="2920"/>
              <a:ext cx="219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3898" name="Rectangle 26"/>
            <p:cNvSpPr>
              <a:spLocks noChangeArrowheads="1"/>
            </p:cNvSpPr>
            <p:nvPr/>
          </p:nvSpPr>
          <p:spPr bwMode="auto">
            <a:xfrm>
              <a:off x="615" y="3234"/>
              <a:ext cx="219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3899" name="Rectangle 27"/>
            <p:cNvSpPr>
              <a:spLocks noChangeArrowheads="1"/>
            </p:cNvSpPr>
            <p:nvPr/>
          </p:nvSpPr>
          <p:spPr bwMode="auto">
            <a:xfrm>
              <a:off x="928" y="3234"/>
              <a:ext cx="219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3900" name="Rectangle 28"/>
            <p:cNvSpPr>
              <a:spLocks noChangeArrowheads="1"/>
            </p:cNvSpPr>
            <p:nvPr/>
          </p:nvSpPr>
          <p:spPr bwMode="auto">
            <a:xfrm>
              <a:off x="1241" y="3234"/>
              <a:ext cx="219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3901" name="Rectangle 29"/>
            <p:cNvSpPr>
              <a:spLocks noChangeArrowheads="1"/>
            </p:cNvSpPr>
            <p:nvPr/>
          </p:nvSpPr>
          <p:spPr bwMode="auto">
            <a:xfrm>
              <a:off x="1554" y="3234"/>
              <a:ext cx="220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3902" name="Rectangle 30"/>
            <p:cNvSpPr>
              <a:spLocks noChangeArrowheads="1"/>
            </p:cNvSpPr>
            <p:nvPr/>
          </p:nvSpPr>
          <p:spPr bwMode="auto">
            <a:xfrm>
              <a:off x="1868" y="3234"/>
              <a:ext cx="219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 dirty="0">
                  <a:cs typeface="+mn-cs"/>
                </a:rPr>
                <a:t>-1</a:t>
              </a:r>
            </a:p>
          </p:txBody>
        </p:sp>
        <p:sp>
          <p:nvSpPr>
            <p:cNvPr id="1103903" name="Rectangle 31"/>
            <p:cNvSpPr>
              <a:spLocks noChangeArrowheads="1"/>
            </p:cNvSpPr>
            <p:nvPr/>
          </p:nvSpPr>
          <p:spPr bwMode="auto">
            <a:xfrm>
              <a:off x="615" y="3547"/>
              <a:ext cx="219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3904" name="Rectangle 32"/>
            <p:cNvSpPr>
              <a:spLocks noChangeArrowheads="1"/>
            </p:cNvSpPr>
            <p:nvPr/>
          </p:nvSpPr>
          <p:spPr bwMode="auto">
            <a:xfrm>
              <a:off x="928" y="3547"/>
              <a:ext cx="219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3905" name="Rectangle 33"/>
            <p:cNvSpPr>
              <a:spLocks noChangeArrowheads="1"/>
            </p:cNvSpPr>
            <p:nvPr/>
          </p:nvSpPr>
          <p:spPr bwMode="auto">
            <a:xfrm>
              <a:off x="1241" y="3547"/>
              <a:ext cx="219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3906" name="Rectangle 34"/>
            <p:cNvSpPr>
              <a:spLocks noChangeArrowheads="1"/>
            </p:cNvSpPr>
            <p:nvPr/>
          </p:nvSpPr>
          <p:spPr bwMode="auto">
            <a:xfrm>
              <a:off x="1554" y="3547"/>
              <a:ext cx="220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5</a:t>
              </a:r>
            </a:p>
          </p:txBody>
        </p:sp>
        <p:sp>
          <p:nvSpPr>
            <p:cNvPr id="1103907" name="Rectangle 35"/>
            <p:cNvSpPr>
              <a:spLocks noChangeArrowheads="1"/>
            </p:cNvSpPr>
            <p:nvPr/>
          </p:nvSpPr>
          <p:spPr bwMode="auto">
            <a:xfrm>
              <a:off x="1868" y="3547"/>
              <a:ext cx="219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 dirty="0">
                  <a:cs typeface="+mn-cs"/>
                </a:rPr>
                <a:t>-1</a:t>
              </a:r>
            </a:p>
          </p:txBody>
        </p:sp>
        <p:sp>
          <p:nvSpPr>
            <p:cNvPr id="1103908" name="Rectangle 36"/>
            <p:cNvSpPr>
              <a:spLocks noChangeArrowheads="1"/>
            </p:cNvSpPr>
            <p:nvPr/>
          </p:nvSpPr>
          <p:spPr bwMode="auto">
            <a:xfrm>
              <a:off x="2181" y="2607"/>
              <a:ext cx="219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3909" name="Rectangle 37"/>
            <p:cNvSpPr>
              <a:spLocks noChangeArrowheads="1"/>
            </p:cNvSpPr>
            <p:nvPr/>
          </p:nvSpPr>
          <p:spPr bwMode="auto">
            <a:xfrm>
              <a:off x="2181" y="2920"/>
              <a:ext cx="219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3910" name="Rectangle 38"/>
            <p:cNvSpPr>
              <a:spLocks noChangeArrowheads="1"/>
            </p:cNvSpPr>
            <p:nvPr/>
          </p:nvSpPr>
          <p:spPr bwMode="auto">
            <a:xfrm>
              <a:off x="2181" y="3234"/>
              <a:ext cx="219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3911" name="Rectangle 39"/>
            <p:cNvSpPr>
              <a:spLocks noChangeArrowheads="1"/>
            </p:cNvSpPr>
            <p:nvPr/>
          </p:nvSpPr>
          <p:spPr bwMode="auto">
            <a:xfrm>
              <a:off x="2181" y="3547"/>
              <a:ext cx="219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3912" name="Rectangle 40"/>
            <p:cNvSpPr>
              <a:spLocks noChangeArrowheads="1"/>
            </p:cNvSpPr>
            <p:nvPr/>
          </p:nvSpPr>
          <p:spPr bwMode="auto">
            <a:xfrm>
              <a:off x="2181" y="3861"/>
              <a:ext cx="219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3913" name="Rectangle 41"/>
            <p:cNvSpPr>
              <a:spLocks noChangeArrowheads="1"/>
            </p:cNvSpPr>
            <p:nvPr/>
          </p:nvSpPr>
          <p:spPr bwMode="auto">
            <a:xfrm>
              <a:off x="1868" y="3861"/>
              <a:ext cx="219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3914" name="Rectangle 42"/>
            <p:cNvSpPr>
              <a:spLocks noChangeArrowheads="1"/>
            </p:cNvSpPr>
            <p:nvPr/>
          </p:nvSpPr>
          <p:spPr bwMode="auto">
            <a:xfrm>
              <a:off x="1554" y="3861"/>
              <a:ext cx="220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3915" name="Rectangle 43"/>
            <p:cNvSpPr>
              <a:spLocks noChangeArrowheads="1"/>
            </p:cNvSpPr>
            <p:nvPr/>
          </p:nvSpPr>
          <p:spPr bwMode="auto">
            <a:xfrm>
              <a:off x="1241" y="3861"/>
              <a:ext cx="219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3916" name="Rectangle 44"/>
            <p:cNvSpPr>
              <a:spLocks noChangeArrowheads="1"/>
            </p:cNvSpPr>
            <p:nvPr/>
          </p:nvSpPr>
          <p:spPr bwMode="auto">
            <a:xfrm>
              <a:off x="928" y="3861"/>
              <a:ext cx="219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3917" name="Rectangle 45"/>
            <p:cNvSpPr>
              <a:spLocks noChangeArrowheads="1"/>
            </p:cNvSpPr>
            <p:nvPr/>
          </p:nvSpPr>
          <p:spPr bwMode="auto">
            <a:xfrm>
              <a:off x="615" y="3861"/>
              <a:ext cx="219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</p:grpSp>
      <p:grpSp>
        <p:nvGrpSpPr>
          <p:cNvPr id="65543" name="Group 46"/>
          <p:cNvGrpSpPr>
            <a:grpSpLocks/>
          </p:cNvGrpSpPr>
          <p:nvPr/>
        </p:nvGrpSpPr>
        <p:grpSpPr bwMode="auto">
          <a:xfrm>
            <a:off x="679450" y="1219200"/>
            <a:ext cx="3130550" cy="2590800"/>
            <a:chOff x="428" y="768"/>
            <a:chExt cx="1972" cy="1632"/>
          </a:xfrm>
        </p:grpSpPr>
        <p:sp>
          <p:nvSpPr>
            <p:cNvPr id="1103919" name="Rectangle 47"/>
            <p:cNvSpPr>
              <a:spLocks noChangeArrowheads="1"/>
            </p:cNvSpPr>
            <p:nvPr/>
          </p:nvSpPr>
          <p:spPr bwMode="auto">
            <a:xfrm>
              <a:off x="628" y="925"/>
              <a:ext cx="217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3920" name="Text Box 48"/>
            <p:cNvSpPr txBox="1">
              <a:spLocks noChangeArrowheads="1"/>
            </p:cNvSpPr>
            <p:nvPr/>
          </p:nvSpPr>
          <p:spPr bwMode="auto">
            <a:xfrm>
              <a:off x="647" y="768"/>
              <a:ext cx="17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V</a:t>
              </a:r>
            </a:p>
          </p:txBody>
        </p:sp>
        <p:sp>
          <p:nvSpPr>
            <p:cNvPr id="1103921" name="Text Box 49"/>
            <p:cNvSpPr txBox="1">
              <a:spLocks noChangeArrowheads="1"/>
            </p:cNvSpPr>
            <p:nvPr/>
          </p:nvSpPr>
          <p:spPr bwMode="auto">
            <a:xfrm>
              <a:off x="980" y="773"/>
              <a:ext cx="15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L</a:t>
              </a:r>
            </a:p>
          </p:txBody>
        </p:sp>
        <p:sp>
          <p:nvSpPr>
            <p:cNvPr id="1103922" name="Text Box 50"/>
            <p:cNvSpPr txBox="1">
              <a:spLocks noChangeArrowheads="1"/>
            </p:cNvSpPr>
            <p:nvPr/>
          </p:nvSpPr>
          <p:spPr bwMode="auto">
            <a:xfrm>
              <a:off x="1304" y="773"/>
              <a:ext cx="13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I</a:t>
              </a:r>
            </a:p>
          </p:txBody>
        </p:sp>
        <p:sp>
          <p:nvSpPr>
            <p:cNvPr id="1103923" name="Text Box 51"/>
            <p:cNvSpPr txBox="1">
              <a:spLocks noChangeArrowheads="1"/>
            </p:cNvSpPr>
            <p:nvPr/>
          </p:nvSpPr>
          <p:spPr bwMode="auto">
            <a:xfrm>
              <a:off x="1622" y="781"/>
              <a:ext cx="15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L</a:t>
              </a:r>
            </a:p>
          </p:txBody>
        </p:sp>
        <p:sp>
          <p:nvSpPr>
            <p:cNvPr id="1103924" name="Text Box 52"/>
            <p:cNvSpPr txBox="1">
              <a:spLocks noChangeArrowheads="1"/>
            </p:cNvSpPr>
            <p:nvPr/>
          </p:nvSpPr>
          <p:spPr bwMode="auto">
            <a:xfrm>
              <a:off x="1899" y="773"/>
              <a:ext cx="16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P</a:t>
              </a:r>
            </a:p>
          </p:txBody>
        </p:sp>
        <p:sp>
          <p:nvSpPr>
            <p:cNvPr id="1103925" name="Text Box 53"/>
            <p:cNvSpPr txBox="1">
              <a:spLocks noChangeArrowheads="1"/>
            </p:cNvSpPr>
            <p:nvPr/>
          </p:nvSpPr>
          <p:spPr bwMode="auto">
            <a:xfrm>
              <a:off x="428" y="1019"/>
              <a:ext cx="17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V</a:t>
              </a:r>
            </a:p>
          </p:txBody>
        </p:sp>
        <p:sp>
          <p:nvSpPr>
            <p:cNvPr id="1103926" name="Text Box 54"/>
            <p:cNvSpPr txBox="1">
              <a:spLocks noChangeArrowheads="1"/>
            </p:cNvSpPr>
            <p:nvPr/>
          </p:nvSpPr>
          <p:spPr bwMode="auto">
            <a:xfrm>
              <a:off x="434" y="1335"/>
              <a:ext cx="15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L</a:t>
              </a:r>
            </a:p>
          </p:txBody>
        </p:sp>
        <p:sp>
          <p:nvSpPr>
            <p:cNvPr id="1103927" name="Text Box 55"/>
            <p:cNvSpPr txBox="1">
              <a:spLocks noChangeArrowheads="1"/>
            </p:cNvSpPr>
            <p:nvPr/>
          </p:nvSpPr>
          <p:spPr bwMode="auto">
            <a:xfrm>
              <a:off x="441" y="1648"/>
              <a:ext cx="15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L</a:t>
              </a:r>
            </a:p>
          </p:txBody>
        </p:sp>
        <p:sp>
          <p:nvSpPr>
            <p:cNvPr id="1103928" name="Text Box 56"/>
            <p:cNvSpPr txBox="1">
              <a:spLocks noChangeArrowheads="1"/>
            </p:cNvSpPr>
            <p:nvPr/>
          </p:nvSpPr>
          <p:spPr bwMode="auto">
            <a:xfrm>
              <a:off x="440" y="1962"/>
              <a:ext cx="16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P</a:t>
              </a:r>
            </a:p>
          </p:txBody>
        </p:sp>
        <p:sp>
          <p:nvSpPr>
            <p:cNvPr id="1103929" name="Rectangle 57"/>
            <p:cNvSpPr>
              <a:spLocks noChangeArrowheads="1"/>
            </p:cNvSpPr>
            <p:nvPr/>
          </p:nvSpPr>
          <p:spPr bwMode="auto">
            <a:xfrm>
              <a:off x="938" y="925"/>
              <a:ext cx="218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3930" name="Rectangle 58"/>
            <p:cNvSpPr>
              <a:spLocks noChangeArrowheads="1"/>
            </p:cNvSpPr>
            <p:nvPr/>
          </p:nvSpPr>
          <p:spPr bwMode="auto">
            <a:xfrm>
              <a:off x="1249" y="925"/>
              <a:ext cx="218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3931" name="Rectangle 59"/>
            <p:cNvSpPr>
              <a:spLocks noChangeArrowheads="1"/>
            </p:cNvSpPr>
            <p:nvPr/>
          </p:nvSpPr>
          <p:spPr bwMode="auto">
            <a:xfrm>
              <a:off x="1560" y="925"/>
              <a:ext cx="218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3932" name="Rectangle 60"/>
            <p:cNvSpPr>
              <a:spLocks noChangeArrowheads="1"/>
            </p:cNvSpPr>
            <p:nvPr/>
          </p:nvSpPr>
          <p:spPr bwMode="auto">
            <a:xfrm>
              <a:off x="1871" y="925"/>
              <a:ext cx="218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3933" name="Rectangle 61"/>
            <p:cNvSpPr>
              <a:spLocks noChangeArrowheads="1"/>
            </p:cNvSpPr>
            <p:nvPr/>
          </p:nvSpPr>
          <p:spPr bwMode="auto">
            <a:xfrm>
              <a:off x="628" y="1239"/>
              <a:ext cx="217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3934" name="Rectangle 62"/>
            <p:cNvSpPr>
              <a:spLocks noChangeArrowheads="1"/>
            </p:cNvSpPr>
            <p:nvPr/>
          </p:nvSpPr>
          <p:spPr bwMode="auto">
            <a:xfrm>
              <a:off x="938" y="1239"/>
              <a:ext cx="218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3935" name="Rectangle 63"/>
            <p:cNvSpPr>
              <a:spLocks noChangeArrowheads="1"/>
            </p:cNvSpPr>
            <p:nvPr/>
          </p:nvSpPr>
          <p:spPr bwMode="auto">
            <a:xfrm>
              <a:off x="1249" y="1239"/>
              <a:ext cx="218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3936" name="Rectangle 64"/>
            <p:cNvSpPr>
              <a:spLocks noChangeArrowheads="1"/>
            </p:cNvSpPr>
            <p:nvPr/>
          </p:nvSpPr>
          <p:spPr bwMode="auto">
            <a:xfrm>
              <a:off x="1560" y="1239"/>
              <a:ext cx="218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3937" name="Rectangle 65"/>
            <p:cNvSpPr>
              <a:spLocks noChangeArrowheads="1"/>
            </p:cNvSpPr>
            <p:nvPr/>
          </p:nvSpPr>
          <p:spPr bwMode="auto">
            <a:xfrm>
              <a:off x="1871" y="1239"/>
              <a:ext cx="218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3938" name="Rectangle 66"/>
            <p:cNvSpPr>
              <a:spLocks noChangeArrowheads="1"/>
            </p:cNvSpPr>
            <p:nvPr/>
          </p:nvSpPr>
          <p:spPr bwMode="auto">
            <a:xfrm>
              <a:off x="628" y="1553"/>
              <a:ext cx="217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3939" name="Rectangle 67"/>
            <p:cNvSpPr>
              <a:spLocks noChangeArrowheads="1"/>
            </p:cNvSpPr>
            <p:nvPr/>
          </p:nvSpPr>
          <p:spPr bwMode="auto">
            <a:xfrm>
              <a:off x="938" y="1553"/>
              <a:ext cx="218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3940" name="Rectangle 68"/>
            <p:cNvSpPr>
              <a:spLocks noChangeArrowheads="1"/>
            </p:cNvSpPr>
            <p:nvPr/>
          </p:nvSpPr>
          <p:spPr bwMode="auto">
            <a:xfrm>
              <a:off x="1249" y="1553"/>
              <a:ext cx="218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3941" name="Rectangle 69"/>
            <p:cNvSpPr>
              <a:spLocks noChangeArrowheads="1"/>
            </p:cNvSpPr>
            <p:nvPr/>
          </p:nvSpPr>
          <p:spPr bwMode="auto">
            <a:xfrm>
              <a:off x="1560" y="1553"/>
              <a:ext cx="218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3942" name="Rectangle 70"/>
            <p:cNvSpPr>
              <a:spLocks noChangeArrowheads="1"/>
            </p:cNvSpPr>
            <p:nvPr/>
          </p:nvSpPr>
          <p:spPr bwMode="auto">
            <a:xfrm>
              <a:off x="1871" y="1553"/>
              <a:ext cx="218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5</a:t>
              </a:r>
            </a:p>
          </p:txBody>
        </p:sp>
        <p:sp>
          <p:nvSpPr>
            <p:cNvPr id="1103943" name="Rectangle 71"/>
            <p:cNvSpPr>
              <a:spLocks noChangeArrowheads="1"/>
            </p:cNvSpPr>
            <p:nvPr/>
          </p:nvSpPr>
          <p:spPr bwMode="auto">
            <a:xfrm>
              <a:off x="628" y="1866"/>
              <a:ext cx="217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2</a:t>
              </a:r>
            </a:p>
          </p:txBody>
        </p:sp>
        <p:sp>
          <p:nvSpPr>
            <p:cNvPr id="1103944" name="Rectangle 72"/>
            <p:cNvSpPr>
              <a:spLocks noChangeArrowheads="1"/>
            </p:cNvSpPr>
            <p:nvPr/>
          </p:nvSpPr>
          <p:spPr bwMode="auto">
            <a:xfrm>
              <a:off x="938" y="1866"/>
              <a:ext cx="218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3</a:t>
              </a:r>
            </a:p>
          </p:txBody>
        </p:sp>
        <p:sp>
          <p:nvSpPr>
            <p:cNvPr id="1103945" name="Rectangle 73"/>
            <p:cNvSpPr>
              <a:spLocks noChangeArrowheads="1"/>
            </p:cNvSpPr>
            <p:nvPr/>
          </p:nvSpPr>
          <p:spPr bwMode="auto">
            <a:xfrm>
              <a:off x="1249" y="1866"/>
              <a:ext cx="218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4</a:t>
              </a:r>
            </a:p>
          </p:txBody>
        </p:sp>
        <p:sp>
          <p:nvSpPr>
            <p:cNvPr id="1103946" name="Rectangle 74"/>
            <p:cNvSpPr>
              <a:spLocks noChangeArrowheads="1"/>
            </p:cNvSpPr>
            <p:nvPr/>
          </p:nvSpPr>
          <p:spPr bwMode="auto">
            <a:xfrm>
              <a:off x="1560" y="1866"/>
              <a:ext cx="218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5</a:t>
              </a:r>
            </a:p>
          </p:txBody>
        </p:sp>
        <p:sp>
          <p:nvSpPr>
            <p:cNvPr id="1103947" name="Rectangle 75"/>
            <p:cNvSpPr>
              <a:spLocks noChangeArrowheads="1"/>
            </p:cNvSpPr>
            <p:nvPr/>
          </p:nvSpPr>
          <p:spPr bwMode="auto">
            <a:xfrm>
              <a:off x="1871" y="1866"/>
              <a:ext cx="218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10</a:t>
              </a:r>
            </a:p>
          </p:txBody>
        </p:sp>
        <p:sp>
          <p:nvSpPr>
            <p:cNvPr id="1103948" name="Rectangle 76"/>
            <p:cNvSpPr>
              <a:spLocks noChangeArrowheads="1"/>
            </p:cNvSpPr>
            <p:nvPr/>
          </p:nvSpPr>
          <p:spPr bwMode="auto">
            <a:xfrm>
              <a:off x="2182" y="925"/>
              <a:ext cx="218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3949" name="Rectangle 77"/>
            <p:cNvSpPr>
              <a:spLocks noChangeArrowheads="1"/>
            </p:cNvSpPr>
            <p:nvPr/>
          </p:nvSpPr>
          <p:spPr bwMode="auto">
            <a:xfrm>
              <a:off x="2182" y="1239"/>
              <a:ext cx="218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3950" name="Rectangle 78"/>
            <p:cNvSpPr>
              <a:spLocks noChangeArrowheads="1"/>
            </p:cNvSpPr>
            <p:nvPr/>
          </p:nvSpPr>
          <p:spPr bwMode="auto">
            <a:xfrm>
              <a:off x="2182" y="1553"/>
              <a:ext cx="218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3951" name="Rectangle 79"/>
            <p:cNvSpPr>
              <a:spLocks noChangeArrowheads="1"/>
            </p:cNvSpPr>
            <p:nvPr/>
          </p:nvSpPr>
          <p:spPr bwMode="auto">
            <a:xfrm>
              <a:off x="2182" y="1866"/>
              <a:ext cx="218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3952" name="Rectangle 80"/>
            <p:cNvSpPr>
              <a:spLocks noChangeArrowheads="1"/>
            </p:cNvSpPr>
            <p:nvPr/>
          </p:nvSpPr>
          <p:spPr bwMode="auto">
            <a:xfrm>
              <a:off x="2182" y="2180"/>
              <a:ext cx="218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3953" name="Rectangle 81"/>
            <p:cNvSpPr>
              <a:spLocks noChangeArrowheads="1"/>
            </p:cNvSpPr>
            <p:nvPr/>
          </p:nvSpPr>
          <p:spPr bwMode="auto">
            <a:xfrm>
              <a:off x="1871" y="2180"/>
              <a:ext cx="218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3954" name="Rectangle 82"/>
            <p:cNvSpPr>
              <a:spLocks noChangeArrowheads="1"/>
            </p:cNvSpPr>
            <p:nvPr/>
          </p:nvSpPr>
          <p:spPr bwMode="auto">
            <a:xfrm>
              <a:off x="1560" y="2180"/>
              <a:ext cx="218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3955" name="Rectangle 83"/>
            <p:cNvSpPr>
              <a:spLocks noChangeArrowheads="1"/>
            </p:cNvSpPr>
            <p:nvPr/>
          </p:nvSpPr>
          <p:spPr bwMode="auto">
            <a:xfrm>
              <a:off x="1249" y="2180"/>
              <a:ext cx="218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3956" name="Rectangle 84"/>
            <p:cNvSpPr>
              <a:spLocks noChangeArrowheads="1"/>
            </p:cNvSpPr>
            <p:nvPr/>
          </p:nvSpPr>
          <p:spPr bwMode="auto">
            <a:xfrm>
              <a:off x="938" y="2180"/>
              <a:ext cx="218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3957" name="Rectangle 85"/>
            <p:cNvSpPr>
              <a:spLocks noChangeArrowheads="1"/>
            </p:cNvSpPr>
            <p:nvPr/>
          </p:nvSpPr>
          <p:spPr bwMode="auto">
            <a:xfrm>
              <a:off x="628" y="2180"/>
              <a:ext cx="217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3958" name="Line 86"/>
            <p:cNvSpPr>
              <a:spLocks noChangeShapeType="1"/>
            </p:cNvSpPr>
            <p:nvPr/>
          </p:nvSpPr>
          <p:spPr bwMode="auto">
            <a:xfrm flipH="1" flipV="1">
              <a:off x="2089" y="2086"/>
              <a:ext cx="93" cy="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</p:grpSp>
      <p:graphicFrame>
        <p:nvGraphicFramePr>
          <p:cNvPr id="65544" name="Object 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9993813"/>
              </p:ext>
            </p:extLst>
          </p:nvPr>
        </p:nvGraphicFramePr>
        <p:xfrm>
          <a:off x="4600575" y="2473325"/>
          <a:ext cx="4114800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71" name="Equation" r:id="rId4" imgW="1993900" imgH="254000" progId="Equation.3">
                  <p:embed/>
                </p:oleObj>
              </mc:Choice>
              <mc:Fallback>
                <p:oleObj name="Equation" r:id="rId4" imgW="1993900" imgH="254000" progId="Equation.3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0575" y="2473325"/>
                        <a:ext cx="4114800" cy="5254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5" name="Object 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9802977"/>
              </p:ext>
            </p:extLst>
          </p:nvPr>
        </p:nvGraphicFramePr>
        <p:xfrm>
          <a:off x="4887913" y="3246438"/>
          <a:ext cx="3538537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72" name="Equation" r:id="rId6" imgW="1714500" imgH="241300" progId="Equation.3">
                  <p:embed/>
                </p:oleObj>
              </mc:Choice>
              <mc:Fallback>
                <p:oleObj name="Equation" r:id="rId6" imgW="1714500" imgH="241300" progId="Equation.3">
                  <p:embed/>
                  <p:pic>
                    <p:nvPicPr>
                      <p:cNvPr id="0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7913" y="3246438"/>
                        <a:ext cx="3538537" cy="5000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3963" name="AutoShape 91"/>
          <p:cNvSpPr>
            <a:spLocks noChangeArrowheads="1"/>
          </p:cNvSpPr>
          <p:nvPr/>
        </p:nvSpPr>
        <p:spPr bwMode="auto">
          <a:xfrm>
            <a:off x="2438400" y="5105400"/>
            <a:ext cx="381000" cy="381000"/>
          </a:xfrm>
          <a:prstGeom prst="roundRect">
            <a:avLst>
              <a:gd name="adj" fmla="val 16667"/>
            </a:avLst>
          </a:prstGeom>
          <a:solidFill>
            <a:srgbClr val="CC0000">
              <a:alpha val="2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103964" name="Text Box 92"/>
          <p:cNvSpPr txBox="1">
            <a:spLocks noChangeArrowheads="1"/>
          </p:cNvSpPr>
          <p:nvPr/>
        </p:nvSpPr>
        <p:spPr bwMode="auto">
          <a:xfrm>
            <a:off x="5867400" y="4648200"/>
            <a:ext cx="9779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0">
                <a:latin typeface="Comic Sans MS" charset="0"/>
                <a:cs typeface="+mn-cs"/>
              </a:rPr>
              <a:t>W</a:t>
            </a:r>
            <a:r>
              <a:rPr lang="en-US" sz="1800" b="0" baseline="-25000">
                <a:latin typeface="Comic Sans MS" charset="0"/>
                <a:cs typeface="+mn-cs"/>
              </a:rPr>
              <a:t>1</a:t>
            </a:r>
            <a:r>
              <a:rPr lang="en-US" sz="1800" b="0">
                <a:latin typeface="Comic Sans MS" charset="0"/>
                <a:cs typeface="+mn-cs"/>
              </a:rPr>
              <a:t> = -5</a:t>
            </a:r>
          </a:p>
          <a:p>
            <a:pPr>
              <a:defRPr/>
            </a:pPr>
            <a:r>
              <a:rPr lang="en-US" sz="1800" b="0">
                <a:latin typeface="Comic Sans MS" charset="0"/>
                <a:cs typeface="+mn-cs"/>
              </a:rPr>
              <a:t>U = -1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09D9DC-8318-0A48-9D1C-D1A6EB9FEB6A}"/>
              </a:ext>
            </a:extLst>
          </p:cNvPr>
          <p:cNvSpPr txBox="1"/>
          <p:nvPr/>
        </p:nvSpPr>
        <p:spPr>
          <a:xfrm>
            <a:off x="4827121" y="1527175"/>
            <a:ext cx="3057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0" u="sng" dirty="0">
                <a:latin typeface="Comic Sans MS" panose="030F0902030302020204" pitchFamily="66" charset="0"/>
              </a:rPr>
              <a:t>P </a:t>
            </a:r>
            <a:r>
              <a:rPr lang="da-DK" sz="2400" b="0" u="sng" dirty="0" err="1">
                <a:latin typeface="Comic Sans MS" panose="030F0902030302020204" pitchFamily="66" charset="0"/>
              </a:rPr>
              <a:t>works</a:t>
            </a:r>
            <a:r>
              <a:rPr lang="da-DK" sz="2400" b="0" u="sng" dirty="0">
                <a:latin typeface="Comic Sans MS" panose="030F0902030302020204" pitchFamily="66" charset="0"/>
              </a:rPr>
              <a:t> </a:t>
            </a:r>
            <a:r>
              <a:rPr lang="da-DK" sz="2400" b="0" u="sng" dirty="0" err="1">
                <a:latin typeface="Comic Sans MS" panose="030F0902030302020204" pitchFamily="66" charset="0"/>
              </a:rPr>
              <a:t>horizontally</a:t>
            </a:r>
            <a:endParaRPr lang="da-DK" sz="2400" b="0" u="sng" dirty="0">
              <a:latin typeface="Comic Sans MS" panose="030F0902030302020204" pitchFamily="66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0772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How does it work (D,Q, and P-matrices)</a:t>
            </a:r>
          </a:p>
        </p:txBody>
      </p:sp>
      <p:sp>
        <p:nvSpPr>
          <p:cNvPr id="1102851" name="Text Box 3"/>
          <p:cNvSpPr txBox="1">
            <a:spLocks noChangeArrowheads="1"/>
          </p:cNvSpPr>
          <p:nvPr/>
        </p:nvSpPr>
        <p:spPr bwMode="auto">
          <a:xfrm>
            <a:off x="136525" y="1050925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D</a:t>
            </a:r>
          </a:p>
        </p:txBody>
      </p:sp>
      <p:sp>
        <p:nvSpPr>
          <p:cNvPr id="1102852" name="Text Box 4"/>
          <p:cNvSpPr txBox="1">
            <a:spLocks noChangeArrowheads="1"/>
          </p:cNvSpPr>
          <p:nvPr/>
        </p:nvSpPr>
        <p:spPr bwMode="auto">
          <a:xfrm>
            <a:off x="8131175" y="1127125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Q</a:t>
            </a:r>
          </a:p>
        </p:txBody>
      </p:sp>
      <p:sp>
        <p:nvSpPr>
          <p:cNvPr id="1102854" name="Text Box 6"/>
          <p:cNvSpPr txBox="1">
            <a:spLocks noChangeArrowheads="1"/>
          </p:cNvSpPr>
          <p:nvPr/>
        </p:nvSpPr>
        <p:spPr bwMode="auto">
          <a:xfrm>
            <a:off x="2286000" y="9144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m</a:t>
            </a:r>
          </a:p>
        </p:txBody>
      </p:sp>
      <p:sp>
        <p:nvSpPr>
          <p:cNvPr id="1102855" name="Text Box 7"/>
          <p:cNvSpPr txBox="1">
            <a:spLocks noChangeArrowheads="1"/>
          </p:cNvSpPr>
          <p:nvPr/>
        </p:nvSpPr>
        <p:spPr bwMode="auto">
          <a:xfrm>
            <a:off x="228600" y="2286000"/>
            <a:ext cx="374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n</a:t>
            </a:r>
          </a:p>
        </p:txBody>
      </p:sp>
      <p:grpSp>
        <p:nvGrpSpPr>
          <p:cNvPr id="67590" name="Group 9"/>
          <p:cNvGrpSpPr>
            <a:grpSpLocks/>
          </p:cNvGrpSpPr>
          <p:nvPr/>
        </p:nvGrpSpPr>
        <p:grpSpPr bwMode="auto">
          <a:xfrm>
            <a:off x="4843463" y="1158875"/>
            <a:ext cx="3005137" cy="2651125"/>
            <a:chOff x="79" y="758"/>
            <a:chExt cx="3041" cy="2506"/>
          </a:xfrm>
        </p:grpSpPr>
        <p:sp>
          <p:nvSpPr>
            <p:cNvPr id="1102858" name="Rectangle 10"/>
            <p:cNvSpPr>
              <a:spLocks noChangeArrowheads="1"/>
            </p:cNvSpPr>
            <p:nvPr/>
          </p:nvSpPr>
          <p:spPr bwMode="auto">
            <a:xfrm>
              <a:off x="384" y="1009"/>
              <a:ext cx="336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2859" name="Text Box 11"/>
            <p:cNvSpPr txBox="1">
              <a:spLocks noChangeArrowheads="1"/>
            </p:cNvSpPr>
            <p:nvPr/>
          </p:nvSpPr>
          <p:spPr bwMode="auto">
            <a:xfrm>
              <a:off x="413" y="758"/>
              <a:ext cx="281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V</a:t>
              </a:r>
            </a:p>
          </p:txBody>
        </p:sp>
        <p:sp>
          <p:nvSpPr>
            <p:cNvPr id="1102860" name="Text Box 12"/>
            <p:cNvSpPr txBox="1">
              <a:spLocks noChangeArrowheads="1"/>
            </p:cNvSpPr>
            <p:nvPr/>
          </p:nvSpPr>
          <p:spPr bwMode="auto">
            <a:xfrm>
              <a:off x="935" y="769"/>
              <a:ext cx="255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L</a:t>
              </a:r>
            </a:p>
          </p:txBody>
        </p:sp>
        <p:sp>
          <p:nvSpPr>
            <p:cNvPr id="1102861" name="Text Box 13"/>
            <p:cNvSpPr txBox="1">
              <a:spLocks noChangeArrowheads="1"/>
            </p:cNvSpPr>
            <p:nvPr/>
          </p:nvSpPr>
          <p:spPr bwMode="auto">
            <a:xfrm>
              <a:off x="1430" y="767"/>
              <a:ext cx="220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I</a:t>
              </a:r>
            </a:p>
          </p:txBody>
        </p:sp>
        <p:sp>
          <p:nvSpPr>
            <p:cNvPr id="1102862" name="Text Box 14"/>
            <p:cNvSpPr txBox="1">
              <a:spLocks noChangeArrowheads="1"/>
            </p:cNvSpPr>
            <p:nvPr/>
          </p:nvSpPr>
          <p:spPr bwMode="auto">
            <a:xfrm>
              <a:off x="1920" y="776"/>
              <a:ext cx="255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L</a:t>
              </a:r>
            </a:p>
          </p:txBody>
        </p:sp>
        <p:sp>
          <p:nvSpPr>
            <p:cNvPr id="1102863" name="Text Box 15"/>
            <p:cNvSpPr txBox="1">
              <a:spLocks noChangeArrowheads="1"/>
            </p:cNvSpPr>
            <p:nvPr/>
          </p:nvSpPr>
          <p:spPr bwMode="auto">
            <a:xfrm>
              <a:off x="2341" y="769"/>
              <a:ext cx="263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P</a:t>
              </a:r>
            </a:p>
          </p:txBody>
        </p:sp>
        <p:sp>
          <p:nvSpPr>
            <p:cNvPr id="1102864" name="Text Box 16"/>
            <p:cNvSpPr txBox="1">
              <a:spLocks noChangeArrowheads="1"/>
            </p:cNvSpPr>
            <p:nvPr/>
          </p:nvSpPr>
          <p:spPr bwMode="auto">
            <a:xfrm>
              <a:off x="79" y="1144"/>
              <a:ext cx="281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V</a:t>
              </a:r>
            </a:p>
          </p:txBody>
        </p:sp>
        <p:sp>
          <p:nvSpPr>
            <p:cNvPr id="1102865" name="Text Box 17"/>
            <p:cNvSpPr txBox="1">
              <a:spLocks noChangeArrowheads="1"/>
            </p:cNvSpPr>
            <p:nvPr/>
          </p:nvSpPr>
          <p:spPr bwMode="auto">
            <a:xfrm>
              <a:off x="90" y="1625"/>
              <a:ext cx="255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L</a:t>
              </a:r>
            </a:p>
          </p:txBody>
        </p:sp>
        <p:sp>
          <p:nvSpPr>
            <p:cNvPr id="1102866" name="Text Box 18"/>
            <p:cNvSpPr txBox="1">
              <a:spLocks noChangeArrowheads="1"/>
            </p:cNvSpPr>
            <p:nvPr/>
          </p:nvSpPr>
          <p:spPr bwMode="auto">
            <a:xfrm>
              <a:off x="103" y="2103"/>
              <a:ext cx="255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L</a:t>
              </a:r>
            </a:p>
          </p:txBody>
        </p:sp>
        <p:sp>
          <p:nvSpPr>
            <p:cNvPr id="1102867" name="Text Box 19"/>
            <p:cNvSpPr txBox="1">
              <a:spLocks noChangeArrowheads="1"/>
            </p:cNvSpPr>
            <p:nvPr/>
          </p:nvSpPr>
          <p:spPr bwMode="auto">
            <a:xfrm>
              <a:off x="90" y="2583"/>
              <a:ext cx="263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P</a:t>
              </a:r>
            </a:p>
          </p:txBody>
        </p:sp>
        <p:sp>
          <p:nvSpPr>
            <p:cNvPr id="1102868" name="Rectangle 20"/>
            <p:cNvSpPr>
              <a:spLocks noChangeArrowheads="1"/>
            </p:cNvSpPr>
            <p:nvPr/>
          </p:nvSpPr>
          <p:spPr bwMode="auto">
            <a:xfrm>
              <a:off x="865" y="1009"/>
              <a:ext cx="336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2869" name="Rectangle 21"/>
            <p:cNvSpPr>
              <a:spLocks noChangeArrowheads="1"/>
            </p:cNvSpPr>
            <p:nvPr/>
          </p:nvSpPr>
          <p:spPr bwMode="auto">
            <a:xfrm>
              <a:off x="1343" y="1009"/>
              <a:ext cx="337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2870" name="Rectangle 22"/>
            <p:cNvSpPr>
              <a:spLocks noChangeArrowheads="1"/>
            </p:cNvSpPr>
            <p:nvPr/>
          </p:nvSpPr>
          <p:spPr bwMode="auto">
            <a:xfrm>
              <a:off x="1824" y="1009"/>
              <a:ext cx="336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2871" name="Rectangle 23"/>
            <p:cNvSpPr>
              <a:spLocks noChangeArrowheads="1"/>
            </p:cNvSpPr>
            <p:nvPr/>
          </p:nvSpPr>
          <p:spPr bwMode="auto">
            <a:xfrm>
              <a:off x="2304" y="1009"/>
              <a:ext cx="336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2872" name="Rectangle 24"/>
            <p:cNvSpPr>
              <a:spLocks noChangeArrowheads="1"/>
            </p:cNvSpPr>
            <p:nvPr/>
          </p:nvSpPr>
          <p:spPr bwMode="auto">
            <a:xfrm>
              <a:off x="384" y="1487"/>
              <a:ext cx="336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2873" name="Rectangle 25"/>
            <p:cNvSpPr>
              <a:spLocks noChangeArrowheads="1"/>
            </p:cNvSpPr>
            <p:nvPr/>
          </p:nvSpPr>
          <p:spPr bwMode="auto">
            <a:xfrm>
              <a:off x="865" y="1487"/>
              <a:ext cx="336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2874" name="Rectangle 26"/>
            <p:cNvSpPr>
              <a:spLocks noChangeArrowheads="1"/>
            </p:cNvSpPr>
            <p:nvPr/>
          </p:nvSpPr>
          <p:spPr bwMode="auto">
            <a:xfrm>
              <a:off x="1343" y="1487"/>
              <a:ext cx="337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2875" name="Rectangle 27"/>
            <p:cNvSpPr>
              <a:spLocks noChangeArrowheads="1"/>
            </p:cNvSpPr>
            <p:nvPr/>
          </p:nvSpPr>
          <p:spPr bwMode="auto">
            <a:xfrm>
              <a:off x="1824" y="1487"/>
              <a:ext cx="336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2876" name="Rectangle 28"/>
            <p:cNvSpPr>
              <a:spLocks noChangeArrowheads="1"/>
            </p:cNvSpPr>
            <p:nvPr/>
          </p:nvSpPr>
          <p:spPr bwMode="auto">
            <a:xfrm>
              <a:off x="2304" y="1487"/>
              <a:ext cx="336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2877" name="Rectangle 29"/>
            <p:cNvSpPr>
              <a:spLocks noChangeArrowheads="1"/>
            </p:cNvSpPr>
            <p:nvPr/>
          </p:nvSpPr>
          <p:spPr bwMode="auto">
            <a:xfrm>
              <a:off x="384" y="1967"/>
              <a:ext cx="336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2878" name="Rectangle 30"/>
            <p:cNvSpPr>
              <a:spLocks noChangeArrowheads="1"/>
            </p:cNvSpPr>
            <p:nvPr/>
          </p:nvSpPr>
          <p:spPr bwMode="auto">
            <a:xfrm>
              <a:off x="865" y="1967"/>
              <a:ext cx="336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2879" name="Rectangle 31"/>
            <p:cNvSpPr>
              <a:spLocks noChangeArrowheads="1"/>
            </p:cNvSpPr>
            <p:nvPr/>
          </p:nvSpPr>
          <p:spPr bwMode="auto">
            <a:xfrm>
              <a:off x="1343" y="1967"/>
              <a:ext cx="337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2880" name="Rectangle 32"/>
            <p:cNvSpPr>
              <a:spLocks noChangeArrowheads="1"/>
            </p:cNvSpPr>
            <p:nvPr/>
          </p:nvSpPr>
          <p:spPr bwMode="auto">
            <a:xfrm>
              <a:off x="1824" y="1967"/>
              <a:ext cx="336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2881" name="Rectangle 33"/>
            <p:cNvSpPr>
              <a:spLocks noChangeArrowheads="1"/>
            </p:cNvSpPr>
            <p:nvPr/>
          </p:nvSpPr>
          <p:spPr bwMode="auto">
            <a:xfrm>
              <a:off x="2304" y="1967"/>
              <a:ext cx="336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5</a:t>
              </a:r>
            </a:p>
          </p:txBody>
        </p:sp>
        <p:sp>
          <p:nvSpPr>
            <p:cNvPr id="1102882" name="Rectangle 34"/>
            <p:cNvSpPr>
              <a:spLocks noChangeArrowheads="1"/>
            </p:cNvSpPr>
            <p:nvPr/>
          </p:nvSpPr>
          <p:spPr bwMode="auto">
            <a:xfrm>
              <a:off x="384" y="2448"/>
              <a:ext cx="336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 dirty="0">
                  <a:cs typeface="+mn-cs"/>
                </a:rPr>
                <a:t>-1</a:t>
              </a:r>
            </a:p>
          </p:txBody>
        </p:sp>
        <p:sp>
          <p:nvSpPr>
            <p:cNvPr id="1102883" name="Rectangle 35"/>
            <p:cNvSpPr>
              <a:spLocks noChangeArrowheads="1"/>
            </p:cNvSpPr>
            <p:nvPr/>
          </p:nvSpPr>
          <p:spPr bwMode="auto">
            <a:xfrm>
              <a:off x="865" y="2448"/>
              <a:ext cx="336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 dirty="0">
                  <a:cs typeface="+mn-cs"/>
                </a:rPr>
                <a:t>-1</a:t>
              </a:r>
            </a:p>
          </p:txBody>
        </p:sp>
        <p:sp>
          <p:nvSpPr>
            <p:cNvPr id="1102884" name="Rectangle 36"/>
            <p:cNvSpPr>
              <a:spLocks noChangeArrowheads="1"/>
            </p:cNvSpPr>
            <p:nvPr/>
          </p:nvSpPr>
          <p:spPr bwMode="auto">
            <a:xfrm>
              <a:off x="1343" y="2448"/>
              <a:ext cx="337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 dirty="0">
                  <a:cs typeface="+mn-cs"/>
                </a:rPr>
                <a:t>-1</a:t>
              </a:r>
            </a:p>
          </p:txBody>
        </p:sp>
        <p:sp>
          <p:nvSpPr>
            <p:cNvPr id="1102885" name="Rectangle 37"/>
            <p:cNvSpPr>
              <a:spLocks noChangeArrowheads="1"/>
            </p:cNvSpPr>
            <p:nvPr/>
          </p:nvSpPr>
          <p:spPr bwMode="auto">
            <a:xfrm>
              <a:off x="1824" y="2448"/>
              <a:ext cx="336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 dirty="0">
                  <a:cs typeface="+mn-cs"/>
                </a:rPr>
                <a:t>-1</a:t>
              </a:r>
            </a:p>
          </p:txBody>
        </p:sp>
        <p:sp>
          <p:nvSpPr>
            <p:cNvPr id="1102886" name="Rectangle 38"/>
            <p:cNvSpPr>
              <a:spLocks noChangeArrowheads="1"/>
            </p:cNvSpPr>
            <p:nvPr/>
          </p:nvSpPr>
          <p:spPr bwMode="auto">
            <a:xfrm>
              <a:off x="2304" y="2448"/>
              <a:ext cx="336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 dirty="0">
                  <a:cs typeface="+mn-cs"/>
                </a:rPr>
                <a:t>-1</a:t>
              </a:r>
            </a:p>
          </p:txBody>
        </p:sp>
        <p:sp>
          <p:nvSpPr>
            <p:cNvPr id="1102887" name="Rectangle 39"/>
            <p:cNvSpPr>
              <a:spLocks noChangeArrowheads="1"/>
            </p:cNvSpPr>
            <p:nvPr/>
          </p:nvSpPr>
          <p:spPr bwMode="auto">
            <a:xfrm>
              <a:off x="2784" y="1009"/>
              <a:ext cx="336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2888" name="Rectangle 40"/>
            <p:cNvSpPr>
              <a:spLocks noChangeArrowheads="1"/>
            </p:cNvSpPr>
            <p:nvPr/>
          </p:nvSpPr>
          <p:spPr bwMode="auto">
            <a:xfrm>
              <a:off x="2784" y="1487"/>
              <a:ext cx="336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2889" name="Rectangle 41"/>
            <p:cNvSpPr>
              <a:spLocks noChangeArrowheads="1"/>
            </p:cNvSpPr>
            <p:nvPr/>
          </p:nvSpPr>
          <p:spPr bwMode="auto">
            <a:xfrm>
              <a:off x="2784" y="1967"/>
              <a:ext cx="336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2890" name="Rectangle 42"/>
            <p:cNvSpPr>
              <a:spLocks noChangeArrowheads="1"/>
            </p:cNvSpPr>
            <p:nvPr/>
          </p:nvSpPr>
          <p:spPr bwMode="auto">
            <a:xfrm>
              <a:off x="2784" y="2448"/>
              <a:ext cx="336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2891" name="Rectangle 43"/>
            <p:cNvSpPr>
              <a:spLocks noChangeArrowheads="1"/>
            </p:cNvSpPr>
            <p:nvPr/>
          </p:nvSpPr>
          <p:spPr bwMode="auto">
            <a:xfrm>
              <a:off x="2784" y="2928"/>
              <a:ext cx="336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2892" name="Rectangle 44"/>
            <p:cNvSpPr>
              <a:spLocks noChangeArrowheads="1"/>
            </p:cNvSpPr>
            <p:nvPr/>
          </p:nvSpPr>
          <p:spPr bwMode="auto">
            <a:xfrm>
              <a:off x="2304" y="2928"/>
              <a:ext cx="336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2893" name="Rectangle 45"/>
            <p:cNvSpPr>
              <a:spLocks noChangeArrowheads="1"/>
            </p:cNvSpPr>
            <p:nvPr/>
          </p:nvSpPr>
          <p:spPr bwMode="auto">
            <a:xfrm>
              <a:off x="1824" y="2928"/>
              <a:ext cx="336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2894" name="Rectangle 46"/>
            <p:cNvSpPr>
              <a:spLocks noChangeArrowheads="1"/>
            </p:cNvSpPr>
            <p:nvPr/>
          </p:nvSpPr>
          <p:spPr bwMode="auto">
            <a:xfrm>
              <a:off x="1343" y="2928"/>
              <a:ext cx="337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2895" name="Rectangle 47"/>
            <p:cNvSpPr>
              <a:spLocks noChangeArrowheads="1"/>
            </p:cNvSpPr>
            <p:nvPr/>
          </p:nvSpPr>
          <p:spPr bwMode="auto">
            <a:xfrm>
              <a:off x="865" y="2928"/>
              <a:ext cx="336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2896" name="Rectangle 48"/>
            <p:cNvSpPr>
              <a:spLocks noChangeArrowheads="1"/>
            </p:cNvSpPr>
            <p:nvPr/>
          </p:nvSpPr>
          <p:spPr bwMode="auto">
            <a:xfrm>
              <a:off x="384" y="2928"/>
              <a:ext cx="336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</p:grpSp>
      <p:grpSp>
        <p:nvGrpSpPr>
          <p:cNvPr id="67591" name="Group 128"/>
          <p:cNvGrpSpPr>
            <a:grpSpLocks/>
          </p:cNvGrpSpPr>
          <p:nvPr/>
        </p:nvGrpSpPr>
        <p:grpSpPr bwMode="auto">
          <a:xfrm>
            <a:off x="679450" y="1219200"/>
            <a:ext cx="3130550" cy="2590800"/>
            <a:chOff x="428" y="768"/>
            <a:chExt cx="1972" cy="1632"/>
          </a:xfrm>
        </p:grpSpPr>
        <p:sp>
          <p:nvSpPr>
            <p:cNvPr id="1102977" name="Rectangle 129"/>
            <p:cNvSpPr>
              <a:spLocks noChangeArrowheads="1"/>
            </p:cNvSpPr>
            <p:nvPr/>
          </p:nvSpPr>
          <p:spPr bwMode="auto">
            <a:xfrm>
              <a:off x="628" y="925"/>
              <a:ext cx="217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2978" name="Text Box 130"/>
            <p:cNvSpPr txBox="1">
              <a:spLocks noChangeArrowheads="1"/>
            </p:cNvSpPr>
            <p:nvPr/>
          </p:nvSpPr>
          <p:spPr bwMode="auto">
            <a:xfrm>
              <a:off x="647" y="768"/>
              <a:ext cx="17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V</a:t>
              </a:r>
            </a:p>
          </p:txBody>
        </p:sp>
        <p:sp>
          <p:nvSpPr>
            <p:cNvPr id="1102979" name="Text Box 131"/>
            <p:cNvSpPr txBox="1">
              <a:spLocks noChangeArrowheads="1"/>
            </p:cNvSpPr>
            <p:nvPr/>
          </p:nvSpPr>
          <p:spPr bwMode="auto">
            <a:xfrm>
              <a:off x="980" y="773"/>
              <a:ext cx="15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L</a:t>
              </a:r>
            </a:p>
          </p:txBody>
        </p:sp>
        <p:sp>
          <p:nvSpPr>
            <p:cNvPr id="1102980" name="Text Box 132"/>
            <p:cNvSpPr txBox="1">
              <a:spLocks noChangeArrowheads="1"/>
            </p:cNvSpPr>
            <p:nvPr/>
          </p:nvSpPr>
          <p:spPr bwMode="auto">
            <a:xfrm>
              <a:off x="1304" y="773"/>
              <a:ext cx="13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I</a:t>
              </a:r>
            </a:p>
          </p:txBody>
        </p:sp>
        <p:sp>
          <p:nvSpPr>
            <p:cNvPr id="1102981" name="Text Box 133"/>
            <p:cNvSpPr txBox="1">
              <a:spLocks noChangeArrowheads="1"/>
            </p:cNvSpPr>
            <p:nvPr/>
          </p:nvSpPr>
          <p:spPr bwMode="auto">
            <a:xfrm>
              <a:off x="1622" y="781"/>
              <a:ext cx="15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L</a:t>
              </a:r>
            </a:p>
          </p:txBody>
        </p:sp>
        <p:sp>
          <p:nvSpPr>
            <p:cNvPr id="1102982" name="Text Box 134"/>
            <p:cNvSpPr txBox="1">
              <a:spLocks noChangeArrowheads="1"/>
            </p:cNvSpPr>
            <p:nvPr/>
          </p:nvSpPr>
          <p:spPr bwMode="auto">
            <a:xfrm>
              <a:off x="1899" y="773"/>
              <a:ext cx="16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P</a:t>
              </a:r>
            </a:p>
          </p:txBody>
        </p:sp>
        <p:sp>
          <p:nvSpPr>
            <p:cNvPr id="1102983" name="Text Box 135"/>
            <p:cNvSpPr txBox="1">
              <a:spLocks noChangeArrowheads="1"/>
            </p:cNvSpPr>
            <p:nvPr/>
          </p:nvSpPr>
          <p:spPr bwMode="auto">
            <a:xfrm>
              <a:off x="428" y="1019"/>
              <a:ext cx="17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V</a:t>
              </a:r>
            </a:p>
          </p:txBody>
        </p:sp>
        <p:sp>
          <p:nvSpPr>
            <p:cNvPr id="1102984" name="Text Box 136"/>
            <p:cNvSpPr txBox="1">
              <a:spLocks noChangeArrowheads="1"/>
            </p:cNvSpPr>
            <p:nvPr/>
          </p:nvSpPr>
          <p:spPr bwMode="auto">
            <a:xfrm>
              <a:off x="434" y="1335"/>
              <a:ext cx="15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L</a:t>
              </a:r>
            </a:p>
          </p:txBody>
        </p:sp>
        <p:sp>
          <p:nvSpPr>
            <p:cNvPr id="1102985" name="Text Box 137"/>
            <p:cNvSpPr txBox="1">
              <a:spLocks noChangeArrowheads="1"/>
            </p:cNvSpPr>
            <p:nvPr/>
          </p:nvSpPr>
          <p:spPr bwMode="auto">
            <a:xfrm>
              <a:off x="441" y="1648"/>
              <a:ext cx="15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L</a:t>
              </a:r>
            </a:p>
          </p:txBody>
        </p:sp>
        <p:sp>
          <p:nvSpPr>
            <p:cNvPr id="1102986" name="Text Box 138"/>
            <p:cNvSpPr txBox="1">
              <a:spLocks noChangeArrowheads="1"/>
            </p:cNvSpPr>
            <p:nvPr/>
          </p:nvSpPr>
          <p:spPr bwMode="auto">
            <a:xfrm>
              <a:off x="440" y="1962"/>
              <a:ext cx="16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P</a:t>
              </a:r>
            </a:p>
          </p:txBody>
        </p:sp>
        <p:sp>
          <p:nvSpPr>
            <p:cNvPr id="1102987" name="Rectangle 139"/>
            <p:cNvSpPr>
              <a:spLocks noChangeArrowheads="1"/>
            </p:cNvSpPr>
            <p:nvPr/>
          </p:nvSpPr>
          <p:spPr bwMode="auto">
            <a:xfrm>
              <a:off x="938" y="925"/>
              <a:ext cx="218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2988" name="Rectangle 140"/>
            <p:cNvSpPr>
              <a:spLocks noChangeArrowheads="1"/>
            </p:cNvSpPr>
            <p:nvPr/>
          </p:nvSpPr>
          <p:spPr bwMode="auto">
            <a:xfrm>
              <a:off x="1249" y="925"/>
              <a:ext cx="218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2989" name="Rectangle 141"/>
            <p:cNvSpPr>
              <a:spLocks noChangeArrowheads="1"/>
            </p:cNvSpPr>
            <p:nvPr/>
          </p:nvSpPr>
          <p:spPr bwMode="auto">
            <a:xfrm>
              <a:off x="1560" y="925"/>
              <a:ext cx="218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2990" name="Rectangle 142"/>
            <p:cNvSpPr>
              <a:spLocks noChangeArrowheads="1"/>
            </p:cNvSpPr>
            <p:nvPr/>
          </p:nvSpPr>
          <p:spPr bwMode="auto">
            <a:xfrm>
              <a:off x="1871" y="925"/>
              <a:ext cx="218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2991" name="Rectangle 143"/>
            <p:cNvSpPr>
              <a:spLocks noChangeArrowheads="1"/>
            </p:cNvSpPr>
            <p:nvPr/>
          </p:nvSpPr>
          <p:spPr bwMode="auto">
            <a:xfrm>
              <a:off x="628" y="1239"/>
              <a:ext cx="217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2992" name="Rectangle 144"/>
            <p:cNvSpPr>
              <a:spLocks noChangeArrowheads="1"/>
            </p:cNvSpPr>
            <p:nvPr/>
          </p:nvSpPr>
          <p:spPr bwMode="auto">
            <a:xfrm>
              <a:off x="938" y="1239"/>
              <a:ext cx="218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2993" name="Rectangle 145"/>
            <p:cNvSpPr>
              <a:spLocks noChangeArrowheads="1"/>
            </p:cNvSpPr>
            <p:nvPr/>
          </p:nvSpPr>
          <p:spPr bwMode="auto">
            <a:xfrm>
              <a:off x="1249" y="1239"/>
              <a:ext cx="218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2994" name="Rectangle 146"/>
            <p:cNvSpPr>
              <a:spLocks noChangeArrowheads="1"/>
            </p:cNvSpPr>
            <p:nvPr/>
          </p:nvSpPr>
          <p:spPr bwMode="auto">
            <a:xfrm>
              <a:off x="1560" y="1239"/>
              <a:ext cx="218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2995" name="Rectangle 147"/>
            <p:cNvSpPr>
              <a:spLocks noChangeArrowheads="1"/>
            </p:cNvSpPr>
            <p:nvPr/>
          </p:nvSpPr>
          <p:spPr bwMode="auto">
            <a:xfrm>
              <a:off x="1871" y="1239"/>
              <a:ext cx="218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2996" name="Rectangle 148"/>
            <p:cNvSpPr>
              <a:spLocks noChangeArrowheads="1"/>
            </p:cNvSpPr>
            <p:nvPr/>
          </p:nvSpPr>
          <p:spPr bwMode="auto">
            <a:xfrm>
              <a:off x="628" y="1553"/>
              <a:ext cx="217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2997" name="Rectangle 149"/>
            <p:cNvSpPr>
              <a:spLocks noChangeArrowheads="1"/>
            </p:cNvSpPr>
            <p:nvPr/>
          </p:nvSpPr>
          <p:spPr bwMode="auto">
            <a:xfrm>
              <a:off x="938" y="1553"/>
              <a:ext cx="218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2998" name="Rectangle 150"/>
            <p:cNvSpPr>
              <a:spLocks noChangeArrowheads="1"/>
            </p:cNvSpPr>
            <p:nvPr/>
          </p:nvSpPr>
          <p:spPr bwMode="auto">
            <a:xfrm>
              <a:off x="1249" y="1553"/>
              <a:ext cx="218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2999" name="Rectangle 151"/>
            <p:cNvSpPr>
              <a:spLocks noChangeArrowheads="1"/>
            </p:cNvSpPr>
            <p:nvPr/>
          </p:nvSpPr>
          <p:spPr bwMode="auto">
            <a:xfrm>
              <a:off x="1560" y="1553"/>
              <a:ext cx="218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3000" name="Rectangle 152"/>
            <p:cNvSpPr>
              <a:spLocks noChangeArrowheads="1"/>
            </p:cNvSpPr>
            <p:nvPr/>
          </p:nvSpPr>
          <p:spPr bwMode="auto">
            <a:xfrm>
              <a:off x="1871" y="1553"/>
              <a:ext cx="218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5</a:t>
              </a:r>
            </a:p>
          </p:txBody>
        </p:sp>
        <p:sp>
          <p:nvSpPr>
            <p:cNvPr id="1103001" name="Rectangle 153"/>
            <p:cNvSpPr>
              <a:spLocks noChangeArrowheads="1"/>
            </p:cNvSpPr>
            <p:nvPr/>
          </p:nvSpPr>
          <p:spPr bwMode="auto">
            <a:xfrm>
              <a:off x="628" y="1866"/>
              <a:ext cx="217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2</a:t>
              </a:r>
            </a:p>
          </p:txBody>
        </p:sp>
        <p:sp>
          <p:nvSpPr>
            <p:cNvPr id="1103002" name="Rectangle 154"/>
            <p:cNvSpPr>
              <a:spLocks noChangeArrowheads="1"/>
            </p:cNvSpPr>
            <p:nvPr/>
          </p:nvSpPr>
          <p:spPr bwMode="auto">
            <a:xfrm>
              <a:off x="938" y="1866"/>
              <a:ext cx="218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3</a:t>
              </a:r>
            </a:p>
          </p:txBody>
        </p:sp>
        <p:sp>
          <p:nvSpPr>
            <p:cNvPr id="1103003" name="Rectangle 155"/>
            <p:cNvSpPr>
              <a:spLocks noChangeArrowheads="1"/>
            </p:cNvSpPr>
            <p:nvPr/>
          </p:nvSpPr>
          <p:spPr bwMode="auto">
            <a:xfrm>
              <a:off x="1249" y="1866"/>
              <a:ext cx="218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4</a:t>
              </a:r>
            </a:p>
          </p:txBody>
        </p:sp>
        <p:sp>
          <p:nvSpPr>
            <p:cNvPr id="1103004" name="Rectangle 156"/>
            <p:cNvSpPr>
              <a:spLocks noChangeArrowheads="1"/>
            </p:cNvSpPr>
            <p:nvPr/>
          </p:nvSpPr>
          <p:spPr bwMode="auto">
            <a:xfrm>
              <a:off x="1560" y="1866"/>
              <a:ext cx="218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5</a:t>
              </a:r>
            </a:p>
          </p:txBody>
        </p:sp>
        <p:sp>
          <p:nvSpPr>
            <p:cNvPr id="1103005" name="Rectangle 157"/>
            <p:cNvSpPr>
              <a:spLocks noChangeArrowheads="1"/>
            </p:cNvSpPr>
            <p:nvPr/>
          </p:nvSpPr>
          <p:spPr bwMode="auto">
            <a:xfrm>
              <a:off x="1871" y="1866"/>
              <a:ext cx="218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10</a:t>
              </a:r>
            </a:p>
          </p:txBody>
        </p:sp>
        <p:sp>
          <p:nvSpPr>
            <p:cNvPr id="1103006" name="Rectangle 158"/>
            <p:cNvSpPr>
              <a:spLocks noChangeArrowheads="1"/>
            </p:cNvSpPr>
            <p:nvPr/>
          </p:nvSpPr>
          <p:spPr bwMode="auto">
            <a:xfrm>
              <a:off x="2182" y="925"/>
              <a:ext cx="218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3007" name="Rectangle 159"/>
            <p:cNvSpPr>
              <a:spLocks noChangeArrowheads="1"/>
            </p:cNvSpPr>
            <p:nvPr/>
          </p:nvSpPr>
          <p:spPr bwMode="auto">
            <a:xfrm>
              <a:off x="2182" y="1239"/>
              <a:ext cx="218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3008" name="Rectangle 160"/>
            <p:cNvSpPr>
              <a:spLocks noChangeArrowheads="1"/>
            </p:cNvSpPr>
            <p:nvPr/>
          </p:nvSpPr>
          <p:spPr bwMode="auto">
            <a:xfrm>
              <a:off x="2182" y="1553"/>
              <a:ext cx="218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3009" name="Rectangle 161"/>
            <p:cNvSpPr>
              <a:spLocks noChangeArrowheads="1"/>
            </p:cNvSpPr>
            <p:nvPr/>
          </p:nvSpPr>
          <p:spPr bwMode="auto">
            <a:xfrm>
              <a:off x="2182" y="1866"/>
              <a:ext cx="218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3010" name="Rectangle 162"/>
            <p:cNvSpPr>
              <a:spLocks noChangeArrowheads="1"/>
            </p:cNvSpPr>
            <p:nvPr/>
          </p:nvSpPr>
          <p:spPr bwMode="auto">
            <a:xfrm>
              <a:off x="2182" y="2180"/>
              <a:ext cx="218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3011" name="Rectangle 163"/>
            <p:cNvSpPr>
              <a:spLocks noChangeArrowheads="1"/>
            </p:cNvSpPr>
            <p:nvPr/>
          </p:nvSpPr>
          <p:spPr bwMode="auto">
            <a:xfrm>
              <a:off x="1871" y="2180"/>
              <a:ext cx="218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3012" name="Rectangle 164"/>
            <p:cNvSpPr>
              <a:spLocks noChangeArrowheads="1"/>
            </p:cNvSpPr>
            <p:nvPr/>
          </p:nvSpPr>
          <p:spPr bwMode="auto">
            <a:xfrm>
              <a:off x="1560" y="2180"/>
              <a:ext cx="218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3013" name="Rectangle 165"/>
            <p:cNvSpPr>
              <a:spLocks noChangeArrowheads="1"/>
            </p:cNvSpPr>
            <p:nvPr/>
          </p:nvSpPr>
          <p:spPr bwMode="auto">
            <a:xfrm>
              <a:off x="1249" y="2180"/>
              <a:ext cx="218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3014" name="Rectangle 166"/>
            <p:cNvSpPr>
              <a:spLocks noChangeArrowheads="1"/>
            </p:cNvSpPr>
            <p:nvPr/>
          </p:nvSpPr>
          <p:spPr bwMode="auto">
            <a:xfrm>
              <a:off x="938" y="2180"/>
              <a:ext cx="218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3015" name="Rectangle 167"/>
            <p:cNvSpPr>
              <a:spLocks noChangeArrowheads="1"/>
            </p:cNvSpPr>
            <p:nvPr/>
          </p:nvSpPr>
          <p:spPr bwMode="auto">
            <a:xfrm>
              <a:off x="628" y="2180"/>
              <a:ext cx="217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3016" name="Line 168"/>
            <p:cNvSpPr>
              <a:spLocks noChangeShapeType="1"/>
            </p:cNvSpPr>
            <p:nvPr/>
          </p:nvSpPr>
          <p:spPr bwMode="auto">
            <a:xfrm flipH="1" flipV="1">
              <a:off x="2089" y="2086"/>
              <a:ext cx="93" cy="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</p:grpSp>
      <p:graphicFrame>
        <p:nvGraphicFramePr>
          <p:cNvPr id="67592" name="Object 169"/>
          <p:cNvGraphicFramePr>
            <a:graphicFrameLocks noChangeAspect="1"/>
          </p:cNvGraphicFramePr>
          <p:nvPr/>
        </p:nvGraphicFramePr>
        <p:xfrm>
          <a:off x="566738" y="4343400"/>
          <a:ext cx="4965700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19" name="Equation" r:id="rId4" imgW="2108200" imgH="228600" progId="Equation.3">
                  <p:embed/>
                </p:oleObj>
              </mc:Choice>
              <mc:Fallback>
                <p:oleObj name="Equation" r:id="rId4" imgW="2108200" imgH="228600" progId="Equation.3">
                  <p:embed/>
                  <p:pic>
                    <p:nvPicPr>
                      <p:cNvPr id="0" name="Object 1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8" y="4343400"/>
                        <a:ext cx="4965700" cy="5381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3020" name="Object 1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2985413"/>
              </p:ext>
            </p:extLst>
          </p:nvPr>
        </p:nvGraphicFramePr>
        <p:xfrm>
          <a:off x="1012825" y="5162550"/>
          <a:ext cx="4098925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20" name="Equation" r:id="rId6" imgW="1739900" imgH="241300" progId="Equation.3">
                  <p:embed/>
                </p:oleObj>
              </mc:Choice>
              <mc:Fallback>
                <p:oleObj name="Equation" r:id="rId6" imgW="1739900" imgH="241300" progId="Equation.3">
                  <p:embed/>
                  <p:pic>
                    <p:nvPicPr>
                      <p:cNvPr id="0" name="Object 1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2825" y="5162550"/>
                        <a:ext cx="4098925" cy="5667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3021" name="Text Box 173"/>
          <p:cNvSpPr txBox="1">
            <a:spLocks noChangeArrowheads="1"/>
          </p:cNvSpPr>
          <p:nvPr/>
        </p:nvSpPr>
        <p:spPr bwMode="auto">
          <a:xfrm>
            <a:off x="7239000" y="4572000"/>
            <a:ext cx="9779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0">
                <a:latin typeface="Comic Sans MS" charset="0"/>
                <a:cs typeface="+mn-cs"/>
              </a:rPr>
              <a:t>W</a:t>
            </a:r>
            <a:r>
              <a:rPr lang="en-US" sz="1800" b="0" baseline="-25000">
                <a:latin typeface="Comic Sans MS" charset="0"/>
                <a:cs typeface="+mn-cs"/>
              </a:rPr>
              <a:t>1</a:t>
            </a:r>
            <a:r>
              <a:rPr lang="en-US" sz="1800" b="0">
                <a:latin typeface="Comic Sans MS" charset="0"/>
                <a:cs typeface="+mn-cs"/>
              </a:rPr>
              <a:t> = -5</a:t>
            </a:r>
          </a:p>
          <a:p>
            <a:pPr>
              <a:defRPr/>
            </a:pPr>
            <a:r>
              <a:rPr lang="en-US" sz="1800" b="0">
                <a:latin typeface="Comic Sans MS" charset="0"/>
                <a:cs typeface="+mn-cs"/>
              </a:rPr>
              <a:t>U = -1</a:t>
            </a:r>
          </a:p>
        </p:txBody>
      </p:sp>
      <p:sp>
        <p:nvSpPr>
          <p:cNvPr id="1103022" name="AutoShape 174"/>
          <p:cNvSpPr>
            <a:spLocks noChangeArrowheads="1"/>
          </p:cNvSpPr>
          <p:nvPr/>
        </p:nvSpPr>
        <p:spPr bwMode="auto">
          <a:xfrm>
            <a:off x="6553200" y="2438400"/>
            <a:ext cx="381000" cy="381000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0772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How does it work (D,Q,P, and E-matrices)</a:t>
            </a:r>
          </a:p>
        </p:txBody>
      </p:sp>
      <p:sp>
        <p:nvSpPr>
          <p:cNvPr id="1105923" name="Text Box 3"/>
          <p:cNvSpPr txBox="1">
            <a:spLocks noChangeArrowheads="1"/>
          </p:cNvSpPr>
          <p:nvPr/>
        </p:nvSpPr>
        <p:spPr bwMode="auto">
          <a:xfrm>
            <a:off x="136525" y="1050925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D</a:t>
            </a:r>
          </a:p>
        </p:txBody>
      </p:sp>
      <p:sp>
        <p:nvSpPr>
          <p:cNvPr id="1105924" name="Text Box 4"/>
          <p:cNvSpPr txBox="1">
            <a:spLocks noChangeArrowheads="1"/>
          </p:cNvSpPr>
          <p:nvPr/>
        </p:nvSpPr>
        <p:spPr bwMode="auto">
          <a:xfrm>
            <a:off x="8131175" y="1127125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Q</a:t>
            </a:r>
          </a:p>
        </p:txBody>
      </p:sp>
      <p:sp>
        <p:nvSpPr>
          <p:cNvPr id="1105925" name="Text Box 5"/>
          <p:cNvSpPr txBox="1">
            <a:spLocks noChangeArrowheads="1"/>
          </p:cNvSpPr>
          <p:nvPr/>
        </p:nvSpPr>
        <p:spPr bwMode="auto">
          <a:xfrm>
            <a:off x="2286000" y="9144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m</a:t>
            </a:r>
          </a:p>
        </p:txBody>
      </p:sp>
      <p:sp>
        <p:nvSpPr>
          <p:cNvPr id="1105926" name="Text Box 6"/>
          <p:cNvSpPr txBox="1">
            <a:spLocks noChangeArrowheads="1"/>
          </p:cNvSpPr>
          <p:nvPr/>
        </p:nvSpPr>
        <p:spPr bwMode="auto">
          <a:xfrm>
            <a:off x="228600" y="2286000"/>
            <a:ext cx="374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n</a:t>
            </a:r>
          </a:p>
        </p:txBody>
      </p:sp>
      <p:grpSp>
        <p:nvGrpSpPr>
          <p:cNvPr id="69638" name="Group 90"/>
          <p:cNvGrpSpPr>
            <a:grpSpLocks/>
          </p:cNvGrpSpPr>
          <p:nvPr/>
        </p:nvGrpSpPr>
        <p:grpSpPr bwMode="auto">
          <a:xfrm>
            <a:off x="4843463" y="1158875"/>
            <a:ext cx="3005137" cy="2651125"/>
            <a:chOff x="3051" y="730"/>
            <a:chExt cx="1893" cy="1670"/>
          </a:xfrm>
        </p:grpSpPr>
        <p:sp>
          <p:nvSpPr>
            <p:cNvPr id="1105928" name="Rectangle 8"/>
            <p:cNvSpPr>
              <a:spLocks noChangeArrowheads="1"/>
            </p:cNvSpPr>
            <p:nvPr/>
          </p:nvSpPr>
          <p:spPr bwMode="auto">
            <a:xfrm>
              <a:off x="3241" y="897"/>
              <a:ext cx="209" cy="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5929" name="Text Box 9"/>
            <p:cNvSpPr txBox="1">
              <a:spLocks noChangeArrowheads="1"/>
            </p:cNvSpPr>
            <p:nvPr/>
          </p:nvSpPr>
          <p:spPr bwMode="auto">
            <a:xfrm>
              <a:off x="3259" y="730"/>
              <a:ext cx="17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V</a:t>
              </a:r>
            </a:p>
          </p:txBody>
        </p:sp>
        <p:sp>
          <p:nvSpPr>
            <p:cNvPr id="1105930" name="Text Box 10"/>
            <p:cNvSpPr txBox="1">
              <a:spLocks noChangeArrowheads="1"/>
            </p:cNvSpPr>
            <p:nvPr/>
          </p:nvSpPr>
          <p:spPr bwMode="auto">
            <a:xfrm>
              <a:off x="3584" y="737"/>
              <a:ext cx="15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L</a:t>
              </a:r>
            </a:p>
          </p:txBody>
        </p:sp>
        <p:sp>
          <p:nvSpPr>
            <p:cNvPr id="1105931" name="Text Box 11"/>
            <p:cNvSpPr txBox="1">
              <a:spLocks noChangeArrowheads="1"/>
            </p:cNvSpPr>
            <p:nvPr/>
          </p:nvSpPr>
          <p:spPr bwMode="auto">
            <a:xfrm>
              <a:off x="3892" y="736"/>
              <a:ext cx="13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I</a:t>
              </a:r>
            </a:p>
          </p:txBody>
        </p:sp>
        <p:sp>
          <p:nvSpPr>
            <p:cNvPr id="1105932" name="Text Box 12"/>
            <p:cNvSpPr txBox="1">
              <a:spLocks noChangeArrowheads="1"/>
            </p:cNvSpPr>
            <p:nvPr/>
          </p:nvSpPr>
          <p:spPr bwMode="auto">
            <a:xfrm>
              <a:off x="4197" y="742"/>
              <a:ext cx="15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L</a:t>
              </a:r>
            </a:p>
          </p:txBody>
        </p:sp>
        <p:sp>
          <p:nvSpPr>
            <p:cNvPr id="1105933" name="Text Box 13"/>
            <p:cNvSpPr txBox="1">
              <a:spLocks noChangeArrowheads="1"/>
            </p:cNvSpPr>
            <p:nvPr/>
          </p:nvSpPr>
          <p:spPr bwMode="auto">
            <a:xfrm>
              <a:off x="4459" y="737"/>
              <a:ext cx="16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P</a:t>
              </a:r>
            </a:p>
          </p:txBody>
        </p:sp>
        <p:sp>
          <p:nvSpPr>
            <p:cNvPr id="1105934" name="Text Box 14"/>
            <p:cNvSpPr txBox="1">
              <a:spLocks noChangeArrowheads="1"/>
            </p:cNvSpPr>
            <p:nvPr/>
          </p:nvSpPr>
          <p:spPr bwMode="auto">
            <a:xfrm>
              <a:off x="3051" y="987"/>
              <a:ext cx="17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V</a:t>
              </a:r>
            </a:p>
          </p:txBody>
        </p:sp>
        <p:sp>
          <p:nvSpPr>
            <p:cNvPr id="1105935" name="Text Box 15"/>
            <p:cNvSpPr txBox="1">
              <a:spLocks noChangeArrowheads="1"/>
            </p:cNvSpPr>
            <p:nvPr/>
          </p:nvSpPr>
          <p:spPr bwMode="auto">
            <a:xfrm>
              <a:off x="3058" y="1308"/>
              <a:ext cx="15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L</a:t>
              </a:r>
            </a:p>
          </p:txBody>
        </p:sp>
        <p:sp>
          <p:nvSpPr>
            <p:cNvPr id="1105936" name="Text Box 16"/>
            <p:cNvSpPr txBox="1">
              <a:spLocks noChangeArrowheads="1"/>
            </p:cNvSpPr>
            <p:nvPr/>
          </p:nvSpPr>
          <p:spPr bwMode="auto">
            <a:xfrm>
              <a:off x="3066" y="1626"/>
              <a:ext cx="15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L</a:t>
              </a:r>
            </a:p>
          </p:txBody>
        </p:sp>
        <p:sp>
          <p:nvSpPr>
            <p:cNvPr id="1105937" name="Text Box 17"/>
            <p:cNvSpPr txBox="1">
              <a:spLocks noChangeArrowheads="1"/>
            </p:cNvSpPr>
            <p:nvPr/>
          </p:nvSpPr>
          <p:spPr bwMode="auto">
            <a:xfrm>
              <a:off x="3058" y="1946"/>
              <a:ext cx="16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P</a:t>
              </a:r>
            </a:p>
          </p:txBody>
        </p:sp>
        <p:sp>
          <p:nvSpPr>
            <p:cNvPr id="1105938" name="Rectangle 18"/>
            <p:cNvSpPr>
              <a:spLocks noChangeArrowheads="1"/>
            </p:cNvSpPr>
            <p:nvPr/>
          </p:nvSpPr>
          <p:spPr bwMode="auto">
            <a:xfrm>
              <a:off x="3540" y="897"/>
              <a:ext cx="209" cy="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5939" name="Rectangle 19"/>
            <p:cNvSpPr>
              <a:spLocks noChangeArrowheads="1"/>
            </p:cNvSpPr>
            <p:nvPr/>
          </p:nvSpPr>
          <p:spPr bwMode="auto">
            <a:xfrm>
              <a:off x="3838" y="897"/>
              <a:ext cx="210" cy="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5940" name="Rectangle 20"/>
            <p:cNvSpPr>
              <a:spLocks noChangeArrowheads="1"/>
            </p:cNvSpPr>
            <p:nvPr/>
          </p:nvSpPr>
          <p:spPr bwMode="auto">
            <a:xfrm>
              <a:off x="4137" y="897"/>
              <a:ext cx="209" cy="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5941" name="Rectangle 21"/>
            <p:cNvSpPr>
              <a:spLocks noChangeArrowheads="1"/>
            </p:cNvSpPr>
            <p:nvPr/>
          </p:nvSpPr>
          <p:spPr bwMode="auto">
            <a:xfrm>
              <a:off x="4436" y="897"/>
              <a:ext cx="209" cy="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5942" name="Rectangle 22"/>
            <p:cNvSpPr>
              <a:spLocks noChangeArrowheads="1"/>
            </p:cNvSpPr>
            <p:nvPr/>
          </p:nvSpPr>
          <p:spPr bwMode="auto">
            <a:xfrm>
              <a:off x="3241" y="1216"/>
              <a:ext cx="209" cy="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5943" name="Rectangle 23"/>
            <p:cNvSpPr>
              <a:spLocks noChangeArrowheads="1"/>
            </p:cNvSpPr>
            <p:nvPr/>
          </p:nvSpPr>
          <p:spPr bwMode="auto">
            <a:xfrm>
              <a:off x="3540" y="1216"/>
              <a:ext cx="209" cy="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5944" name="Rectangle 24"/>
            <p:cNvSpPr>
              <a:spLocks noChangeArrowheads="1"/>
            </p:cNvSpPr>
            <p:nvPr/>
          </p:nvSpPr>
          <p:spPr bwMode="auto">
            <a:xfrm>
              <a:off x="3838" y="1216"/>
              <a:ext cx="210" cy="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5945" name="Rectangle 25"/>
            <p:cNvSpPr>
              <a:spLocks noChangeArrowheads="1"/>
            </p:cNvSpPr>
            <p:nvPr/>
          </p:nvSpPr>
          <p:spPr bwMode="auto">
            <a:xfrm>
              <a:off x="4137" y="1216"/>
              <a:ext cx="209" cy="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5946" name="Rectangle 26"/>
            <p:cNvSpPr>
              <a:spLocks noChangeArrowheads="1"/>
            </p:cNvSpPr>
            <p:nvPr/>
          </p:nvSpPr>
          <p:spPr bwMode="auto">
            <a:xfrm>
              <a:off x="4436" y="1216"/>
              <a:ext cx="209" cy="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5947" name="Rectangle 27"/>
            <p:cNvSpPr>
              <a:spLocks noChangeArrowheads="1"/>
            </p:cNvSpPr>
            <p:nvPr/>
          </p:nvSpPr>
          <p:spPr bwMode="auto">
            <a:xfrm>
              <a:off x="3241" y="1536"/>
              <a:ext cx="209" cy="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5948" name="Rectangle 28"/>
            <p:cNvSpPr>
              <a:spLocks noChangeArrowheads="1"/>
            </p:cNvSpPr>
            <p:nvPr/>
          </p:nvSpPr>
          <p:spPr bwMode="auto">
            <a:xfrm>
              <a:off x="3540" y="1536"/>
              <a:ext cx="209" cy="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5949" name="Rectangle 29"/>
            <p:cNvSpPr>
              <a:spLocks noChangeArrowheads="1"/>
            </p:cNvSpPr>
            <p:nvPr/>
          </p:nvSpPr>
          <p:spPr bwMode="auto">
            <a:xfrm>
              <a:off x="3838" y="1536"/>
              <a:ext cx="210" cy="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5950" name="Rectangle 30"/>
            <p:cNvSpPr>
              <a:spLocks noChangeArrowheads="1"/>
            </p:cNvSpPr>
            <p:nvPr/>
          </p:nvSpPr>
          <p:spPr bwMode="auto">
            <a:xfrm>
              <a:off x="4137" y="1536"/>
              <a:ext cx="209" cy="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5951" name="Rectangle 31"/>
            <p:cNvSpPr>
              <a:spLocks noChangeArrowheads="1"/>
            </p:cNvSpPr>
            <p:nvPr/>
          </p:nvSpPr>
          <p:spPr bwMode="auto">
            <a:xfrm>
              <a:off x="4436" y="1536"/>
              <a:ext cx="209" cy="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5</a:t>
              </a:r>
            </a:p>
          </p:txBody>
        </p:sp>
        <p:sp>
          <p:nvSpPr>
            <p:cNvPr id="1105952" name="Rectangle 32"/>
            <p:cNvSpPr>
              <a:spLocks noChangeArrowheads="1"/>
            </p:cNvSpPr>
            <p:nvPr/>
          </p:nvSpPr>
          <p:spPr bwMode="auto">
            <a:xfrm>
              <a:off x="3241" y="1856"/>
              <a:ext cx="209" cy="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 dirty="0">
                  <a:cs typeface="+mn-cs"/>
                </a:rPr>
                <a:t>-1</a:t>
              </a:r>
            </a:p>
          </p:txBody>
        </p:sp>
        <p:sp>
          <p:nvSpPr>
            <p:cNvPr id="1105953" name="Rectangle 33"/>
            <p:cNvSpPr>
              <a:spLocks noChangeArrowheads="1"/>
            </p:cNvSpPr>
            <p:nvPr/>
          </p:nvSpPr>
          <p:spPr bwMode="auto">
            <a:xfrm>
              <a:off x="3540" y="1856"/>
              <a:ext cx="209" cy="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 dirty="0">
                  <a:cs typeface="+mn-cs"/>
                </a:rPr>
                <a:t>-1</a:t>
              </a:r>
            </a:p>
          </p:txBody>
        </p:sp>
        <p:sp>
          <p:nvSpPr>
            <p:cNvPr id="1105954" name="Rectangle 34"/>
            <p:cNvSpPr>
              <a:spLocks noChangeArrowheads="1"/>
            </p:cNvSpPr>
            <p:nvPr/>
          </p:nvSpPr>
          <p:spPr bwMode="auto">
            <a:xfrm>
              <a:off x="3838" y="1856"/>
              <a:ext cx="210" cy="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 dirty="0">
                  <a:cs typeface="+mn-cs"/>
                </a:rPr>
                <a:t>-1</a:t>
              </a:r>
            </a:p>
          </p:txBody>
        </p:sp>
        <p:sp>
          <p:nvSpPr>
            <p:cNvPr id="1105955" name="Rectangle 35"/>
            <p:cNvSpPr>
              <a:spLocks noChangeArrowheads="1"/>
            </p:cNvSpPr>
            <p:nvPr/>
          </p:nvSpPr>
          <p:spPr bwMode="auto">
            <a:xfrm>
              <a:off x="4137" y="1856"/>
              <a:ext cx="209" cy="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 dirty="0">
                  <a:cs typeface="+mn-cs"/>
                </a:rPr>
                <a:t>-1</a:t>
              </a:r>
            </a:p>
          </p:txBody>
        </p:sp>
        <p:sp>
          <p:nvSpPr>
            <p:cNvPr id="1105956" name="Rectangle 36"/>
            <p:cNvSpPr>
              <a:spLocks noChangeArrowheads="1"/>
            </p:cNvSpPr>
            <p:nvPr/>
          </p:nvSpPr>
          <p:spPr bwMode="auto">
            <a:xfrm>
              <a:off x="4436" y="1856"/>
              <a:ext cx="209" cy="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 dirty="0">
                  <a:cs typeface="+mn-cs"/>
                </a:rPr>
                <a:t>-1</a:t>
              </a:r>
            </a:p>
          </p:txBody>
        </p:sp>
        <p:sp>
          <p:nvSpPr>
            <p:cNvPr id="1105957" name="Rectangle 37"/>
            <p:cNvSpPr>
              <a:spLocks noChangeArrowheads="1"/>
            </p:cNvSpPr>
            <p:nvPr/>
          </p:nvSpPr>
          <p:spPr bwMode="auto">
            <a:xfrm>
              <a:off x="4735" y="897"/>
              <a:ext cx="209" cy="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5958" name="Rectangle 38"/>
            <p:cNvSpPr>
              <a:spLocks noChangeArrowheads="1"/>
            </p:cNvSpPr>
            <p:nvPr/>
          </p:nvSpPr>
          <p:spPr bwMode="auto">
            <a:xfrm>
              <a:off x="4735" y="1216"/>
              <a:ext cx="209" cy="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5959" name="Rectangle 39"/>
            <p:cNvSpPr>
              <a:spLocks noChangeArrowheads="1"/>
            </p:cNvSpPr>
            <p:nvPr/>
          </p:nvSpPr>
          <p:spPr bwMode="auto">
            <a:xfrm>
              <a:off x="4735" y="1536"/>
              <a:ext cx="209" cy="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5960" name="Rectangle 40"/>
            <p:cNvSpPr>
              <a:spLocks noChangeArrowheads="1"/>
            </p:cNvSpPr>
            <p:nvPr/>
          </p:nvSpPr>
          <p:spPr bwMode="auto">
            <a:xfrm>
              <a:off x="4735" y="1856"/>
              <a:ext cx="209" cy="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5961" name="Rectangle 41"/>
            <p:cNvSpPr>
              <a:spLocks noChangeArrowheads="1"/>
            </p:cNvSpPr>
            <p:nvPr/>
          </p:nvSpPr>
          <p:spPr bwMode="auto">
            <a:xfrm>
              <a:off x="4735" y="2176"/>
              <a:ext cx="209" cy="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5962" name="Rectangle 42"/>
            <p:cNvSpPr>
              <a:spLocks noChangeArrowheads="1"/>
            </p:cNvSpPr>
            <p:nvPr/>
          </p:nvSpPr>
          <p:spPr bwMode="auto">
            <a:xfrm>
              <a:off x="4436" y="2176"/>
              <a:ext cx="209" cy="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5963" name="Rectangle 43"/>
            <p:cNvSpPr>
              <a:spLocks noChangeArrowheads="1"/>
            </p:cNvSpPr>
            <p:nvPr/>
          </p:nvSpPr>
          <p:spPr bwMode="auto">
            <a:xfrm>
              <a:off x="4137" y="2176"/>
              <a:ext cx="209" cy="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5964" name="Rectangle 44"/>
            <p:cNvSpPr>
              <a:spLocks noChangeArrowheads="1"/>
            </p:cNvSpPr>
            <p:nvPr/>
          </p:nvSpPr>
          <p:spPr bwMode="auto">
            <a:xfrm>
              <a:off x="3838" y="2176"/>
              <a:ext cx="210" cy="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5965" name="Rectangle 45"/>
            <p:cNvSpPr>
              <a:spLocks noChangeArrowheads="1"/>
            </p:cNvSpPr>
            <p:nvPr/>
          </p:nvSpPr>
          <p:spPr bwMode="auto">
            <a:xfrm>
              <a:off x="3540" y="2176"/>
              <a:ext cx="209" cy="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5966" name="Rectangle 46"/>
            <p:cNvSpPr>
              <a:spLocks noChangeArrowheads="1"/>
            </p:cNvSpPr>
            <p:nvPr/>
          </p:nvSpPr>
          <p:spPr bwMode="auto">
            <a:xfrm>
              <a:off x="3241" y="2176"/>
              <a:ext cx="209" cy="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</p:grpSp>
      <p:grpSp>
        <p:nvGrpSpPr>
          <p:cNvPr id="69639" name="Group 47"/>
          <p:cNvGrpSpPr>
            <a:grpSpLocks/>
          </p:cNvGrpSpPr>
          <p:nvPr/>
        </p:nvGrpSpPr>
        <p:grpSpPr bwMode="auto">
          <a:xfrm>
            <a:off x="679450" y="1219200"/>
            <a:ext cx="3130550" cy="2590800"/>
            <a:chOff x="428" y="768"/>
            <a:chExt cx="1972" cy="1632"/>
          </a:xfrm>
        </p:grpSpPr>
        <p:sp>
          <p:nvSpPr>
            <p:cNvPr id="1105968" name="Rectangle 48"/>
            <p:cNvSpPr>
              <a:spLocks noChangeArrowheads="1"/>
            </p:cNvSpPr>
            <p:nvPr/>
          </p:nvSpPr>
          <p:spPr bwMode="auto">
            <a:xfrm>
              <a:off x="628" y="925"/>
              <a:ext cx="217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5969" name="Text Box 49"/>
            <p:cNvSpPr txBox="1">
              <a:spLocks noChangeArrowheads="1"/>
            </p:cNvSpPr>
            <p:nvPr/>
          </p:nvSpPr>
          <p:spPr bwMode="auto">
            <a:xfrm>
              <a:off x="647" y="768"/>
              <a:ext cx="17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V</a:t>
              </a:r>
            </a:p>
          </p:txBody>
        </p:sp>
        <p:sp>
          <p:nvSpPr>
            <p:cNvPr id="1105970" name="Text Box 50"/>
            <p:cNvSpPr txBox="1">
              <a:spLocks noChangeArrowheads="1"/>
            </p:cNvSpPr>
            <p:nvPr/>
          </p:nvSpPr>
          <p:spPr bwMode="auto">
            <a:xfrm>
              <a:off x="980" y="773"/>
              <a:ext cx="15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L</a:t>
              </a:r>
            </a:p>
          </p:txBody>
        </p:sp>
        <p:sp>
          <p:nvSpPr>
            <p:cNvPr id="1105971" name="Text Box 51"/>
            <p:cNvSpPr txBox="1">
              <a:spLocks noChangeArrowheads="1"/>
            </p:cNvSpPr>
            <p:nvPr/>
          </p:nvSpPr>
          <p:spPr bwMode="auto">
            <a:xfrm>
              <a:off x="1304" y="773"/>
              <a:ext cx="13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I</a:t>
              </a:r>
            </a:p>
          </p:txBody>
        </p:sp>
        <p:sp>
          <p:nvSpPr>
            <p:cNvPr id="1105972" name="Text Box 52"/>
            <p:cNvSpPr txBox="1">
              <a:spLocks noChangeArrowheads="1"/>
            </p:cNvSpPr>
            <p:nvPr/>
          </p:nvSpPr>
          <p:spPr bwMode="auto">
            <a:xfrm>
              <a:off x="1622" y="781"/>
              <a:ext cx="15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L</a:t>
              </a:r>
            </a:p>
          </p:txBody>
        </p:sp>
        <p:sp>
          <p:nvSpPr>
            <p:cNvPr id="1105973" name="Text Box 53"/>
            <p:cNvSpPr txBox="1">
              <a:spLocks noChangeArrowheads="1"/>
            </p:cNvSpPr>
            <p:nvPr/>
          </p:nvSpPr>
          <p:spPr bwMode="auto">
            <a:xfrm>
              <a:off x="1899" y="773"/>
              <a:ext cx="16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P</a:t>
              </a:r>
            </a:p>
          </p:txBody>
        </p:sp>
        <p:sp>
          <p:nvSpPr>
            <p:cNvPr id="1105974" name="Text Box 54"/>
            <p:cNvSpPr txBox="1">
              <a:spLocks noChangeArrowheads="1"/>
            </p:cNvSpPr>
            <p:nvPr/>
          </p:nvSpPr>
          <p:spPr bwMode="auto">
            <a:xfrm>
              <a:off x="428" y="1019"/>
              <a:ext cx="17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V</a:t>
              </a:r>
            </a:p>
          </p:txBody>
        </p:sp>
        <p:sp>
          <p:nvSpPr>
            <p:cNvPr id="1105975" name="Text Box 55"/>
            <p:cNvSpPr txBox="1">
              <a:spLocks noChangeArrowheads="1"/>
            </p:cNvSpPr>
            <p:nvPr/>
          </p:nvSpPr>
          <p:spPr bwMode="auto">
            <a:xfrm>
              <a:off x="434" y="1335"/>
              <a:ext cx="15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L</a:t>
              </a:r>
            </a:p>
          </p:txBody>
        </p:sp>
        <p:sp>
          <p:nvSpPr>
            <p:cNvPr id="1105976" name="Text Box 56"/>
            <p:cNvSpPr txBox="1">
              <a:spLocks noChangeArrowheads="1"/>
            </p:cNvSpPr>
            <p:nvPr/>
          </p:nvSpPr>
          <p:spPr bwMode="auto">
            <a:xfrm>
              <a:off x="441" y="1648"/>
              <a:ext cx="15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L</a:t>
              </a:r>
            </a:p>
          </p:txBody>
        </p:sp>
        <p:sp>
          <p:nvSpPr>
            <p:cNvPr id="1105977" name="Text Box 57"/>
            <p:cNvSpPr txBox="1">
              <a:spLocks noChangeArrowheads="1"/>
            </p:cNvSpPr>
            <p:nvPr/>
          </p:nvSpPr>
          <p:spPr bwMode="auto">
            <a:xfrm>
              <a:off x="440" y="1962"/>
              <a:ext cx="16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P</a:t>
              </a:r>
            </a:p>
          </p:txBody>
        </p:sp>
        <p:sp>
          <p:nvSpPr>
            <p:cNvPr id="1105978" name="Rectangle 58"/>
            <p:cNvSpPr>
              <a:spLocks noChangeArrowheads="1"/>
            </p:cNvSpPr>
            <p:nvPr/>
          </p:nvSpPr>
          <p:spPr bwMode="auto">
            <a:xfrm>
              <a:off x="938" y="925"/>
              <a:ext cx="218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5979" name="Rectangle 59"/>
            <p:cNvSpPr>
              <a:spLocks noChangeArrowheads="1"/>
            </p:cNvSpPr>
            <p:nvPr/>
          </p:nvSpPr>
          <p:spPr bwMode="auto">
            <a:xfrm>
              <a:off x="1249" y="925"/>
              <a:ext cx="218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5980" name="Rectangle 60"/>
            <p:cNvSpPr>
              <a:spLocks noChangeArrowheads="1"/>
            </p:cNvSpPr>
            <p:nvPr/>
          </p:nvSpPr>
          <p:spPr bwMode="auto">
            <a:xfrm>
              <a:off x="1560" y="925"/>
              <a:ext cx="218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5981" name="Rectangle 61"/>
            <p:cNvSpPr>
              <a:spLocks noChangeArrowheads="1"/>
            </p:cNvSpPr>
            <p:nvPr/>
          </p:nvSpPr>
          <p:spPr bwMode="auto">
            <a:xfrm>
              <a:off x="1871" y="925"/>
              <a:ext cx="218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5982" name="Rectangle 62"/>
            <p:cNvSpPr>
              <a:spLocks noChangeArrowheads="1"/>
            </p:cNvSpPr>
            <p:nvPr/>
          </p:nvSpPr>
          <p:spPr bwMode="auto">
            <a:xfrm>
              <a:off x="628" y="1239"/>
              <a:ext cx="217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5983" name="Rectangle 63"/>
            <p:cNvSpPr>
              <a:spLocks noChangeArrowheads="1"/>
            </p:cNvSpPr>
            <p:nvPr/>
          </p:nvSpPr>
          <p:spPr bwMode="auto">
            <a:xfrm>
              <a:off x="938" y="1239"/>
              <a:ext cx="218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5984" name="Rectangle 64"/>
            <p:cNvSpPr>
              <a:spLocks noChangeArrowheads="1"/>
            </p:cNvSpPr>
            <p:nvPr/>
          </p:nvSpPr>
          <p:spPr bwMode="auto">
            <a:xfrm>
              <a:off x="1249" y="1239"/>
              <a:ext cx="218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5985" name="Rectangle 65"/>
            <p:cNvSpPr>
              <a:spLocks noChangeArrowheads="1"/>
            </p:cNvSpPr>
            <p:nvPr/>
          </p:nvSpPr>
          <p:spPr bwMode="auto">
            <a:xfrm>
              <a:off x="1560" y="1239"/>
              <a:ext cx="218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5986" name="Rectangle 66"/>
            <p:cNvSpPr>
              <a:spLocks noChangeArrowheads="1"/>
            </p:cNvSpPr>
            <p:nvPr/>
          </p:nvSpPr>
          <p:spPr bwMode="auto">
            <a:xfrm>
              <a:off x="1871" y="1239"/>
              <a:ext cx="218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5987" name="Rectangle 67"/>
            <p:cNvSpPr>
              <a:spLocks noChangeArrowheads="1"/>
            </p:cNvSpPr>
            <p:nvPr/>
          </p:nvSpPr>
          <p:spPr bwMode="auto">
            <a:xfrm>
              <a:off x="628" y="1553"/>
              <a:ext cx="217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5988" name="Rectangle 68"/>
            <p:cNvSpPr>
              <a:spLocks noChangeArrowheads="1"/>
            </p:cNvSpPr>
            <p:nvPr/>
          </p:nvSpPr>
          <p:spPr bwMode="auto">
            <a:xfrm>
              <a:off x="938" y="1553"/>
              <a:ext cx="218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5989" name="Rectangle 69"/>
            <p:cNvSpPr>
              <a:spLocks noChangeArrowheads="1"/>
            </p:cNvSpPr>
            <p:nvPr/>
          </p:nvSpPr>
          <p:spPr bwMode="auto">
            <a:xfrm>
              <a:off x="1249" y="1553"/>
              <a:ext cx="218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5990" name="Rectangle 70"/>
            <p:cNvSpPr>
              <a:spLocks noChangeArrowheads="1"/>
            </p:cNvSpPr>
            <p:nvPr/>
          </p:nvSpPr>
          <p:spPr bwMode="auto">
            <a:xfrm>
              <a:off x="1560" y="1553"/>
              <a:ext cx="218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5991" name="Rectangle 71"/>
            <p:cNvSpPr>
              <a:spLocks noChangeArrowheads="1"/>
            </p:cNvSpPr>
            <p:nvPr/>
          </p:nvSpPr>
          <p:spPr bwMode="auto">
            <a:xfrm>
              <a:off x="1871" y="1553"/>
              <a:ext cx="218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5</a:t>
              </a:r>
            </a:p>
          </p:txBody>
        </p:sp>
        <p:sp>
          <p:nvSpPr>
            <p:cNvPr id="1105992" name="Rectangle 72"/>
            <p:cNvSpPr>
              <a:spLocks noChangeArrowheads="1"/>
            </p:cNvSpPr>
            <p:nvPr/>
          </p:nvSpPr>
          <p:spPr bwMode="auto">
            <a:xfrm>
              <a:off x="628" y="1866"/>
              <a:ext cx="217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2</a:t>
              </a:r>
            </a:p>
          </p:txBody>
        </p:sp>
        <p:sp>
          <p:nvSpPr>
            <p:cNvPr id="1105993" name="Rectangle 73"/>
            <p:cNvSpPr>
              <a:spLocks noChangeArrowheads="1"/>
            </p:cNvSpPr>
            <p:nvPr/>
          </p:nvSpPr>
          <p:spPr bwMode="auto">
            <a:xfrm>
              <a:off x="938" y="1866"/>
              <a:ext cx="218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3</a:t>
              </a:r>
            </a:p>
          </p:txBody>
        </p:sp>
        <p:sp>
          <p:nvSpPr>
            <p:cNvPr id="1105994" name="Rectangle 74"/>
            <p:cNvSpPr>
              <a:spLocks noChangeArrowheads="1"/>
            </p:cNvSpPr>
            <p:nvPr/>
          </p:nvSpPr>
          <p:spPr bwMode="auto">
            <a:xfrm>
              <a:off x="1249" y="1866"/>
              <a:ext cx="218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4</a:t>
              </a:r>
            </a:p>
          </p:txBody>
        </p:sp>
        <p:sp>
          <p:nvSpPr>
            <p:cNvPr id="1105995" name="Rectangle 75"/>
            <p:cNvSpPr>
              <a:spLocks noChangeArrowheads="1"/>
            </p:cNvSpPr>
            <p:nvPr/>
          </p:nvSpPr>
          <p:spPr bwMode="auto">
            <a:xfrm>
              <a:off x="1560" y="1866"/>
              <a:ext cx="218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5</a:t>
              </a:r>
            </a:p>
          </p:txBody>
        </p:sp>
        <p:sp>
          <p:nvSpPr>
            <p:cNvPr id="1105996" name="Rectangle 76"/>
            <p:cNvSpPr>
              <a:spLocks noChangeArrowheads="1"/>
            </p:cNvSpPr>
            <p:nvPr/>
          </p:nvSpPr>
          <p:spPr bwMode="auto">
            <a:xfrm>
              <a:off x="1871" y="1866"/>
              <a:ext cx="218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10</a:t>
              </a:r>
            </a:p>
          </p:txBody>
        </p:sp>
        <p:sp>
          <p:nvSpPr>
            <p:cNvPr id="1105997" name="Rectangle 77"/>
            <p:cNvSpPr>
              <a:spLocks noChangeArrowheads="1"/>
            </p:cNvSpPr>
            <p:nvPr/>
          </p:nvSpPr>
          <p:spPr bwMode="auto">
            <a:xfrm>
              <a:off x="2182" y="925"/>
              <a:ext cx="218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5998" name="Rectangle 78"/>
            <p:cNvSpPr>
              <a:spLocks noChangeArrowheads="1"/>
            </p:cNvSpPr>
            <p:nvPr/>
          </p:nvSpPr>
          <p:spPr bwMode="auto">
            <a:xfrm>
              <a:off x="2182" y="1239"/>
              <a:ext cx="218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5999" name="Rectangle 79"/>
            <p:cNvSpPr>
              <a:spLocks noChangeArrowheads="1"/>
            </p:cNvSpPr>
            <p:nvPr/>
          </p:nvSpPr>
          <p:spPr bwMode="auto">
            <a:xfrm>
              <a:off x="2182" y="1553"/>
              <a:ext cx="218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6000" name="Rectangle 80"/>
            <p:cNvSpPr>
              <a:spLocks noChangeArrowheads="1"/>
            </p:cNvSpPr>
            <p:nvPr/>
          </p:nvSpPr>
          <p:spPr bwMode="auto">
            <a:xfrm>
              <a:off x="2182" y="1866"/>
              <a:ext cx="218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6001" name="Rectangle 81"/>
            <p:cNvSpPr>
              <a:spLocks noChangeArrowheads="1"/>
            </p:cNvSpPr>
            <p:nvPr/>
          </p:nvSpPr>
          <p:spPr bwMode="auto">
            <a:xfrm>
              <a:off x="2182" y="2180"/>
              <a:ext cx="218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6002" name="Rectangle 82"/>
            <p:cNvSpPr>
              <a:spLocks noChangeArrowheads="1"/>
            </p:cNvSpPr>
            <p:nvPr/>
          </p:nvSpPr>
          <p:spPr bwMode="auto">
            <a:xfrm>
              <a:off x="1871" y="2180"/>
              <a:ext cx="218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6003" name="Rectangle 83"/>
            <p:cNvSpPr>
              <a:spLocks noChangeArrowheads="1"/>
            </p:cNvSpPr>
            <p:nvPr/>
          </p:nvSpPr>
          <p:spPr bwMode="auto">
            <a:xfrm>
              <a:off x="1560" y="2180"/>
              <a:ext cx="218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6004" name="Rectangle 84"/>
            <p:cNvSpPr>
              <a:spLocks noChangeArrowheads="1"/>
            </p:cNvSpPr>
            <p:nvPr/>
          </p:nvSpPr>
          <p:spPr bwMode="auto">
            <a:xfrm>
              <a:off x="1249" y="2180"/>
              <a:ext cx="218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6005" name="Rectangle 85"/>
            <p:cNvSpPr>
              <a:spLocks noChangeArrowheads="1"/>
            </p:cNvSpPr>
            <p:nvPr/>
          </p:nvSpPr>
          <p:spPr bwMode="auto">
            <a:xfrm>
              <a:off x="938" y="2180"/>
              <a:ext cx="218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6006" name="Rectangle 86"/>
            <p:cNvSpPr>
              <a:spLocks noChangeArrowheads="1"/>
            </p:cNvSpPr>
            <p:nvPr/>
          </p:nvSpPr>
          <p:spPr bwMode="auto">
            <a:xfrm>
              <a:off x="628" y="2180"/>
              <a:ext cx="217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6007" name="Line 87"/>
            <p:cNvSpPr>
              <a:spLocks noChangeShapeType="1"/>
            </p:cNvSpPr>
            <p:nvPr/>
          </p:nvSpPr>
          <p:spPr bwMode="auto">
            <a:xfrm flipH="1" flipV="1">
              <a:off x="2089" y="2086"/>
              <a:ext cx="93" cy="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</p:grpSp>
      <p:graphicFrame>
        <p:nvGraphicFramePr>
          <p:cNvPr id="69640" name="Object 88"/>
          <p:cNvGraphicFramePr>
            <a:graphicFrameLocks noChangeAspect="1"/>
          </p:cNvGraphicFramePr>
          <p:nvPr/>
        </p:nvGraphicFramePr>
        <p:xfrm>
          <a:off x="566738" y="4343400"/>
          <a:ext cx="4965700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67" name="Equation" r:id="rId4" imgW="2108200" imgH="228600" progId="Equation.3">
                  <p:embed/>
                </p:oleObj>
              </mc:Choice>
              <mc:Fallback>
                <p:oleObj name="Equation" r:id="rId4" imgW="2108200" imgH="228600" progId="Equation.3">
                  <p:embed/>
                  <p:pic>
                    <p:nvPicPr>
                      <p:cNvPr id="0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8" y="4343400"/>
                        <a:ext cx="4965700" cy="5381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1" name="Object 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0589391"/>
              </p:ext>
            </p:extLst>
          </p:nvPr>
        </p:nvGraphicFramePr>
        <p:xfrm>
          <a:off x="1012825" y="5162550"/>
          <a:ext cx="4098925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68" name="Equation" r:id="rId6" imgW="1739900" imgH="241300" progId="Equation.3">
                  <p:embed/>
                </p:oleObj>
              </mc:Choice>
              <mc:Fallback>
                <p:oleObj name="Equation" r:id="rId6" imgW="1739900" imgH="241300" progId="Equation.3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2825" y="5162550"/>
                        <a:ext cx="4098925" cy="5667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6011" name="AutoShape 91"/>
          <p:cNvSpPr>
            <a:spLocks noChangeArrowheads="1"/>
          </p:cNvSpPr>
          <p:nvPr/>
        </p:nvSpPr>
        <p:spPr bwMode="auto">
          <a:xfrm>
            <a:off x="6540500" y="2438400"/>
            <a:ext cx="381000" cy="381000"/>
          </a:xfrm>
          <a:prstGeom prst="roundRect">
            <a:avLst>
              <a:gd name="adj" fmla="val 16667"/>
            </a:avLst>
          </a:prstGeom>
          <a:solidFill>
            <a:srgbClr val="CC0000">
              <a:alpha val="2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106012" name="Text Box 92"/>
          <p:cNvSpPr txBox="1">
            <a:spLocks noChangeArrowheads="1"/>
          </p:cNvSpPr>
          <p:nvPr/>
        </p:nvSpPr>
        <p:spPr bwMode="auto">
          <a:xfrm>
            <a:off x="7239000" y="4572000"/>
            <a:ext cx="9779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0">
                <a:latin typeface="Comic Sans MS" charset="0"/>
                <a:cs typeface="+mn-cs"/>
              </a:rPr>
              <a:t>W</a:t>
            </a:r>
            <a:r>
              <a:rPr lang="en-US" sz="1800" b="0" baseline="-25000">
                <a:latin typeface="Comic Sans MS" charset="0"/>
                <a:cs typeface="+mn-cs"/>
              </a:rPr>
              <a:t>1</a:t>
            </a:r>
            <a:r>
              <a:rPr lang="en-US" sz="1800" b="0">
                <a:latin typeface="Comic Sans MS" charset="0"/>
                <a:cs typeface="+mn-cs"/>
              </a:rPr>
              <a:t> = -5</a:t>
            </a:r>
          </a:p>
          <a:p>
            <a:pPr>
              <a:defRPr/>
            </a:pPr>
            <a:r>
              <a:rPr lang="en-US" sz="1800" b="0">
                <a:latin typeface="Comic Sans MS" charset="0"/>
                <a:cs typeface="+mn-cs"/>
              </a:rPr>
              <a:t>U = -1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0772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How does it work (D, Q, and P-matrices)</a:t>
            </a:r>
          </a:p>
        </p:txBody>
      </p:sp>
      <p:sp>
        <p:nvSpPr>
          <p:cNvPr id="1106947" name="Text Box 3"/>
          <p:cNvSpPr txBox="1">
            <a:spLocks noChangeArrowheads="1"/>
          </p:cNvSpPr>
          <p:nvPr/>
        </p:nvSpPr>
        <p:spPr bwMode="auto">
          <a:xfrm>
            <a:off x="136525" y="1050925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D</a:t>
            </a:r>
          </a:p>
        </p:txBody>
      </p:sp>
      <p:sp>
        <p:nvSpPr>
          <p:cNvPr id="1106948" name="Text Box 4"/>
          <p:cNvSpPr txBox="1">
            <a:spLocks noChangeArrowheads="1"/>
          </p:cNvSpPr>
          <p:nvPr/>
        </p:nvSpPr>
        <p:spPr bwMode="auto">
          <a:xfrm>
            <a:off x="8131175" y="1127125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Q</a:t>
            </a:r>
          </a:p>
        </p:txBody>
      </p:sp>
      <p:sp>
        <p:nvSpPr>
          <p:cNvPr id="1106949" name="Text Box 5"/>
          <p:cNvSpPr txBox="1">
            <a:spLocks noChangeArrowheads="1"/>
          </p:cNvSpPr>
          <p:nvPr/>
        </p:nvSpPr>
        <p:spPr bwMode="auto">
          <a:xfrm>
            <a:off x="2286000" y="9144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m</a:t>
            </a:r>
          </a:p>
        </p:txBody>
      </p:sp>
      <p:sp>
        <p:nvSpPr>
          <p:cNvPr id="1106950" name="Text Box 6"/>
          <p:cNvSpPr txBox="1">
            <a:spLocks noChangeArrowheads="1"/>
          </p:cNvSpPr>
          <p:nvPr/>
        </p:nvSpPr>
        <p:spPr bwMode="auto">
          <a:xfrm>
            <a:off x="228600" y="2286000"/>
            <a:ext cx="374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n</a:t>
            </a:r>
          </a:p>
        </p:txBody>
      </p:sp>
      <p:grpSp>
        <p:nvGrpSpPr>
          <p:cNvPr id="71686" name="Group 7"/>
          <p:cNvGrpSpPr>
            <a:grpSpLocks/>
          </p:cNvGrpSpPr>
          <p:nvPr/>
        </p:nvGrpSpPr>
        <p:grpSpPr bwMode="auto">
          <a:xfrm>
            <a:off x="4843463" y="1158875"/>
            <a:ext cx="3005137" cy="2651125"/>
            <a:chOff x="3051" y="730"/>
            <a:chExt cx="1893" cy="1670"/>
          </a:xfrm>
        </p:grpSpPr>
        <p:sp>
          <p:nvSpPr>
            <p:cNvPr id="1106952" name="Rectangle 8"/>
            <p:cNvSpPr>
              <a:spLocks noChangeArrowheads="1"/>
            </p:cNvSpPr>
            <p:nvPr/>
          </p:nvSpPr>
          <p:spPr bwMode="auto">
            <a:xfrm>
              <a:off x="3241" y="897"/>
              <a:ext cx="209" cy="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6953" name="Text Box 9"/>
            <p:cNvSpPr txBox="1">
              <a:spLocks noChangeArrowheads="1"/>
            </p:cNvSpPr>
            <p:nvPr/>
          </p:nvSpPr>
          <p:spPr bwMode="auto">
            <a:xfrm>
              <a:off x="3259" y="730"/>
              <a:ext cx="17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V</a:t>
              </a:r>
            </a:p>
          </p:txBody>
        </p:sp>
        <p:sp>
          <p:nvSpPr>
            <p:cNvPr id="1106954" name="Text Box 10"/>
            <p:cNvSpPr txBox="1">
              <a:spLocks noChangeArrowheads="1"/>
            </p:cNvSpPr>
            <p:nvPr/>
          </p:nvSpPr>
          <p:spPr bwMode="auto">
            <a:xfrm>
              <a:off x="3584" y="737"/>
              <a:ext cx="15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L</a:t>
              </a:r>
            </a:p>
          </p:txBody>
        </p:sp>
        <p:sp>
          <p:nvSpPr>
            <p:cNvPr id="1106955" name="Text Box 11"/>
            <p:cNvSpPr txBox="1">
              <a:spLocks noChangeArrowheads="1"/>
            </p:cNvSpPr>
            <p:nvPr/>
          </p:nvSpPr>
          <p:spPr bwMode="auto">
            <a:xfrm>
              <a:off x="3892" y="736"/>
              <a:ext cx="13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I</a:t>
              </a:r>
            </a:p>
          </p:txBody>
        </p:sp>
        <p:sp>
          <p:nvSpPr>
            <p:cNvPr id="1106956" name="Text Box 12"/>
            <p:cNvSpPr txBox="1">
              <a:spLocks noChangeArrowheads="1"/>
            </p:cNvSpPr>
            <p:nvPr/>
          </p:nvSpPr>
          <p:spPr bwMode="auto">
            <a:xfrm>
              <a:off x="4197" y="742"/>
              <a:ext cx="15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L</a:t>
              </a:r>
            </a:p>
          </p:txBody>
        </p:sp>
        <p:sp>
          <p:nvSpPr>
            <p:cNvPr id="1106957" name="Text Box 13"/>
            <p:cNvSpPr txBox="1">
              <a:spLocks noChangeArrowheads="1"/>
            </p:cNvSpPr>
            <p:nvPr/>
          </p:nvSpPr>
          <p:spPr bwMode="auto">
            <a:xfrm>
              <a:off x="4459" y="737"/>
              <a:ext cx="16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P</a:t>
              </a:r>
            </a:p>
          </p:txBody>
        </p:sp>
        <p:sp>
          <p:nvSpPr>
            <p:cNvPr id="1106958" name="Text Box 14"/>
            <p:cNvSpPr txBox="1">
              <a:spLocks noChangeArrowheads="1"/>
            </p:cNvSpPr>
            <p:nvPr/>
          </p:nvSpPr>
          <p:spPr bwMode="auto">
            <a:xfrm>
              <a:off x="3051" y="987"/>
              <a:ext cx="17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V</a:t>
              </a:r>
            </a:p>
          </p:txBody>
        </p:sp>
        <p:sp>
          <p:nvSpPr>
            <p:cNvPr id="1106959" name="Text Box 15"/>
            <p:cNvSpPr txBox="1">
              <a:spLocks noChangeArrowheads="1"/>
            </p:cNvSpPr>
            <p:nvPr/>
          </p:nvSpPr>
          <p:spPr bwMode="auto">
            <a:xfrm>
              <a:off x="3058" y="1308"/>
              <a:ext cx="15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L</a:t>
              </a:r>
            </a:p>
          </p:txBody>
        </p:sp>
        <p:sp>
          <p:nvSpPr>
            <p:cNvPr id="1106960" name="Text Box 16"/>
            <p:cNvSpPr txBox="1">
              <a:spLocks noChangeArrowheads="1"/>
            </p:cNvSpPr>
            <p:nvPr/>
          </p:nvSpPr>
          <p:spPr bwMode="auto">
            <a:xfrm>
              <a:off x="3066" y="1626"/>
              <a:ext cx="15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L</a:t>
              </a:r>
            </a:p>
          </p:txBody>
        </p:sp>
        <p:sp>
          <p:nvSpPr>
            <p:cNvPr id="1106961" name="Text Box 17"/>
            <p:cNvSpPr txBox="1">
              <a:spLocks noChangeArrowheads="1"/>
            </p:cNvSpPr>
            <p:nvPr/>
          </p:nvSpPr>
          <p:spPr bwMode="auto">
            <a:xfrm>
              <a:off x="3058" y="1946"/>
              <a:ext cx="16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P</a:t>
              </a:r>
            </a:p>
          </p:txBody>
        </p:sp>
        <p:sp>
          <p:nvSpPr>
            <p:cNvPr id="1106962" name="Rectangle 18"/>
            <p:cNvSpPr>
              <a:spLocks noChangeArrowheads="1"/>
            </p:cNvSpPr>
            <p:nvPr/>
          </p:nvSpPr>
          <p:spPr bwMode="auto">
            <a:xfrm>
              <a:off x="3540" y="897"/>
              <a:ext cx="209" cy="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6963" name="Rectangle 19"/>
            <p:cNvSpPr>
              <a:spLocks noChangeArrowheads="1"/>
            </p:cNvSpPr>
            <p:nvPr/>
          </p:nvSpPr>
          <p:spPr bwMode="auto">
            <a:xfrm>
              <a:off x="3838" y="897"/>
              <a:ext cx="210" cy="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6964" name="Rectangle 20"/>
            <p:cNvSpPr>
              <a:spLocks noChangeArrowheads="1"/>
            </p:cNvSpPr>
            <p:nvPr/>
          </p:nvSpPr>
          <p:spPr bwMode="auto">
            <a:xfrm>
              <a:off x="4137" y="897"/>
              <a:ext cx="209" cy="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6965" name="Rectangle 21"/>
            <p:cNvSpPr>
              <a:spLocks noChangeArrowheads="1"/>
            </p:cNvSpPr>
            <p:nvPr/>
          </p:nvSpPr>
          <p:spPr bwMode="auto">
            <a:xfrm>
              <a:off x="4436" y="897"/>
              <a:ext cx="209" cy="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6966" name="Rectangle 22"/>
            <p:cNvSpPr>
              <a:spLocks noChangeArrowheads="1"/>
            </p:cNvSpPr>
            <p:nvPr/>
          </p:nvSpPr>
          <p:spPr bwMode="auto">
            <a:xfrm>
              <a:off x="3241" y="1216"/>
              <a:ext cx="209" cy="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6967" name="Rectangle 23"/>
            <p:cNvSpPr>
              <a:spLocks noChangeArrowheads="1"/>
            </p:cNvSpPr>
            <p:nvPr/>
          </p:nvSpPr>
          <p:spPr bwMode="auto">
            <a:xfrm>
              <a:off x="3540" y="1216"/>
              <a:ext cx="209" cy="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6968" name="Rectangle 24"/>
            <p:cNvSpPr>
              <a:spLocks noChangeArrowheads="1"/>
            </p:cNvSpPr>
            <p:nvPr/>
          </p:nvSpPr>
          <p:spPr bwMode="auto">
            <a:xfrm>
              <a:off x="3838" y="1216"/>
              <a:ext cx="210" cy="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6969" name="Rectangle 25"/>
            <p:cNvSpPr>
              <a:spLocks noChangeArrowheads="1"/>
            </p:cNvSpPr>
            <p:nvPr/>
          </p:nvSpPr>
          <p:spPr bwMode="auto">
            <a:xfrm>
              <a:off x="4137" y="1216"/>
              <a:ext cx="209" cy="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6970" name="Rectangle 26"/>
            <p:cNvSpPr>
              <a:spLocks noChangeArrowheads="1"/>
            </p:cNvSpPr>
            <p:nvPr/>
          </p:nvSpPr>
          <p:spPr bwMode="auto">
            <a:xfrm>
              <a:off x="4436" y="1216"/>
              <a:ext cx="209" cy="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6971" name="Rectangle 27"/>
            <p:cNvSpPr>
              <a:spLocks noChangeArrowheads="1"/>
            </p:cNvSpPr>
            <p:nvPr/>
          </p:nvSpPr>
          <p:spPr bwMode="auto">
            <a:xfrm>
              <a:off x="3241" y="1536"/>
              <a:ext cx="209" cy="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6972" name="Rectangle 28"/>
            <p:cNvSpPr>
              <a:spLocks noChangeArrowheads="1"/>
            </p:cNvSpPr>
            <p:nvPr/>
          </p:nvSpPr>
          <p:spPr bwMode="auto">
            <a:xfrm>
              <a:off x="3540" y="1536"/>
              <a:ext cx="209" cy="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6973" name="Rectangle 29"/>
            <p:cNvSpPr>
              <a:spLocks noChangeArrowheads="1"/>
            </p:cNvSpPr>
            <p:nvPr/>
          </p:nvSpPr>
          <p:spPr bwMode="auto">
            <a:xfrm>
              <a:off x="3838" y="1536"/>
              <a:ext cx="210" cy="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6974" name="Rectangle 30"/>
            <p:cNvSpPr>
              <a:spLocks noChangeArrowheads="1"/>
            </p:cNvSpPr>
            <p:nvPr/>
          </p:nvSpPr>
          <p:spPr bwMode="auto">
            <a:xfrm>
              <a:off x="4137" y="1536"/>
              <a:ext cx="209" cy="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6975" name="Rectangle 31"/>
            <p:cNvSpPr>
              <a:spLocks noChangeArrowheads="1"/>
            </p:cNvSpPr>
            <p:nvPr/>
          </p:nvSpPr>
          <p:spPr bwMode="auto">
            <a:xfrm>
              <a:off x="4436" y="1536"/>
              <a:ext cx="209" cy="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5</a:t>
              </a:r>
            </a:p>
          </p:txBody>
        </p:sp>
        <p:sp>
          <p:nvSpPr>
            <p:cNvPr id="1106976" name="Rectangle 32"/>
            <p:cNvSpPr>
              <a:spLocks noChangeArrowheads="1"/>
            </p:cNvSpPr>
            <p:nvPr/>
          </p:nvSpPr>
          <p:spPr bwMode="auto">
            <a:xfrm>
              <a:off x="3241" y="1856"/>
              <a:ext cx="209" cy="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 dirty="0">
                  <a:cs typeface="+mn-cs"/>
                </a:rPr>
                <a:t>-1</a:t>
              </a:r>
            </a:p>
          </p:txBody>
        </p:sp>
        <p:sp>
          <p:nvSpPr>
            <p:cNvPr id="1106978" name="Rectangle 34"/>
            <p:cNvSpPr>
              <a:spLocks noChangeArrowheads="1"/>
            </p:cNvSpPr>
            <p:nvPr/>
          </p:nvSpPr>
          <p:spPr bwMode="auto">
            <a:xfrm>
              <a:off x="3838" y="1856"/>
              <a:ext cx="210" cy="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 dirty="0">
                  <a:cs typeface="+mn-cs"/>
                </a:rPr>
                <a:t>-1</a:t>
              </a:r>
            </a:p>
          </p:txBody>
        </p:sp>
        <p:sp>
          <p:nvSpPr>
            <p:cNvPr id="1106979" name="Rectangle 35"/>
            <p:cNvSpPr>
              <a:spLocks noChangeArrowheads="1"/>
            </p:cNvSpPr>
            <p:nvPr/>
          </p:nvSpPr>
          <p:spPr bwMode="auto">
            <a:xfrm>
              <a:off x="4137" y="1856"/>
              <a:ext cx="209" cy="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 dirty="0">
                  <a:cs typeface="+mn-cs"/>
                </a:rPr>
                <a:t>-1</a:t>
              </a:r>
            </a:p>
          </p:txBody>
        </p:sp>
        <p:sp>
          <p:nvSpPr>
            <p:cNvPr id="1106980" name="Rectangle 36"/>
            <p:cNvSpPr>
              <a:spLocks noChangeArrowheads="1"/>
            </p:cNvSpPr>
            <p:nvPr/>
          </p:nvSpPr>
          <p:spPr bwMode="auto">
            <a:xfrm>
              <a:off x="4436" y="1856"/>
              <a:ext cx="209" cy="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 dirty="0">
                  <a:cs typeface="+mn-cs"/>
                </a:rPr>
                <a:t>-1</a:t>
              </a:r>
            </a:p>
          </p:txBody>
        </p:sp>
        <p:sp>
          <p:nvSpPr>
            <p:cNvPr id="1106981" name="Rectangle 37"/>
            <p:cNvSpPr>
              <a:spLocks noChangeArrowheads="1"/>
            </p:cNvSpPr>
            <p:nvPr/>
          </p:nvSpPr>
          <p:spPr bwMode="auto">
            <a:xfrm>
              <a:off x="4735" y="897"/>
              <a:ext cx="209" cy="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6982" name="Rectangle 38"/>
            <p:cNvSpPr>
              <a:spLocks noChangeArrowheads="1"/>
            </p:cNvSpPr>
            <p:nvPr/>
          </p:nvSpPr>
          <p:spPr bwMode="auto">
            <a:xfrm>
              <a:off x="4735" y="1216"/>
              <a:ext cx="209" cy="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6983" name="Rectangle 39"/>
            <p:cNvSpPr>
              <a:spLocks noChangeArrowheads="1"/>
            </p:cNvSpPr>
            <p:nvPr/>
          </p:nvSpPr>
          <p:spPr bwMode="auto">
            <a:xfrm>
              <a:off x="4735" y="1536"/>
              <a:ext cx="209" cy="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6984" name="Rectangle 40"/>
            <p:cNvSpPr>
              <a:spLocks noChangeArrowheads="1"/>
            </p:cNvSpPr>
            <p:nvPr/>
          </p:nvSpPr>
          <p:spPr bwMode="auto">
            <a:xfrm>
              <a:off x="4735" y="1856"/>
              <a:ext cx="209" cy="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6985" name="Rectangle 41"/>
            <p:cNvSpPr>
              <a:spLocks noChangeArrowheads="1"/>
            </p:cNvSpPr>
            <p:nvPr/>
          </p:nvSpPr>
          <p:spPr bwMode="auto">
            <a:xfrm>
              <a:off x="4735" y="2176"/>
              <a:ext cx="209" cy="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6986" name="Rectangle 42"/>
            <p:cNvSpPr>
              <a:spLocks noChangeArrowheads="1"/>
            </p:cNvSpPr>
            <p:nvPr/>
          </p:nvSpPr>
          <p:spPr bwMode="auto">
            <a:xfrm>
              <a:off x="4436" y="2176"/>
              <a:ext cx="209" cy="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6987" name="Rectangle 43"/>
            <p:cNvSpPr>
              <a:spLocks noChangeArrowheads="1"/>
            </p:cNvSpPr>
            <p:nvPr/>
          </p:nvSpPr>
          <p:spPr bwMode="auto">
            <a:xfrm>
              <a:off x="4137" y="2176"/>
              <a:ext cx="209" cy="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6988" name="Rectangle 44"/>
            <p:cNvSpPr>
              <a:spLocks noChangeArrowheads="1"/>
            </p:cNvSpPr>
            <p:nvPr/>
          </p:nvSpPr>
          <p:spPr bwMode="auto">
            <a:xfrm>
              <a:off x="3838" y="2176"/>
              <a:ext cx="210" cy="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6989" name="Rectangle 45"/>
            <p:cNvSpPr>
              <a:spLocks noChangeArrowheads="1"/>
            </p:cNvSpPr>
            <p:nvPr/>
          </p:nvSpPr>
          <p:spPr bwMode="auto">
            <a:xfrm>
              <a:off x="3540" y="2176"/>
              <a:ext cx="209" cy="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6990" name="Rectangle 46"/>
            <p:cNvSpPr>
              <a:spLocks noChangeArrowheads="1"/>
            </p:cNvSpPr>
            <p:nvPr/>
          </p:nvSpPr>
          <p:spPr bwMode="auto">
            <a:xfrm>
              <a:off x="3241" y="2176"/>
              <a:ext cx="209" cy="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</p:grpSp>
      <p:grpSp>
        <p:nvGrpSpPr>
          <p:cNvPr id="71687" name="Group 47"/>
          <p:cNvGrpSpPr>
            <a:grpSpLocks/>
          </p:cNvGrpSpPr>
          <p:nvPr/>
        </p:nvGrpSpPr>
        <p:grpSpPr bwMode="auto">
          <a:xfrm>
            <a:off x="679450" y="1219200"/>
            <a:ext cx="3130550" cy="2590800"/>
            <a:chOff x="428" y="768"/>
            <a:chExt cx="1972" cy="1632"/>
          </a:xfrm>
        </p:grpSpPr>
        <p:sp>
          <p:nvSpPr>
            <p:cNvPr id="1106992" name="Rectangle 48"/>
            <p:cNvSpPr>
              <a:spLocks noChangeArrowheads="1"/>
            </p:cNvSpPr>
            <p:nvPr/>
          </p:nvSpPr>
          <p:spPr bwMode="auto">
            <a:xfrm>
              <a:off x="628" y="925"/>
              <a:ext cx="217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6993" name="Text Box 49"/>
            <p:cNvSpPr txBox="1">
              <a:spLocks noChangeArrowheads="1"/>
            </p:cNvSpPr>
            <p:nvPr/>
          </p:nvSpPr>
          <p:spPr bwMode="auto">
            <a:xfrm>
              <a:off x="647" y="768"/>
              <a:ext cx="17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V</a:t>
              </a:r>
            </a:p>
          </p:txBody>
        </p:sp>
        <p:sp>
          <p:nvSpPr>
            <p:cNvPr id="1106994" name="Text Box 50"/>
            <p:cNvSpPr txBox="1">
              <a:spLocks noChangeArrowheads="1"/>
            </p:cNvSpPr>
            <p:nvPr/>
          </p:nvSpPr>
          <p:spPr bwMode="auto">
            <a:xfrm>
              <a:off x="980" y="773"/>
              <a:ext cx="15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L</a:t>
              </a:r>
            </a:p>
          </p:txBody>
        </p:sp>
        <p:sp>
          <p:nvSpPr>
            <p:cNvPr id="1106995" name="Text Box 51"/>
            <p:cNvSpPr txBox="1">
              <a:spLocks noChangeArrowheads="1"/>
            </p:cNvSpPr>
            <p:nvPr/>
          </p:nvSpPr>
          <p:spPr bwMode="auto">
            <a:xfrm>
              <a:off x="1304" y="773"/>
              <a:ext cx="13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I</a:t>
              </a:r>
            </a:p>
          </p:txBody>
        </p:sp>
        <p:sp>
          <p:nvSpPr>
            <p:cNvPr id="1106996" name="Text Box 52"/>
            <p:cNvSpPr txBox="1">
              <a:spLocks noChangeArrowheads="1"/>
            </p:cNvSpPr>
            <p:nvPr/>
          </p:nvSpPr>
          <p:spPr bwMode="auto">
            <a:xfrm>
              <a:off x="1622" y="781"/>
              <a:ext cx="15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L</a:t>
              </a:r>
            </a:p>
          </p:txBody>
        </p:sp>
        <p:sp>
          <p:nvSpPr>
            <p:cNvPr id="1106997" name="Text Box 53"/>
            <p:cNvSpPr txBox="1">
              <a:spLocks noChangeArrowheads="1"/>
            </p:cNvSpPr>
            <p:nvPr/>
          </p:nvSpPr>
          <p:spPr bwMode="auto">
            <a:xfrm>
              <a:off x="1899" y="773"/>
              <a:ext cx="16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P</a:t>
              </a:r>
            </a:p>
          </p:txBody>
        </p:sp>
        <p:sp>
          <p:nvSpPr>
            <p:cNvPr id="1106998" name="Text Box 54"/>
            <p:cNvSpPr txBox="1">
              <a:spLocks noChangeArrowheads="1"/>
            </p:cNvSpPr>
            <p:nvPr/>
          </p:nvSpPr>
          <p:spPr bwMode="auto">
            <a:xfrm>
              <a:off x="428" y="1019"/>
              <a:ext cx="17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V</a:t>
              </a:r>
            </a:p>
          </p:txBody>
        </p:sp>
        <p:sp>
          <p:nvSpPr>
            <p:cNvPr id="1106999" name="Text Box 55"/>
            <p:cNvSpPr txBox="1">
              <a:spLocks noChangeArrowheads="1"/>
            </p:cNvSpPr>
            <p:nvPr/>
          </p:nvSpPr>
          <p:spPr bwMode="auto">
            <a:xfrm>
              <a:off x="434" y="1335"/>
              <a:ext cx="15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L</a:t>
              </a:r>
            </a:p>
          </p:txBody>
        </p:sp>
        <p:sp>
          <p:nvSpPr>
            <p:cNvPr id="1107000" name="Text Box 56"/>
            <p:cNvSpPr txBox="1">
              <a:spLocks noChangeArrowheads="1"/>
            </p:cNvSpPr>
            <p:nvPr/>
          </p:nvSpPr>
          <p:spPr bwMode="auto">
            <a:xfrm>
              <a:off x="441" y="1648"/>
              <a:ext cx="15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L</a:t>
              </a:r>
            </a:p>
          </p:txBody>
        </p:sp>
        <p:sp>
          <p:nvSpPr>
            <p:cNvPr id="1107001" name="Text Box 57"/>
            <p:cNvSpPr txBox="1">
              <a:spLocks noChangeArrowheads="1"/>
            </p:cNvSpPr>
            <p:nvPr/>
          </p:nvSpPr>
          <p:spPr bwMode="auto">
            <a:xfrm>
              <a:off x="440" y="1962"/>
              <a:ext cx="16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P</a:t>
              </a:r>
            </a:p>
          </p:txBody>
        </p:sp>
        <p:sp>
          <p:nvSpPr>
            <p:cNvPr id="1107002" name="Rectangle 58"/>
            <p:cNvSpPr>
              <a:spLocks noChangeArrowheads="1"/>
            </p:cNvSpPr>
            <p:nvPr/>
          </p:nvSpPr>
          <p:spPr bwMode="auto">
            <a:xfrm>
              <a:off x="938" y="925"/>
              <a:ext cx="218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7003" name="Rectangle 59"/>
            <p:cNvSpPr>
              <a:spLocks noChangeArrowheads="1"/>
            </p:cNvSpPr>
            <p:nvPr/>
          </p:nvSpPr>
          <p:spPr bwMode="auto">
            <a:xfrm>
              <a:off x="1249" y="925"/>
              <a:ext cx="218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7004" name="Rectangle 60"/>
            <p:cNvSpPr>
              <a:spLocks noChangeArrowheads="1"/>
            </p:cNvSpPr>
            <p:nvPr/>
          </p:nvSpPr>
          <p:spPr bwMode="auto">
            <a:xfrm>
              <a:off x="1560" y="925"/>
              <a:ext cx="218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7005" name="Rectangle 61"/>
            <p:cNvSpPr>
              <a:spLocks noChangeArrowheads="1"/>
            </p:cNvSpPr>
            <p:nvPr/>
          </p:nvSpPr>
          <p:spPr bwMode="auto">
            <a:xfrm>
              <a:off x="1871" y="925"/>
              <a:ext cx="218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7006" name="Rectangle 62"/>
            <p:cNvSpPr>
              <a:spLocks noChangeArrowheads="1"/>
            </p:cNvSpPr>
            <p:nvPr/>
          </p:nvSpPr>
          <p:spPr bwMode="auto">
            <a:xfrm>
              <a:off x="628" y="1239"/>
              <a:ext cx="217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7007" name="Rectangle 63"/>
            <p:cNvSpPr>
              <a:spLocks noChangeArrowheads="1"/>
            </p:cNvSpPr>
            <p:nvPr/>
          </p:nvSpPr>
          <p:spPr bwMode="auto">
            <a:xfrm>
              <a:off x="938" y="1239"/>
              <a:ext cx="218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7008" name="Rectangle 64"/>
            <p:cNvSpPr>
              <a:spLocks noChangeArrowheads="1"/>
            </p:cNvSpPr>
            <p:nvPr/>
          </p:nvSpPr>
          <p:spPr bwMode="auto">
            <a:xfrm>
              <a:off x="1249" y="1239"/>
              <a:ext cx="218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7009" name="Rectangle 65"/>
            <p:cNvSpPr>
              <a:spLocks noChangeArrowheads="1"/>
            </p:cNvSpPr>
            <p:nvPr/>
          </p:nvSpPr>
          <p:spPr bwMode="auto">
            <a:xfrm>
              <a:off x="1560" y="1239"/>
              <a:ext cx="218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7010" name="Rectangle 66"/>
            <p:cNvSpPr>
              <a:spLocks noChangeArrowheads="1"/>
            </p:cNvSpPr>
            <p:nvPr/>
          </p:nvSpPr>
          <p:spPr bwMode="auto">
            <a:xfrm>
              <a:off x="1871" y="1239"/>
              <a:ext cx="218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7011" name="Rectangle 67"/>
            <p:cNvSpPr>
              <a:spLocks noChangeArrowheads="1"/>
            </p:cNvSpPr>
            <p:nvPr/>
          </p:nvSpPr>
          <p:spPr bwMode="auto">
            <a:xfrm>
              <a:off x="628" y="1553"/>
              <a:ext cx="217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7012" name="Rectangle 68"/>
            <p:cNvSpPr>
              <a:spLocks noChangeArrowheads="1"/>
            </p:cNvSpPr>
            <p:nvPr/>
          </p:nvSpPr>
          <p:spPr bwMode="auto">
            <a:xfrm>
              <a:off x="938" y="1553"/>
              <a:ext cx="218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7013" name="Rectangle 69"/>
            <p:cNvSpPr>
              <a:spLocks noChangeArrowheads="1"/>
            </p:cNvSpPr>
            <p:nvPr/>
          </p:nvSpPr>
          <p:spPr bwMode="auto">
            <a:xfrm>
              <a:off x="1249" y="1553"/>
              <a:ext cx="218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7014" name="Rectangle 70"/>
            <p:cNvSpPr>
              <a:spLocks noChangeArrowheads="1"/>
            </p:cNvSpPr>
            <p:nvPr/>
          </p:nvSpPr>
          <p:spPr bwMode="auto">
            <a:xfrm>
              <a:off x="1560" y="1553"/>
              <a:ext cx="218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7015" name="Rectangle 71"/>
            <p:cNvSpPr>
              <a:spLocks noChangeArrowheads="1"/>
            </p:cNvSpPr>
            <p:nvPr/>
          </p:nvSpPr>
          <p:spPr bwMode="auto">
            <a:xfrm>
              <a:off x="1871" y="1553"/>
              <a:ext cx="218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5</a:t>
              </a:r>
            </a:p>
          </p:txBody>
        </p:sp>
        <p:sp>
          <p:nvSpPr>
            <p:cNvPr id="1107016" name="Rectangle 72"/>
            <p:cNvSpPr>
              <a:spLocks noChangeArrowheads="1"/>
            </p:cNvSpPr>
            <p:nvPr/>
          </p:nvSpPr>
          <p:spPr bwMode="auto">
            <a:xfrm>
              <a:off x="628" y="1866"/>
              <a:ext cx="217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2</a:t>
              </a:r>
            </a:p>
          </p:txBody>
        </p:sp>
        <p:sp>
          <p:nvSpPr>
            <p:cNvPr id="1107017" name="Rectangle 73"/>
            <p:cNvSpPr>
              <a:spLocks noChangeArrowheads="1"/>
            </p:cNvSpPr>
            <p:nvPr/>
          </p:nvSpPr>
          <p:spPr bwMode="auto">
            <a:xfrm>
              <a:off x="938" y="1866"/>
              <a:ext cx="218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3</a:t>
              </a:r>
            </a:p>
          </p:txBody>
        </p:sp>
        <p:sp>
          <p:nvSpPr>
            <p:cNvPr id="1107018" name="Rectangle 74"/>
            <p:cNvSpPr>
              <a:spLocks noChangeArrowheads="1"/>
            </p:cNvSpPr>
            <p:nvPr/>
          </p:nvSpPr>
          <p:spPr bwMode="auto">
            <a:xfrm>
              <a:off x="1249" y="1866"/>
              <a:ext cx="218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4</a:t>
              </a:r>
            </a:p>
          </p:txBody>
        </p:sp>
        <p:sp>
          <p:nvSpPr>
            <p:cNvPr id="1107019" name="Rectangle 75"/>
            <p:cNvSpPr>
              <a:spLocks noChangeArrowheads="1"/>
            </p:cNvSpPr>
            <p:nvPr/>
          </p:nvSpPr>
          <p:spPr bwMode="auto">
            <a:xfrm>
              <a:off x="1560" y="1866"/>
              <a:ext cx="218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5</a:t>
              </a:r>
            </a:p>
          </p:txBody>
        </p:sp>
        <p:sp>
          <p:nvSpPr>
            <p:cNvPr id="1107020" name="Rectangle 76"/>
            <p:cNvSpPr>
              <a:spLocks noChangeArrowheads="1"/>
            </p:cNvSpPr>
            <p:nvPr/>
          </p:nvSpPr>
          <p:spPr bwMode="auto">
            <a:xfrm>
              <a:off x="1871" y="1866"/>
              <a:ext cx="218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10</a:t>
              </a:r>
            </a:p>
          </p:txBody>
        </p:sp>
        <p:sp>
          <p:nvSpPr>
            <p:cNvPr id="1107021" name="Rectangle 77"/>
            <p:cNvSpPr>
              <a:spLocks noChangeArrowheads="1"/>
            </p:cNvSpPr>
            <p:nvPr/>
          </p:nvSpPr>
          <p:spPr bwMode="auto">
            <a:xfrm>
              <a:off x="2182" y="925"/>
              <a:ext cx="218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7022" name="Rectangle 78"/>
            <p:cNvSpPr>
              <a:spLocks noChangeArrowheads="1"/>
            </p:cNvSpPr>
            <p:nvPr/>
          </p:nvSpPr>
          <p:spPr bwMode="auto">
            <a:xfrm>
              <a:off x="2182" y="1239"/>
              <a:ext cx="218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7023" name="Rectangle 79"/>
            <p:cNvSpPr>
              <a:spLocks noChangeArrowheads="1"/>
            </p:cNvSpPr>
            <p:nvPr/>
          </p:nvSpPr>
          <p:spPr bwMode="auto">
            <a:xfrm>
              <a:off x="2182" y="1553"/>
              <a:ext cx="218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7024" name="Rectangle 80"/>
            <p:cNvSpPr>
              <a:spLocks noChangeArrowheads="1"/>
            </p:cNvSpPr>
            <p:nvPr/>
          </p:nvSpPr>
          <p:spPr bwMode="auto">
            <a:xfrm>
              <a:off x="2182" y="1866"/>
              <a:ext cx="218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7025" name="Rectangle 81"/>
            <p:cNvSpPr>
              <a:spLocks noChangeArrowheads="1"/>
            </p:cNvSpPr>
            <p:nvPr/>
          </p:nvSpPr>
          <p:spPr bwMode="auto">
            <a:xfrm>
              <a:off x="2182" y="2180"/>
              <a:ext cx="218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7026" name="Rectangle 82"/>
            <p:cNvSpPr>
              <a:spLocks noChangeArrowheads="1"/>
            </p:cNvSpPr>
            <p:nvPr/>
          </p:nvSpPr>
          <p:spPr bwMode="auto">
            <a:xfrm>
              <a:off x="1871" y="2180"/>
              <a:ext cx="218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7027" name="Rectangle 83"/>
            <p:cNvSpPr>
              <a:spLocks noChangeArrowheads="1"/>
            </p:cNvSpPr>
            <p:nvPr/>
          </p:nvSpPr>
          <p:spPr bwMode="auto">
            <a:xfrm>
              <a:off x="1560" y="2180"/>
              <a:ext cx="218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7028" name="Rectangle 84"/>
            <p:cNvSpPr>
              <a:spLocks noChangeArrowheads="1"/>
            </p:cNvSpPr>
            <p:nvPr/>
          </p:nvSpPr>
          <p:spPr bwMode="auto">
            <a:xfrm>
              <a:off x="1249" y="2180"/>
              <a:ext cx="218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7029" name="Rectangle 85"/>
            <p:cNvSpPr>
              <a:spLocks noChangeArrowheads="1"/>
            </p:cNvSpPr>
            <p:nvPr/>
          </p:nvSpPr>
          <p:spPr bwMode="auto">
            <a:xfrm>
              <a:off x="938" y="2180"/>
              <a:ext cx="218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7030" name="Rectangle 86"/>
            <p:cNvSpPr>
              <a:spLocks noChangeArrowheads="1"/>
            </p:cNvSpPr>
            <p:nvPr/>
          </p:nvSpPr>
          <p:spPr bwMode="auto">
            <a:xfrm>
              <a:off x="628" y="2180"/>
              <a:ext cx="217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7031" name="Line 87"/>
            <p:cNvSpPr>
              <a:spLocks noChangeShapeType="1"/>
            </p:cNvSpPr>
            <p:nvPr/>
          </p:nvSpPr>
          <p:spPr bwMode="auto">
            <a:xfrm flipH="1" flipV="1">
              <a:off x="2089" y="2086"/>
              <a:ext cx="93" cy="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</p:grpSp>
      <p:sp>
        <p:nvSpPr>
          <p:cNvPr id="1107035" name="Text Box 91"/>
          <p:cNvSpPr txBox="1">
            <a:spLocks noChangeArrowheads="1"/>
          </p:cNvSpPr>
          <p:nvPr/>
        </p:nvSpPr>
        <p:spPr bwMode="auto">
          <a:xfrm>
            <a:off x="155575" y="39465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P</a:t>
            </a:r>
          </a:p>
        </p:txBody>
      </p:sp>
      <p:grpSp>
        <p:nvGrpSpPr>
          <p:cNvPr id="71689" name="Group 92"/>
          <p:cNvGrpSpPr>
            <a:grpSpLocks/>
          </p:cNvGrpSpPr>
          <p:nvPr/>
        </p:nvGrpSpPr>
        <p:grpSpPr bwMode="auto">
          <a:xfrm>
            <a:off x="658813" y="3886200"/>
            <a:ext cx="3151187" cy="2590800"/>
            <a:chOff x="415" y="2448"/>
            <a:chExt cx="1985" cy="1632"/>
          </a:xfrm>
        </p:grpSpPr>
        <p:sp>
          <p:nvSpPr>
            <p:cNvPr id="1107037" name="Rectangle 93"/>
            <p:cNvSpPr>
              <a:spLocks noChangeArrowheads="1"/>
            </p:cNvSpPr>
            <p:nvPr/>
          </p:nvSpPr>
          <p:spPr bwMode="auto">
            <a:xfrm>
              <a:off x="615" y="2607"/>
              <a:ext cx="219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7038" name="Text Box 94"/>
            <p:cNvSpPr txBox="1">
              <a:spLocks noChangeArrowheads="1"/>
            </p:cNvSpPr>
            <p:nvPr/>
          </p:nvSpPr>
          <p:spPr bwMode="auto">
            <a:xfrm>
              <a:off x="634" y="2448"/>
              <a:ext cx="17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V</a:t>
              </a:r>
            </a:p>
          </p:txBody>
        </p:sp>
        <p:sp>
          <p:nvSpPr>
            <p:cNvPr id="1107039" name="Text Box 95"/>
            <p:cNvSpPr txBox="1">
              <a:spLocks noChangeArrowheads="1"/>
            </p:cNvSpPr>
            <p:nvPr/>
          </p:nvSpPr>
          <p:spPr bwMode="auto">
            <a:xfrm>
              <a:off x="972" y="2455"/>
              <a:ext cx="15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L</a:t>
              </a:r>
            </a:p>
          </p:txBody>
        </p:sp>
        <p:sp>
          <p:nvSpPr>
            <p:cNvPr id="1107040" name="Text Box 96"/>
            <p:cNvSpPr txBox="1">
              <a:spLocks noChangeArrowheads="1"/>
            </p:cNvSpPr>
            <p:nvPr/>
          </p:nvSpPr>
          <p:spPr bwMode="auto">
            <a:xfrm>
              <a:off x="1300" y="2455"/>
              <a:ext cx="13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I</a:t>
              </a:r>
            </a:p>
          </p:txBody>
        </p:sp>
        <p:sp>
          <p:nvSpPr>
            <p:cNvPr id="1107041" name="Text Box 97"/>
            <p:cNvSpPr txBox="1">
              <a:spLocks noChangeArrowheads="1"/>
            </p:cNvSpPr>
            <p:nvPr/>
          </p:nvSpPr>
          <p:spPr bwMode="auto">
            <a:xfrm>
              <a:off x="1618" y="2458"/>
              <a:ext cx="15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L</a:t>
              </a:r>
            </a:p>
          </p:txBody>
        </p:sp>
        <p:sp>
          <p:nvSpPr>
            <p:cNvPr id="1107042" name="Text Box 98"/>
            <p:cNvSpPr txBox="1">
              <a:spLocks noChangeArrowheads="1"/>
            </p:cNvSpPr>
            <p:nvPr/>
          </p:nvSpPr>
          <p:spPr bwMode="auto">
            <a:xfrm>
              <a:off x="1896" y="2455"/>
              <a:ext cx="16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P</a:t>
              </a:r>
            </a:p>
          </p:txBody>
        </p:sp>
        <p:sp>
          <p:nvSpPr>
            <p:cNvPr id="1107043" name="Text Box 99"/>
            <p:cNvSpPr txBox="1">
              <a:spLocks noChangeArrowheads="1"/>
            </p:cNvSpPr>
            <p:nvPr/>
          </p:nvSpPr>
          <p:spPr bwMode="auto">
            <a:xfrm>
              <a:off x="415" y="2699"/>
              <a:ext cx="17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V</a:t>
              </a:r>
            </a:p>
          </p:txBody>
        </p:sp>
        <p:sp>
          <p:nvSpPr>
            <p:cNvPr id="1107044" name="Text Box 100"/>
            <p:cNvSpPr txBox="1">
              <a:spLocks noChangeArrowheads="1"/>
            </p:cNvSpPr>
            <p:nvPr/>
          </p:nvSpPr>
          <p:spPr bwMode="auto">
            <a:xfrm>
              <a:off x="422" y="3013"/>
              <a:ext cx="15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L</a:t>
              </a:r>
            </a:p>
          </p:txBody>
        </p:sp>
        <p:sp>
          <p:nvSpPr>
            <p:cNvPr id="1107045" name="Text Box 101"/>
            <p:cNvSpPr txBox="1">
              <a:spLocks noChangeArrowheads="1"/>
            </p:cNvSpPr>
            <p:nvPr/>
          </p:nvSpPr>
          <p:spPr bwMode="auto">
            <a:xfrm>
              <a:off x="431" y="3326"/>
              <a:ext cx="15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L</a:t>
              </a:r>
            </a:p>
          </p:txBody>
        </p:sp>
        <p:sp>
          <p:nvSpPr>
            <p:cNvPr id="1107046" name="Text Box 102"/>
            <p:cNvSpPr txBox="1">
              <a:spLocks noChangeArrowheads="1"/>
            </p:cNvSpPr>
            <p:nvPr/>
          </p:nvSpPr>
          <p:spPr bwMode="auto">
            <a:xfrm>
              <a:off x="427" y="3640"/>
              <a:ext cx="16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P</a:t>
              </a:r>
            </a:p>
          </p:txBody>
        </p:sp>
        <p:sp>
          <p:nvSpPr>
            <p:cNvPr id="1107047" name="Rectangle 103"/>
            <p:cNvSpPr>
              <a:spLocks noChangeArrowheads="1"/>
            </p:cNvSpPr>
            <p:nvPr/>
          </p:nvSpPr>
          <p:spPr bwMode="auto">
            <a:xfrm>
              <a:off x="928" y="2607"/>
              <a:ext cx="219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7048" name="Rectangle 104"/>
            <p:cNvSpPr>
              <a:spLocks noChangeArrowheads="1"/>
            </p:cNvSpPr>
            <p:nvPr/>
          </p:nvSpPr>
          <p:spPr bwMode="auto">
            <a:xfrm>
              <a:off x="1241" y="2607"/>
              <a:ext cx="219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7049" name="Rectangle 105"/>
            <p:cNvSpPr>
              <a:spLocks noChangeArrowheads="1"/>
            </p:cNvSpPr>
            <p:nvPr/>
          </p:nvSpPr>
          <p:spPr bwMode="auto">
            <a:xfrm>
              <a:off x="1554" y="2607"/>
              <a:ext cx="220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7050" name="Rectangle 106"/>
            <p:cNvSpPr>
              <a:spLocks noChangeArrowheads="1"/>
            </p:cNvSpPr>
            <p:nvPr/>
          </p:nvSpPr>
          <p:spPr bwMode="auto">
            <a:xfrm>
              <a:off x="1868" y="2607"/>
              <a:ext cx="219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7051" name="Rectangle 107"/>
            <p:cNvSpPr>
              <a:spLocks noChangeArrowheads="1"/>
            </p:cNvSpPr>
            <p:nvPr/>
          </p:nvSpPr>
          <p:spPr bwMode="auto">
            <a:xfrm>
              <a:off x="615" y="2920"/>
              <a:ext cx="219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7052" name="Rectangle 108"/>
            <p:cNvSpPr>
              <a:spLocks noChangeArrowheads="1"/>
            </p:cNvSpPr>
            <p:nvPr/>
          </p:nvSpPr>
          <p:spPr bwMode="auto">
            <a:xfrm>
              <a:off x="928" y="2920"/>
              <a:ext cx="219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7053" name="Rectangle 109"/>
            <p:cNvSpPr>
              <a:spLocks noChangeArrowheads="1"/>
            </p:cNvSpPr>
            <p:nvPr/>
          </p:nvSpPr>
          <p:spPr bwMode="auto">
            <a:xfrm>
              <a:off x="1241" y="2920"/>
              <a:ext cx="219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7054" name="Rectangle 110"/>
            <p:cNvSpPr>
              <a:spLocks noChangeArrowheads="1"/>
            </p:cNvSpPr>
            <p:nvPr/>
          </p:nvSpPr>
          <p:spPr bwMode="auto">
            <a:xfrm>
              <a:off x="1554" y="2920"/>
              <a:ext cx="220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7055" name="Rectangle 111"/>
            <p:cNvSpPr>
              <a:spLocks noChangeArrowheads="1"/>
            </p:cNvSpPr>
            <p:nvPr/>
          </p:nvSpPr>
          <p:spPr bwMode="auto">
            <a:xfrm>
              <a:off x="1868" y="2920"/>
              <a:ext cx="219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7056" name="Rectangle 112"/>
            <p:cNvSpPr>
              <a:spLocks noChangeArrowheads="1"/>
            </p:cNvSpPr>
            <p:nvPr/>
          </p:nvSpPr>
          <p:spPr bwMode="auto">
            <a:xfrm>
              <a:off x="615" y="3234"/>
              <a:ext cx="219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7057" name="Rectangle 113"/>
            <p:cNvSpPr>
              <a:spLocks noChangeArrowheads="1"/>
            </p:cNvSpPr>
            <p:nvPr/>
          </p:nvSpPr>
          <p:spPr bwMode="auto">
            <a:xfrm>
              <a:off x="928" y="3234"/>
              <a:ext cx="219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7058" name="Rectangle 114"/>
            <p:cNvSpPr>
              <a:spLocks noChangeArrowheads="1"/>
            </p:cNvSpPr>
            <p:nvPr/>
          </p:nvSpPr>
          <p:spPr bwMode="auto">
            <a:xfrm>
              <a:off x="1241" y="3234"/>
              <a:ext cx="219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7059" name="Rectangle 115"/>
            <p:cNvSpPr>
              <a:spLocks noChangeArrowheads="1"/>
            </p:cNvSpPr>
            <p:nvPr/>
          </p:nvSpPr>
          <p:spPr bwMode="auto">
            <a:xfrm>
              <a:off x="1554" y="3234"/>
              <a:ext cx="220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7060" name="Rectangle 116"/>
            <p:cNvSpPr>
              <a:spLocks noChangeArrowheads="1"/>
            </p:cNvSpPr>
            <p:nvPr/>
          </p:nvSpPr>
          <p:spPr bwMode="auto">
            <a:xfrm>
              <a:off x="1868" y="3234"/>
              <a:ext cx="219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 dirty="0">
                  <a:cs typeface="+mn-cs"/>
                </a:rPr>
                <a:t>-1</a:t>
              </a:r>
            </a:p>
          </p:txBody>
        </p:sp>
        <p:sp>
          <p:nvSpPr>
            <p:cNvPr id="1107061" name="Rectangle 117"/>
            <p:cNvSpPr>
              <a:spLocks noChangeArrowheads="1"/>
            </p:cNvSpPr>
            <p:nvPr/>
          </p:nvSpPr>
          <p:spPr bwMode="auto">
            <a:xfrm>
              <a:off x="615" y="3547"/>
              <a:ext cx="219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7062" name="Rectangle 118"/>
            <p:cNvSpPr>
              <a:spLocks noChangeArrowheads="1"/>
            </p:cNvSpPr>
            <p:nvPr/>
          </p:nvSpPr>
          <p:spPr bwMode="auto">
            <a:xfrm>
              <a:off x="928" y="3547"/>
              <a:ext cx="219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7063" name="Rectangle 119"/>
            <p:cNvSpPr>
              <a:spLocks noChangeArrowheads="1"/>
            </p:cNvSpPr>
            <p:nvPr/>
          </p:nvSpPr>
          <p:spPr bwMode="auto">
            <a:xfrm>
              <a:off x="1241" y="3547"/>
              <a:ext cx="219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7064" name="Rectangle 120"/>
            <p:cNvSpPr>
              <a:spLocks noChangeArrowheads="1"/>
            </p:cNvSpPr>
            <p:nvPr/>
          </p:nvSpPr>
          <p:spPr bwMode="auto">
            <a:xfrm>
              <a:off x="1554" y="3547"/>
              <a:ext cx="220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5</a:t>
              </a:r>
            </a:p>
          </p:txBody>
        </p:sp>
        <p:sp>
          <p:nvSpPr>
            <p:cNvPr id="1107065" name="Rectangle 121"/>
            <p:cNvSpPr>
              <a:spLocks noChangeArrowheads="1"/>
            </p:cNvSpPr>
            <p:nvPr/>
          </p:nvSpPr>
          <p:spPr bwMode="auto">
            <a:xfrm>
              <a:off x="1868" y="3547"/>
              <a:ext cx="219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 dirty="0">
                  <a:cs typeface="+mn-cs"/>
                </a:rPr>
                <a:t>-1</a:t>
              </a:r>
            </a:p>
          </p:txBody>
        </p:sp>
        <p:sp>
          <p:nvSpPr>
            <p:cNvPr id="1107066" name="Rectangle 122"/>
            <p:cNvSpPr>
              <a:spLocks noChangeArrowheads="1"/>
            </p:cNvSpPr>
            <p:nvPr/>
          </p:nvSpPr>
          <p:spPr bwMode="auto">
            <a:xfrm>
              <a:off x="2181" y="2607"/>
              <a:ext cx="219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7067" name="Rectangle 123"/>
            <p:cNvSpPr>
              <a:spLocks noChangeArrowheads="1"/>
            </p:cNvSpPr>
            <p:nvPr/>
          </p:nvSpPr>
          <p:spPr bwMode="auto">
            <a:xfrm>
              <a:off x="2181" y="2920"/>
              <a:ext cx="219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7068" name="Rectangle 124"/>
            <p:cNvSpPr>
              <a:spLocks noChangeArrowheads="1"/>
            </p:cNvSpPr>
            <p:nvPr/>
          </p:nvSpPr>
          <p:spPr bwMode="auto">
            <a:xfrm>
              <a:off x="2181" y="3234"/>
              <a:ext cx="219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7069" name="Rectangle 125"/>
            <p:cNvSpPr>
              <a:spLocks noChangeArrowheads="1"/>
            </p:cNvSpPr>
            <p:nvPr/>
          </p:nvSpPr>
          <p:spPr bwMode="auto">
            <a:xfrm>
              <a:off x="2181" y="3547"/>
              <a:ext cx="219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7070" name="Rectangle 126"/>
            <p:cNvSpPr>
              <a:spLocks noChangeArrowheads="1"/>
            </p:cNvSpPr>
            <p:nvPr/>
          </p:nvSpPr>
          <p:spPr bwMode="auto">
            <a:xfrm>
              <a:off x="2181" y="3861"/>
              <a:ext cx="219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7071" name="Rectangle 127"/>
            <p:cNvSpPr>
              <a:spLocks noChangeArrowheads="1"/>
            </p:cNvSpPr>
            <p:nvPr/>
          </p:nvSpPr>
          <p:spPr bwMode="auto">
            <a:xfrm>
              <a:off x="1868" y="3861"/>
              <a:ext cx="219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7072" name="Rectangle 128"/>
            <p:cNvSpPr>
              <a:spLocks noChangeArrowheads="1"/>
            </p:cNvSpPr>
            <p:nvPr/>
          </p:nvSpPr>
          <p:spPr bwMode="auto">
            <a:xfrm>
              <a:off x="1554" y="3861"/>
              <a:ext cx="220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7073" name="Rectangle 129"/>
            <p:cNvSpPr>
              <a:spLocks noChangeArrowheads="1"/>
            </p:cNvSpPr>
            <p:nvPr/>
          </p:nvSpPr>
          <p:spPr bwMode="auto">
            <a:xfrm>
              <a:off x="1241" y="3861"/>
              <a:ext cx="219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7074" name="Rectangle 130"/>
            <p:cNvSpPr>
              <a:spLocks noChangeArrowheads="1"/>
            </p:cNvSpPr>
            <p:nvPr/>
          </p:nvSpPr>
          <p:spPr bwMode="auto">
            <a:xfrm>
              <a:off x="928" y="3861"/>
              <a:ext cx="219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7075" name="Rectangle 131"/>
            <p:cNvSpPr>
              <a:spLocks noChangeArrowheads="1"/>
            </p:cNvSpPr>
            <p:nvPr/>
          </p:nvSpPr>
          <p:spPr bwMode="auto">
            <a:xfrm>
              <a:off x="615" y="3861"/>
              <a:ext cx="219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</p:grpSp>
      <p:graphicFrame>
        <p:nvGraphicFramePr>
          <p:cNvPr id="71690" name="Object 1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9683954"/>
              </p:ext>
            </p:extLst>
          </p:nvPr>
        </p:nvGraphicFramePr>
        <p:xfrm>
          <a:off x="4405313" y="4077072"/>
          <a:ext cx="4186237" cy="124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5" name="Equation" r:id="rId4" imgW="2349500" imgH="698500" progId="Equation.3">
                  <p:embed/>
                </p:oleObj>
              </mc:Choice>
              <mc:Fallback>
                <p:oleObj name="Equation" r:id="rId4" imgW="2349500" imgH="698500" progId="Equation.3">
                  <p:embed/>
                  <p:pic>
                    <p:nvPicPr>
                      <p:cNvPr id="0" name="Object 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5313" y="4077072"/>
                        <a:ext cx="4186237" cy="1243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7078" name="Object 1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7299854"/>
              </p:ext>
            </p:extLst>
          </p:nvPr>
        </p:nvGraphicFramePr>
        <p:xfrm>
          <a:off x="5197475" y="5373216"/>
          <a:ext cx="2601913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6" name="Equation" r:id="rId6" imgW="1460500" imgH="660400" progId="Equation.3">
                  <p:embed/>
                </p:oleObj>
              </mc:Choice>
              <mc:Fallback>
                <p:oleObj name="Equation" r:id="rId6" imgW="1460500" imgH="660400" progId="Equation.3">
                  <p:embed/>
                  <p:pic>
                    <p:nvPicPr>
                      <p:cNvPr id="0" name="Object 1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7475" y="5373216"/>
                        <a:ext cx="2601913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7080" name="AutoShape 136"/>
          <p:cNvSpPr>
            <a:spLocks noChangeArrowheads="1"/>
          </p:cNvSpPr>
          <p:nvPr/>
        </p:nvSpPr>
        <p:spPr bwMode="auto">
          <a:xfrm>
            <a:off x="2438400" y="2438400"/>
            <a:ext cx="381000" cy="381000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32" name="Rectangle 32"/>
          <p:cNvSpPr>
            <a:spLocks noChangeArrowheads="1"/>
          </p:cNvSpPr>
          <p:nvPr/>
        </p:nvSpPr>
        <p:spPr bwMode="auto">
          <a:xfrm>
            <a:off x="5625529" y="2942105"/>
            <a:ext cx="331787" cy="355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 dirty="0">
                <a:cs typeface="+mn-cs"/>
              </a:rPr>
              <a:t>-1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0772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How does it work (D, Q, and P-matrices)</a:t>
            </a:r>
          </a:p>
        </p:txBody>
      </p:sp>
      <p:sp>
        <p:nvSpPr>
          <p:cNvPr id="1107971" name="Text Box 3"/>
          <p:cNvSpPr txBox="1">
            <a:spLocks noChangeArrowheads="1"/>
          </p:cNvSpPr>
          <p:nvPr/>
        </p:nvSpPr>
        <p:spPr bwMode="auto">
          <a:xfrm>
            <a:off x="136525" y="1050925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D</a:t>
            </a:r>
          </a:p>
        </p:txBody>
      </p:sp>
      <p:sp>
        <p:nvSpPr>
          <p:cNvPr id="1107972" name="Text Box 4"/>
          <p:cNvSpPr txBox="1">
            <a:spLocks noChangeArrowheads="1"/>
          </p:cNvSpPr>
          <p:nvPr/>
        </p:nvSpPr>
        <p:spPr bwMode="auto">
          <a:xfrm>
            <a:off x="8131175" y="1127125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Q</a:t>
            </a:r>
          </a:p>
        </p:txBody>
      </p:sp>
      <p:sp>
        <p:nvSpPr>
          <p:cNvPr id="1107973" name="Text Box 5"/>
          <p:cNvSpPr txBox="1">
            <a:spLocks noChangeArrowheads="1"/>
          </p:cNvSpPr>
          <p:nvPr/>
        </p:nvSpPr>
        <p:spPr bwMode="auto">
          <a:xfrm>
            <a:off x="2286000" y="9144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m</a:t>
            </a:r>
          </a:p>
        </p:txBody>
      </p:sp>
      <p:sp>
        <p:nvSpPr>
          <p:cNvPr id="1107974" name="Text Box 6"/>
          <p:cNvSpPr txBox="1">
            <a:spLocks noChangeArrowheads="1"/>
          </p:cNvSpPr>
          <p:nvPr/>
        </p:nvSpPr>
        <p:spPr bwMode="auto">
          <a:xfrm>
            <a:off x="228600" y="2286000"/>
            <a:ext cx="374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n</a:t>
            </a:r>
          </a:p>
        </p:txBody>
      </p:sp>
      <p:grpSp>
        <p:nvGrpSpPr>
          <p:cNvPr id="73734" name="Group 7"/>
          <p:cNvGrpSpPr>
            <a:grpSpLocks/>
          </p:cNvGrpSpPr>
          <p:nvPr/>
        </p:nvGrpSpPr>
        <p:grpSpPr bwMode="auto">
          <a:xfrm>
            <a:off x="4843463" y="1124744"/>
            <a:ext cx="3005137" cy="2651125"/>
            <a:chOff x="3051" y="730"/>
            <a:chExt cx="1893" cy="1670"/>
          </a:xfrm>
        </p:grpSpPr>
        <p:sp>
          <p:nvSpPr>
            <p:cNvPr id="1107976" name="Rectangle 8"/>
            <p:cNvSpPr>
              <a:spLocks noChangeArrowheads="1"/>
            </p:cNvSpPr>
            <p:nvPr/>
          </p:nvSpPr>
          <p:spPr bwMode="auto">
            <a:xfrm>
              <a:off x="3241" y="897"/>
              <a:ext cx="209" cy="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7977" name="Text Box 9"/>
            <p:cNvSpPr txBox="1">
              <a:spLocks noChangeArrowheads="1"/>
            </p:cNvSpPr>
            <p:nvPr/>
          </p:nvSpPr>
          <p:spPr bwMode="auto">
            <a:xfrm>
              <a:off x="3259" y="730"/>
              <a:ext cx="17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V</a:t>
              </a:r>
            </a:p>
          </p:txBody>
        </p:sp>
        <p:sp>
          <p:nvSpPr>
            <p:cNvPr id="1107978" name="Text Box 10"/>
            <p:cNvSpPr txBox="1">
              <a:spLocks noChangeArrowheads="1"/>
            </p:cNvSpPr>
            <p:nvPr/>
          </p:nvSpPr>
          <p:spPr bwMode="auto">
            <a:xfrm>
              <a:off x="3584" y="737"/>
              <a:ext cx="15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L</a:t>
              </a:r>
            </a:p>
          </p:txBody>
        </p:sp>
        <p:sp>
          <p:nvSpPr>
            <p:cNvPr id="1107979" name="Text Box 11"/>
            <p:cNvSpPr txBox="1">
              <a:spLocks noChangeArrowheads="1"/>
            </p:cNvSpPr>
            <p:nvPr/>
          </p:nvSpPr>
          <p:spPr bwMode="auto">
            <a:xfrm>
              <a:off x="3892" y="736"/>
              <a:ext cx="13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I</a:t>
              </a:r>
            </a:p>
          </p:txBody>
        </p:sp>
        <p:sp>
          <p:nvSpPr>
            <p:cNvPr id="1107980" name="Text Box 12"/>
            <p:cNvSpPr txBox="1">
              <a:spLocks noChangeArrowheads="1"/>
            </p:cNvSpPr>
            <p:nvPr/>
          </p:nvSpPr>
          <p:spPr bwMode="auto">
            <a:xfrm>
              <a:off x="4197" y="742"/>
              <a:ext cx="15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L</a:t>
              </a:r>
            </a:p>
          </p:txBody>
        </p:sp>
        <p:sp>
          <p:nvSpPr>
            <p:cNvPr id="1107981" name="Text Box 13"/>
            <p:cNvSpPr txBox="1">
              <a:spLocks noChangeArrowheads="1"/>
            </p:cNvSpPr>
            <p:nvPr/>
          </p:nvSpPr>
          <p:spPr bwMode="auto">
            <a:xfrm>
              <a:off x="4459" y="737"/>
              <a:ext cx="16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P</a:t>
              </a:r>
            </a:p>
          </p:txBody>
        </p:sp>
        <p:sp>
          <p:nvSpPr>
            <p:cNvPr id="1107982" name="Text Box 14"/>
            <p:cNvSpPr txBox="1">
              <a:spLocks noChangeArrowheads="1"/>
            </p:cNvSpPr>
            <p:nvPr/>
          </p:nvSpPr>
          <p:spPr bwMode="auto">
            <a:xfrm>
              <a:off x="3051" y="987"/>
              <a:ext cx="17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V</a:t>
              </a:r>
            </a:p>
          </p:txBody>
        </p:sp>
        <p:sp>
          <p:nvSpPr>
            <p:cNvPr id="1107983" name="Text Box 15"/>
            <p:cNvSpPr txBox="1">
              <a:spLocks noChangeArrowheads="1"/>
            </p:cNvSpPr>
            <p:nvPr/>
          </p:nvSpPr>
          <p:spPr bwMode="auto">
            <a:xfrm>
              <a:off x="3058" y="1308"/>
              <a:ext cx="15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L</a:t>
              </a:r>
            </a:p>
          </p:txBody>
        </p:sp>
        <p:sp>
          <p:nvSpPr>
            <p:cNvPr id="1107984" name="Text Box 16"/>
            <p:cNvSpPr txBox="1">
              <a:spLocks noChangeArrowheads="1"/>
            </p:cNvSpPr>
            <p:nvPr/>
          </p:nvSpPr>
          <p:spPr bwMode="auto">
            <a:xfrm>
              <a:off x="3066" y="1626"/>
              <a:ext cx="15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L</a:t>
              </a:r>
            </a:p>
          </p:txBody>
        </p:sp>
        <p:sp>
          <p:nvSpPr>
            <p:cNvPr id="1107985" name="Text Box 17"/>
            <p:cNvSpPr txBox="1">
              <a:spLocks noChangeArrowheads="1"/>
            </p:cNvSpPr>
            <p:nvPr/>
          </p:nvSpPr>
          <p:spPr bwMode="auto">
            <a:xfrm>
              <a:off x="3058" y="1946"/>
              <a:ext cx="16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P</a:t>
              </a:r>
            </a:p>
          </p:txBody>
        </p:sp>
        <p:sp>
          <p:nvSpPr>
            <p:cNvPr id="1107986" name="Rectangle 18"/>
            <p:cNvSpPr>
              <a:spLocks noChangeArrowheads="1"/>
            </p:cNvSpPr>
            <p:nvPr/>
          </p:nvSpPr>
          <p:spPr bwMode="auto">
            <a:xfrm>
              <a:off x="3540" y="897"/>
              <a:ext cx="209" cy="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7987" name="Rectangle 19"/>
            <p:cNvSpPr>
              <a:spLocks noChangeArrowheads="1"/>
            </p:cNvSpPr>
            <p:nvPr/>
          </p:nvSpPr>
          <p:spPr bwMode="auto">
            <a:xfrm>
              <a:off x="3838" y="897"/>
              <a:ext cx="210" cy="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7988" name="Rectangle 20"/>
            <p:cNvSpPr>
              <a:spLocks noChangeArrowheads="1"/>
            </p:cNvSpPr>
            <p:nvPr/>
          </p:nvSpPr>
          <p:spPr bwMode="auto">
            <a:xfrm>
              <a:off x="4137" y="897"/>
              <a:ext cx="209" cy="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7989" name="Rectangle 21"/>
            <p:cNvSpPr>
              <a:spLocks noChangeArrowheads="1"/>
            </p:cNvSpPr>
            <p:nvPr/>
          </p:nvSpPr>
          <p:spPr bwMode="auto">
            <a:xfrm>
              <a:off x="4436" y="897"/>
              <a:ext cx="209" cy="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7990" name="Rectangle 22"/>
            <p:cNvSpPr>
              <a:spLocks noChangeArrowheads="1"/>
            </p:cNvSpPr>
            <p:nvPr/>
          </p:nvSpPr>
          <p:spPr bwMode="auto">
            <a:xfrm>
              <a:off x="3241" y="1216"/>
              <a:ext cx="209" cy="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7991" name="Rectangle 23"/>
            <p:cNvSpPr>
              <a:spLocks noChangeArrowheads="1"/>
            </p:cNvSpPr>
            <p:nvPr/>
          </p:nvSpPr>
          <p:spPr bwMode="auto">
            <a:xfrm>
              <a:off x="3540" y="1216"/>
              <a:ext cx="209" cy="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7992" name="Rectangle 24"/>
            <p:cNvSpPr>
              <a:spLocks noChangeArrowheads="1"/>
            </p:cNvSpPr>
            <p:nvPr/>
          </p:nvSpPr>
          <p:spPr bwMode="auto">
            <a:xfrm>
              <a:off x="3838" y="1216"/>
              <a:ext cx="210" cy="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7993" name="Rectangle 25"/>
            <p:cNvSpPr>
              <a:spLocks noChangeArrowheads="1"/>
            </p:cNvSpPr>
            <p:nvPr/>
          </p:nvSpPr>
          <p:spPr bwMode="auto">
            <a:xfrm>
              <a:off x="4137" y="1216"/>
              <a:ext cx="209" cy="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7994" name="Rectangle 26"/>
            <p:cNvSpPr>
              <a:spLocks noChangeArrowheads="1"/>
            </p:cNvSpPr>
            <p:nvPr/>
          </p:nvSpPr>
          <p:spPr bwMode="auto">
            <a:xfrm>
              <a:off x="4436" y="1216"/>
              <a:ext cx="209" cy="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7995" name="Rectangle 27"/>
            <p:cNvSpPr>
              <a:spLocks noChangeArrowheads="1"/>
            </p:cNvSpPr>
            <p:nvPr/>
          </p:nvSpPr>
          <p:spPr bwMode="auto">
            <a:xfrm>
              <a:off x="3241" y="1536"/>
              <a:ext cx="209" cy="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7996" name="Rectangle 28"/>
            <p:cNvSpPr>
              <a:spLocks noChangeArrowheads="1"/>
            </p:cNvSpPr>
            <p:nvPr/>
          </p:nvSpPr>
          <p:spPr bwMode="auto">
            <a:xfrm>
              <a:off x="3540" y="1536"/>
              <a:ext cx="209" cy="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7997" name="Rectangle 29"/>
            <p:cNvSpPr>
              <a:spLocks noChangeArrowheads="1"/>
            </p:cNvSpPr>
            <p:nvPr/>
          </p:nvSpPr>
          <p:spPr bwMode="auto">
            <a:xfrm>
              <a:off x="3838" y="1536"/>
              <a:ext cx="210" cy="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7998" name="Rectangle 30"/>
            <p:cNvSpPr>
              <a:spLocks noChangeArrowheads="1"/>
            </p:cNvSpPr>
            <p:nvPr/>
          </p:nvSpPr>
          <p:spPr bwMode="auto">
            <a:xfrm>
              <a:off x="4137" y="1536"/>
              <a:ext cx="209" cy="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7999" name="Rectangle 31"/>
            <p:cNvSpPr>
              <a:spLocks noChangeArrowheads="1"/>
            </p:cNvSpPr>
            <p:nvPr/>
          </p:nvSpPr>
          <p:spPr bwMode="auto">
            <a:xfrm>
              <a:off x="4436" y="1536"/>
              <a:ext cx="209" cy="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5</a:t>
              </a:r>
            </a:p>
          </p:txBody>
        </p:sp>
        <p:sp>
          <p:nvSpPr>
            <p:cNvPr id="1108000" name="Rectangle 32"/>
            <p:cNvSpPr>
              <a:spLocks noChangeArrowheads="1"/>
            </p:cNvSpPr>
            <p:nvPr/>
          </p:nvSpPr>
          <p:spPr bwMode="auto">
            <a:xfrm>
              <a:off x="3241" y="1856"/>
              <a:ext cx="209" cy="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 dirty="0">
                  <a:cs typeface="+mn-cs"/>
                </a:rPr>
                <a:t>-1</a:t>
              </a:r>
            </a:p>
          </p:txBody>
        </p:sp>
        <p:sp>
          <p:nvSpPr>
            <p:cNvPr id="1108001" name="Rectangle 33"/>
            <p:cNvSpPr>
              <a:spLocks noChangeArrowheads="1"/>
            </p:cNvSpPr>
            <p:nvPr/>
          </p:nvSpPr>
          <p:spPr bwMode="auto">
            <a:xfrm>
              <a:off x="3540" y="1856"/>
              <a:ext cx="209" cy="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 dirty="0">
                  <a:cs typeface="+mn-cs"/>
                </a:rPr>
                <a:t>-1</a:t>
              </a:r>
            </a:p>
          </p:txBody>
        </p:sp>
        <p:sp>
          <p:nvSpPr>
            <p:cNvPr id="1108002" name="Rectangle 34"/>
            <p:cNvSpPr>
              <a:spLocks noChangeArrowheads="1"/>
            </p:cNvSpPr>
            <p:nvPr/>
          </p:nvSpPr>
          <p:spPr bwMode="auto">
            <a:xfrm>
              <a:off x="3838" y="1856"/>
              <a:ext cx="210" cy="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 dirty="0">
                  <a:cs typeface="+mn-cs"/>
                </a:rPr>
                <a:t>-1</a:t>
              </a:r>
            </a:p>
          </p:txBody>
        </p:sp>
        <p:sp>
          <p:nvSpPr>
            <p:cNvPr id="1108003" name="Rectangle 35"/>
            <p:cNvSpPr>
              <a:spLocks noChangeArrowheads="1"/>
            </p:cNvSpPr>
            <p:nvPr/>
          </p:nvSpPr>
          <p:spPr bwMode="auto">
            <a:xfrm>
              <a:off x="4137" y="1856"/>
              <a:ext cx="209" cy="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 dirty="0">
                  <a:cs typeface="+mn-cs"/>
                </a:rPr>
                <a:t>-1</a:t>
              </a:r>
            </a:p>
          </p:txBody>
        </p:sp>
        <p:sp>
          <p:nvSpPr>
            <p:cNvPr id="1108004" name="Rectangle 36"/>
            <p:cNvSpPr>
              <a:spLocks noChangeArrowheads="1"/>
            </p:cNvSpPr>
            <p:nvPr/>
          </p:nvSpPr>
          <p:spPr bwMode="auto">
            <a:xfrm>
              <a:off x="4436" y="1856"/>
              <a:ext cx="209" cy="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 dirty="0">
                  <a:cs typeface="+mn-cs"/>
                </a:rPr>
                <a:t>-1</a:t>
              </a:r>
            </a:p>
          </p:txBody>
        </p:sp>
        <p:sp>
          <p:nvSpPr>
            <p:cNvPr id="1108005" name="Rectangle 37"/>
            <p:cNvSpPr>
              <a:spLocks noChangeArrowheads="1"/>
            </p:cNvSpPr>
            <p:nvPr/>
          </p:nvSpPr>
          <p:spPr bwMode="auto">
            <a:xfrm>
              <a:off x="4735" y="897"/>
              <a:ext cx="209" cy="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8006" name="Rectangle 38"/>
            <p:cNvSpPr>
              <a:spLocks noChangeArrowheads="1"/>
            </p:cNvSpPr>
            <p:nvPr/>
          </p:nvSpPr>
          <p:spPr bwMode="auto">
            <a:xfrm>
              <a:off x="4735" y="1216"/>
              <a:ext cx="209" cy="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8007" name="Rectangle 39"/>
            <p:cNvSpPr>
              <a:spLocks noChangeArrowheads="1"/>
            </p:cNvSpPr>
            <p:nvPr/>
          </p:nvSpPr>
          <p:spPr bwMode="auto">
            <a:xfrm>
              <a:off x="4735" y="1536"/>
              <a:ext cx="209" cy="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8008" name="Rectangle 40"/>
            <p:cNvSpPr>
              <a:spLocks noChangeArrowheads="1"/>
            </p:cNvSpPr>
            <p:nvPr/>
          </p:nvSpPr>
          <p:spPr bwMode="auto">
            <a:xfrm>
              <a:off x="4735" y="1856"/>
              <a:ext cx="209" cy="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8009" name="Rectangle 41"/>
            <p:cNvSpPr>
              <a:spLocks noChangeArrowheads="1"/>
            </p:cNvSpPr>
            <p:nvPr/>
          </p:nvSpPr>
          <p:spPr bwMode="auto">
            <a:xfrm>
              <a:off x="4735" y="2176"/>
              <a:ext cx="209" cy="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8010" name="Rectangle 42"/>
            <p:cNvSpPr>
              <a:spLocks noChangeArrowheads="1"/>
            </p:cNvSpPr>
            <p:nvPr/>
          </p:nvSpPr>
          <p:spPr bwMode="auto">
            <a:xfrm>
              <a:off x="4436" y="2176"/>
              <a:ext cx="209" cy="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8011" name="Rectangle 43"/>
            <p:cNvSpPr>
              <a:spLocks noChangeArrowheads="1"/>
            </p:cNvSpPr>
            <p:nvPr/>
          </p:nvSpPr>
          <p:spPr bwMode="auto">
            <a:xfrm>
              <a:off x="4137" y="2176"/>
              <a:ext cx="209" cy="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8012" name="Rectangle 44"/>
            <p:cNvSpPr>
              <a:spLocks noChangeArrowheads="1"/>
            </p:cNvSpPr>
            <p:nvPr/>
          </p:nvSpPr>
          <p:spPr bwMode="auto">
            <a:xfrm>
              <a:off x="3838" y="2176"/>
              <a:ext cx="210" cy="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8013" name="Rectangle 45"/>
            <p:cNvSpPr>
              <a:spLocks noChangeArrowheads="1"/>
            </p:cNvSpPr>
            <p:nvPr/>
          </p:nvSpPr>
          <p:spPr bwMode="auto">
            <a:xfrm>
              <a:off x="3540" y="2176"/>
              <a:ext cx="209" cy="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8014" name="Rectangle 46"/>
            <p:cNvSpPr>
              <a:spLocks noChangeArrowheads="1"/>
            </p:cNvSpPr>
            <p:nvPr/>
          </p:nvSpPr>
          <p:spPr bwMode="auto">
            <a:xfrm>
              <a:off x="3241" y="2176"/>
              <a:ext cx="209" cy="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</p:grpSp>
      <p:grpSp>
        <p:nvGrpSpPr>
          <p:cNvPr id="73735" name="Group 131"/>
          <p:cNvGrpSpPr>
            <a:grpSpLocks/>
          </p:cNvGrpSpPr>
          <p:nvPr/>
        </p:nvGrpSpPr>
        <p:grpSpPr bwMode="auto">
          <a:xfrm>
            <a:off x="679450" y="1219200"/>
            <a:ext cx="3130550" cy="2590800"/>
            <a:chOff x="428" y="768"/>
            <a:chExt cx="1972" cy="1632"/>
          </a:xfrm>
        </p:grpSpPr>
        <p:sp>
          <p:nvSpPr>
            <p:cNvPr id="1108016" name="Rectangle 48"/>
            <p:cNvSpPr>
              <a:spLocks noChangeArrowheads="1"/>
            </p:cNvSpPr>
            <p:nvPr/>
          </p:nvSpPr>
          <p:spPr bwMode="auto">
            <a:xfrm>
              <a:off x="628" y="925"/>
              <a:ext cx="217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8017" name="Text Box 49"/>
            <p:cNvSpPr txBox="1">
              <a:spLocks noChangeArrowheads="1"/>
            </p:cNvSpPr>
            <p:nvPr/>
          </p:nvSpPr>
          <p:spPr bwMode="auto">
            <a:xfrm>
              <a:off x="647" y="768"/>
              <a:ext cx="17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V</a:t>
              </a:r>
            </a:p>
          </p:txBody>
        </p:sp>
        <p:sp>
          <p:nvSpPr>
            <p:cNvPr id="1108018" name="Text Box 50"/>
            <p:cNvSpPr txBox="1">
              <a:spLocks noChangeArrowheads="1"/>
            </p:cNvSpPr>
            <p:nvPr/>
          </p:nvSpPr>
          <p:spPr bwMode="auto">
            <a:xfrm>
              <a:off x="980" y="773"/>
              <a:ext cx="15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L</a:t>
              </a:r>
            </a:p>
          </p:txBody>
        </p:sp>
        <p:sp>
          <p:nvSpPr>
            <p:cNvPr id="1108019" name="Text Box 51"/>
            <p:cNvSpPr txBox="1">
              <a:spLocks noChangeArrowheads="1"/>
            </p:cNvSpPr>
            <p:nvPr/>
          </p:nvSpPr>
          <p:spPr bwMode="auto">
            <a:xfrm>
              <a:off x="1304" y="773"/>
              <a:ext cx="13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I</a:t>
              </a:r>
            </a:p>
          </p:txBody>
        </p:sp>
        <p:sp>
          <p:nvSpPr>
            <p:cNvPr id="1108020" name="Text Box 52"/>
            <p:cNvSpPr txBox="1">
              <a:spLocks noChangeArrowheads="1"/>
            </p:cNvSpPr>
            <p:nvPr/>
          </p:nvSpPr>
          <p:spPr bwMode="auto">
            <a:xfrm>
              <a:off x="1622" y="781"/>
              <a:ext cx="15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L</a:t>
              </a:r>
            </a:p>
          </p:txBody>
        </p:sp>
        <p:sp>
          <p:nvSpPr>
            <p:cNvPr id="1108021" name="Text Box 53"/>
            <p:cNvSpPr txBox="1">
              <a:spLocks noChangeArrowheads="1"/>
            </p:cNvSpPr>
            <p:nvPr/>
          </p:nvSpPr>
          <p:spPr bwMode="auto">
            <a:xfrm>
              <a:off x="1899" y="773"/>
              <a:ext cx="16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P</a:t>
              </a:r>
            </a:p>
          </p:txBody>
        </p:sp>
        <p:sp>
          <p:nvSpPr>
            <p:cNvPr id="1108022" name="Text Box 54"/>
            <p:cNvSpPr txBox="1">
              <a:spLocks noChangeArrowheads="1"/>
            </p:cNvSpPr>
            <p:nvPr/>
          </p:nvSpPr>
          <p:spPr bwMode="auto">
            <a:xfrm>
              <a:off x="428" y="1019"/>
              <a:ext cx="17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V</a:t>
              </a:r>
            </a:p>
          </p:txBody>
        </p:sp>
        <p:sp>
          <p:nvSpPr>
            <p:cNvPr id="1108023" name="Text Box 55"/>
            <p:cNvSpPr txBox="1">
              <a:spLocks noChangeArrowheads="1"/>
            </p:cNvSpPr>
            <p:nvPr/>
          </p:nvSpPr>
          <p:spPr bwMode="auto">
            <a:xfrm>
              <a:off x="434" y="1335"/>
              <a:ext cx="15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L</a:t>
              </a:r>
            </a:p>
          </p:txBody>
        </p:sp>
        <p:sp>
          <p:nvSpPr>
            <p:cNvPr id="1108024" name="Text Box 56"/>
            <p:cNvSpPr txBox="1">
              <a:spLocks noChangeArrowheads="1"/>
            </p:cNvSpPr>
            <p:nvPr/>
          </p:nvSpPr>
          <p:spPr bwMode="auto">
            <a:xfrm>
              <a:off x="441" y="1648"/>
              <a:ext cx="15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L</a:t>
              </a:r>
            </a:p>
          </p:txBody>
        </p:sp>
        <p:sp>
          <p:nvSpPr>
            <p:cNvPr id="1108025" name="Text Box 57"/>
            <p:cNvSpPr txBox="1">
              <a:spLocks noChangeArrowheads="1"/>
            </p:cNvSpPr>
            <p:nvPr/>
          </p:nvSpPr>
          <p:spPr bwMode="auto">
            <a:xfrm>
              <a:off x="440" y="1962"/>
              <a:ext cx="16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P</a:t>
              </a:r>
            </a:p>
          </p:txBody>
        </p:sp>
        <p:sp>
          <p:nvSpPr>
            <p:cNvPr id="1108026" name="Rectangle 58"/>
            <p:cNvSpPr>
              <a:spLocks noChangeArrowheads="1"/>
            </p:cNvSpPr>
            <p:nvPr/>
          </p:nvSpPr>
          <p:spPr bwMode="auto">
            <a:xfrm>
              <a:off x="938" y="925"/>
              <a:ext cx="218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8027" name="Rectangle 59"/>
            <p:cNvSpPr>
              <a:spLocks noChangeArrowheads="1"/>
            </p:cNvSpPr>
            <p:nvPr/>
          </p:nvSpPr>
          <p:spPr bwMode="auto">
            <a:xfrm>
              <a:off x="1249" y="925"/>
              <a:ext cx="218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8028" name="Rectangle 60"/>
            <p:cNvSpPr>
              <a:spLocks noChangeArrowheads="1"/>
            </p:cNvSpPr>
            <p:nvPr/>
          </p:nvSpPr>
          <p:spPr bwMode="auto">
            <a:xfrm>
              <a:off x="1560" y="925"/>
              <a:ext cx="218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8029" name="Rectangle 61"/>
            <p:cNvSpPr>
              <a:spLocks noChangeArrowheads="1"/>
            </p:cNvSpPr>
            <p:nvPr/>
          </p:nvSpPr>
          <p:spPr bwMode="auto">
            <a:xfrm>
              <a:off x="1871" y="925"/>
              <a:ext cx="218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8030" name="Rectangle 62"/>
            <p:cNvSpPr>
              <a:spLocks noChangeArrowheads="1"/>
            </p:cNvSpPr>
            <p:nvPr/>
          </p:nvSpPr>
          <p:spPr bwMode="auto">
            <a:xfrm>
              <a:off x="628" y="1239"/>
              <a:ext cx="217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8031" name="Rectangle 63"/>
            <p:cNvSpPr>
              <a:spLocks noChangeArrowheads="1"/>
            </p:cNvSpPr>
            <p:nvPr/>
          </p:nvSpPr>
          <p:spPr bwMode="auto">
            <a:xfrm>
              <a:off x="938" y="1239"/>
              <a:ext cx="218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8032" name="Rectangle 64"/>
            <p:cNvSpPr>
              <a:spLocks noChangeArrowheads="1"/>
            </p:cNvSpPr>
            <p:nvPr/>
          </p:nvSpPr>
          <p:spPr bwMode="auto">
            <a:xfrm>
              <a:off x="1249" y="1239"/>
              <a:ext cx="218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8033" name="Rectangle 65"/>
            <p:cNvSpPr>
              <a:spLocks noChangeArrowheads="1"/>
            </p:cNvSpPr>
            <p:nvPr/>
          </p:nvSpPr>
          <p:spPr bwMode="auto">
            <a:xfrm>
              <a:off x="1560" y="1239"/>
              <a:ext cx="218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8034" name="Rectangle 66"/>
            <p:cNvSpPr>
              <a:spLocks noChangeArrowheads="1"/>
            </p:cNvSpPr>
            <p:nvPr/>
          </p:nvSpPr>
          <p:spPr bwMode="auto">
            <a:xfrm>
              <a:off x="1871" y="1239"/>
              <a:ext cx="218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8035" name="Rectangle 67"/>
            <p:cNvSpPr>
              <a:spLocks noChangeArrowheads="1"/>
            </p:cNvSpPr>
            <p:nvPr/>
          </p:nvSpPr>
          <p:spPr bwMode="auto">
            <a:xfrm>
              <a:off x="628" y="1553"/>
              <a:ext cx="217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8036" name="Rectangle 68"/>
            <p:cNvSpPr>
              <a:spLocks noChangeArrowheads="1"/>
            </p:cNvSpPr>
            <p:nvPr/>
          </p:nvSpPr>
          <p:spPr bwMode="auto">
            <a:xfrm>
              <a:off x="938" y="1553"/>
              <a:ext cx="218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8037" name="Rectangle 69"/>
            <p:cNvSpPr>
              <a:spLocks noChangeArrowheads="1"/>
            </p:cNvSpPr>
            <p:nvPr/>
          </p:nvSpPr>
          <p:spPr bwMode="auto">
            <a:xfrm>
              <a:off x="1249" y="1553"/>
              <a:ext cx="218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8038" name="Rectangle 70"/>
            <p:cNvSpPr>
              <a:spLocks noChangeArrowheads="1"/>
            </p:cNvSpPr>
            <p:nvPr/>
          </p:nvSpPr>
          <p:spPr bwMode="auto">
            <a:xfrm>
              <a:off x="1560" y="1553"/>
              <a:ext cx="218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15</a:t>
              </a:r>
            </a:p>
          </p:txBody>
        </p:sp>
        <p:sp>
          <p:nvSpPr>
            <p:cNvPr id="1108039" name="Rectangle 71"/>
            <p:cNvSpPr>
              <a:spLocks noChangeArrowheads="1"/>
            </p:cNvSpPr>
            <p:nvPr/>
          </p:nvSpPr>
          <p:spPr bwMode="auto">
            <a:xfrm>
              <a:off x="1871" y="1553"/>
              <a:ext cx="218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5</a:t>
              </a:r>
            </a:p>
          </p:txBody>
        </p:sp>
        <p:sp>
          <p:nvSpPr>
            <p:cNvPr id="1108040" name="Rectangle 72"/>
            <p:cNvSpPr>
              <a:spLocks noChangeArrowheads="1"/>
            </p:cNvSpPr>
            <p:nvPr/>
          </p:nvSpPr>
          <p:spPr bwMode="auto">
            <a:xfrm>
              <a:off x="628" y="1866"/>
              <a:ext cx="217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2</a:t>
              </a:r>
            </a:p>
          </p:txBody>
        </p:sp>
        <p:sp>
          <p:nvSpPr>
            <p:cNvPr id="1108041" name="Rectangle 73"/>
            <p:cNvSpPr>
              <a:spLocks noChangeArrowheads="1"/>
            </p:cNvSpPr>
            <p:nvPr/>
          </p:nvSpPr>
          <p:spPr bwMode="auto">
            <a:xfrm>
              <a:off x="938" y="1866"/>
              <a:ext cx="218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3</a:t>
              </a:r>
            </a:p>
          </p:txBody>
        </p:sp>
        <p:sp>
          <p:nvSpPr>
            <p:cNvPr id="1108042" name="Rectangle 74"/>
            <p:cNvSpPr>
              <a:spLocks noChangeArrowheads="1"/>
            </p:cNvSpPr>
            <p:nvPr/>
          </p:nvSpPr>
          <p:spPr bwMode="auto">
            <a:xfrm>
              <a:off x="1249" y="1866"/>
              <a:ext cx="218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4</a:t>
              </a:r>
            </a:p>
          </p:txBody>
        </p:sp>
        <p:sp>
          <p:nvSpPr>
            <p:cNvPr id="1108043" name="Rectangle 75"/>
            <p:cNvSpPr>
              <a:spLocks noChangeArrowheads="1"/>
            </p:cNvSpPr>
            <p:nvPr/>
          </p:nvSpPr>
          <p:spPr bwMode="auto">
            <a:xfrm>
              <a:off x="1560" y="1866"/>
              <a:ext cx="218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5</a:t>
              </a:r>
            </a:p>
          </p:txBody>
        </p:sp>
        <p:sp>
          <p:nvSpPr>
            <p:cNvPr id="1108044" name="Rectangle 76"/>
            <p:cNvSpPr>
              <a:spLocks noChangeArrowheads="1"/>
            </p:cNvSpPr>
            <p:nvPr/>
          </p:nvSpPr>
          <p:spPr bwMode="auto">
            <a:xfrm>
              <a:off x="1871" y="1866"/>
              <a:ext cx="218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10</a:t>
              </a:r>
            </a:p>
          </p:txBody>
        </p:sp>
        <p:sp>
          <p:nvSpPr>
            <p:cNvPr id="1108045" name="Rectangle 77"/>
            <p:cNvSpPr>
              <a:spLocks noChangeArrowheads="1"/>
            </p:cNvSpPr>
            <p:nvPr/>
          </p:nvSpPr>
          <p:spPr bwMode="auto">
            <a:xfrm>
              <a:off x="2182" y="925"/>
              <a:ext cx="218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8046" name="Rectangle 78"/>
            <p:cNvSpPr>
              <a:spLocks noChangeArrowheads="1"/>
            </p:cNvSpPr>
            <p:nvPr/>
          </p:nvSpPr>
          <p:spPr bwMode="auto">
            <a:xfrm>
              <a:off x="2182" y="1239"/>
              <a:ext cx="218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8047" name="Rectangle 79"/>
            <p:cNvSpPr>
              <a:spLocks noChangeArrowheads="1"/>
            </p:cNvSpPr>
            <p:nvPr/>
          </p:nvSpPr>
          <p:spPr bwMode="auto">
            <a:xfrm>
              <a:off x="2182" y="1553"/>
              <a:ext cx="218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8048" name="Rectangle 80"/>
            <p:cNvSpPr>
              <a:spLocks noChangeArrowheads="1"/>
            </p:cNvSpPr>
            <p:nvPr/>
          </p:nvSpPr>
          <p:spPr bwMode="auto">
            <a:xfrm>
              <a:off x="2182" y="1866"/>
              <a:ext cx="218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8049" name="Rectangle 81"/>
            <p:cNvSpPr>
              <a:spLocks noChangeArrowheads="1"/>
            </p:cNvSpPr>
            <p:nvPr/>
          </p:nvSpPr>
          <p:spPr bwMode="auto">
            <a:xfrm>
              <a:off x="2182" y="2180"/>
              <a:ext cx="218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8050" name="Rectangle 82"/>
            <p:cNvSpPr>
              <a:spLocks noChangeArrowheads="1"/>
            </p:cNvSpPr>
            <p:nvPr/>
          </p:nvSpPr>
          <p:spPr bwMode="auto">
            <a:xfrm>
              <a:off x="1871" y="2180"/>
              <a:ext cx="218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8051" name="Rectangle 83"/>
            <p:cNvSpPr>
              <a:spLocks noChangeArrowheads="1"/>
            </p:cNvSpPr>
            <p:nvPr/>
          </p:nvSpPr>
          <p:spPr bwMode="auto">
            <a:xfrm>
              <a:off x="1560" y="2180"/>
              <a:ext cx="218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8052" name="Rectangle 84"/>
            <p:cNvSpPr>
              <a:spLocks noChangeArrowheads="1"/>
            </p:cNvSpPr>
            <p:nvPr/>
          </p:nvSpPr>
          <p:spPr bwMode="auto">
            <a:xfrm>
              <a:off x="1249" y="2180"/>
              <a:ext cx="218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8053" name="Rectangle 85"/>
            <p:cNvSpPr>
              <a:spLocks noChangeArrowheads="1"/>
            </p:cNvSpPr>
            <p:nvPr/>
          </p:nvSpPr>
          <p:spPr bwMode="auto">
            <a:xfrm>
              <a:off x="938" y="2180"/>
              <a:ext cx="218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8054" name="Rectangle 86"/>
            <p:cNvSpPr>
              <a:spLocks noChangeArrowheads="1"/>
            </p:cNvSpPr>
            <p:nvPr/>
          </p:nvSpPr>
          <p:spPr bwMode="auto">
            <a:xfrm>
              <a:off x="628" y="2180"/>
              <a:ext cx="217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8055" name="Line 87"/>
            <p:cNvSpPr>
              <a:spLocks noChangeShapeType="1"/>
            </p:cNvSpPr>
            <p:nvPr/>
          </p:nvSpPr>
          <p:spPr bwMode="auto">
            <a:xfrm flipH="1" flipV="1">
              <a:off x="2089" y="2086"/>
              <a:ext cx="93" cy="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</p:grpSp>
      <p:sp>
        <p:nvSpPr>
          <p:cNvPr id="1108056" name="Text Box 88"/>
          <p:cNvSpPr txBox="1">
            <a:spLocks noChangeArrowheads="1"/>
          </p:cNvSpPr>
          <p:nvPr/>
        </p:nvSpPr>
        <p:spPr bwMode="auto">
          <a:xfrm>
            <a:off x="155575" y="39465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P</a:t>
            </a:r>
          </a:p>
        </p:txBody>
      </p:sp>
      <p:grpSp>
        <p:nvGrpSpPr>
          <p:cNvPr id="73737" name="Group 89"/>
          <p:cNvGrpSpPr>
            <a:grpSpLocks/>
          </p:cNvGrpSpPr>
          <p:nvPr/>
        </p:nvGrpSpPr>
        <p:grpSpPr bwMode="auto">
          <a:xfrm>
            <a:off x="658813" y="3886200"/>
            <a:ext cx="3151187" cy="2590800"/>
            <a:chOff x="415" y="2448"/>
            <a:chExt cx="1985" cy="1632"/>
          </a:xfrm>
        </p:grpSpPr>
        <p:sp>
          <p:nvSpPr>
            <p:cNvPr id="1108058" name="Rectangle 90"/>
            <p:cNvSpPr>
              <a:spLocks noChangeArrowheads="1"/>
            </p:cNvSpPr>
            <p:nvPr/>
          </p:nvSpPr>
          <p:spPr bwMode="auto">
            <a:xfrm>
              <a:off x="615" y="2607"/>
              <a:ext cx="219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8059" name="Text Box 91"/>
            <p:cNvSpPr txBox="1">
              <a:spLocks noChangeArrowheads="1"/>
            </p:cNvSpPr>
            <p:nvPr/>
          </p:nvSpPr>
          <p:spPr bwMode="auto">
            <a:xfrm>
              <a:off x="634" y="2448"/>
              <a:ext cx="17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V</a:t>
              </a:r>
            </a:p>
          </p:txBody>
        </p:sp>
        <p:sp>
          <p:nvSpPr>
            <p:cNvPr id="1108060" name="Text Box 92"/>
            <p:cNvSpPr txBox="1">
              <a:spLocks noChangeArrowheads="1"/>
            </p:cNvSpPr>
            <p:nvPr/>
          </p:nvSpPr>
          <p:spPr bwMode="auto">
            <a:xfrm>
              <a:off x="972" y="2455"/>
              <a:ext cx="15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L</a:t>
              </a:r>
            </a:p>
          </p:txBody>
        </p:sp>
        <p:sp>
          <p:nvSpPr>
            <p:cNvPr id="1108061" name="Text Box 93"/>
            <p:cNvSpPr txBox="1">
              <a:spLocks noChangeArrowheads="1"/>
            </p:cNvSpPr>
            <p:nvPr/>
          </p:nvSpPr>
          <p:spPr bwMode="auto">
            <a:xfrm>
              <a:off x="1300" y="2455"/>
              <a:ext cx="13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I</a:t>
              </a:r>
            </a:p>
          </p:txBody>
        </p:sp>
        <p:sp>
          <p:nvSpPr>
            <p:cNvPr id="1108062" name="Text Box 94"/>
            <p:cNvSpPr txBox="1">
              <a:spLocks noChangeArrowheads="1"/>
            </p:cNvSpPr>
            <p:nvPr/>
          </p:nvSpPr>
          <p:spPr bwMode="auto">
            <a:xfrm>
              <a:off x="1618" y="2458"/>
              <a:ext cx="15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L</a:t>
              </a:r>
            </a:p>
          </p:txBody>
        </p:sp>
        <p:sp>
          <p:nvSpPr>
            <p:cNvPr id="1108063" name="Text Box 95"/>
            <p:cNvSpPr txBox="1">
              <a:spLocks noChangeArrowheads="1"/>
            </p:cNvSpPr>
            <p:nvPr/>
          </p:nvSpPr>
          <p:spPr bwMode="auto">
            <a:xfrm>
              <a:off x="1896" y="2455"/>
              <a:ext cx="16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P</a:t>
              </a:r>
            </a:p>
          </p:txBody>
        </p:sp>
        <p:sp>
          <p:nvSpPr>
            <p:cNvPr id="1108064" name="Text Box 96"/>
            <p:cNvSpPr txBox="1">
              <a:spLocks noChangeArrowheads="1"/>
            </p:cNvSpPr>
            <p:nvPr/>
          </p:nvSpPr>
          <p:spPr bwMode="auto">
            <a:xfrm>
              <a:off x="415" y="2699"/>
              <a:ext cx="17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V</a:t>
              </a:r>
            </a:p>
          </p:txBody>
        </p:sp>
        <p:sp>
          <p:nvSpPr>
            <p:cNvPr id="1108065" name="Text Box 97"/>
            <p:cNvSpPr txBox="1">
              <a:spLocks noChangeArrowheads="1"/>
            </p:cNvSpPr>
            <p:nvPr/>
          </p:nvSpPr>
          <p:spPr bwMode="auto">
            <a:xfrm>
              <a:off x="422" y="3013"/>
              <a:ext cx="15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L</a:t>
              </a:r>
            </a:p>
          </p:txBody>
        </p:sp>
        <p:sp>
          <p:nvSpPr>
            <p:cNvPr id="1108066" name="Text Box 98"/>
            <p:cNvSpPr txBox="1">
              <a:spLocks noChangeArrowheads="1"/>
            </p:cNvSpPr>
            <p:nvPr/>
          </p:nvSpPr>
          <p:spPr bwMode="auto">
            <a:xfrm>
              <a:off x="431" y="3326"/>
              <a:ext cx="15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L</a:t>
              </a:r>
            </a:p>
          </p:txBody>
        </p:sp>
        <p:sp>
          <p:nvSpPr>
            <p:cNvPr id="1108067" name="Text Box 99"/>
            <p:cNvSpPr txBox="1">
              <a:spLocks noChangeArrowheads="1"/>
            </p:cNvSpPr>
            <p:nvPr/>
          </p:nvSpPr>
          <p:spPr bwMode="auto">
            <a:xfrm>
              <a:off x="427" y="3640"/>
              <a:ext cx="16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P</a:t>
              </a:r>
            </a:p>
          </p:txBody>
        </p:sp>
        <p:sp>
          <p:nvSpPr>
            <p:cNvPr id="1108068" name="Rectangle 100"/>
            <p:cNvSpPr>
              <a:spLocks noChangeArrowheads="1"/>
            </p:cNvSpPr>
            <p:nvPr/>
          </p:nvSpPr>
          <p:spPr bwMode="auto">
            <a:xfrm>
              <a:off x="928" y="2607"/>
              <a:ext cx="219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8069" name="Rectangle 101"/>
            <p:cNvSpPr>
              <a:spLocks noChangeArrowheads="1"/>
            </p:cNvSpPr>
            <p:nvPr/>
          </p:nvSpPr>
          <p:spPr bwMode="auto">
            <a:xfrm>
              <a:off x="1241" y="2607"/>
              <a:ext cx="219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8070" name="Rectangle 102"/>
            <p:cNvSpPr>
              <a:spLocks noChangeArrowheads="1"/>
            </p:cNvSpPr>
            <p:nvPr/>
          </p:nvSpPr>
          <p:spPr bwMode="auto">
            <a:xfrm>
              <a:off x="1554" y="2607"/>
              <a:ext cx="220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8071" name="Rectangle 103"/>
            <p:cNvSpPr>
              <a:spLocks noChangeArrowheads="1"/>
            </p:cNvSpPr>
            <p:nvPr/>
          </p:nvSpPr>
          <p:spPr bwMode="auto">
            <a:xfrm>
              <a:off x="1868" y="2607"/>
              <a:ext cx="219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8072" name="Rectangle 104"/>
            <p:cNvSpPr>
              <a:spLocks noChangeArrowheads="1"/>
            </p:cNvSpPr>
            <p:nvPr/>
          </p:nvSpPr>
          <p:spPr bwMode="auto">
            <a:xfrm>
              <a:off x="615" y="2920"/>
              <a:ext cx="219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8073" name="Rectangle 105"/>
            <p:cNvSpPr>
              <a:spLocks noChangeArrowheads="1"/>
            </p:cNvSpPr>
            <p:nvPr/>
          </p:nvSpPr>
          <p:spPr bwMode="auto">
            <a:xfrm>
              <a:off x="928" y="2920"/>
              <a:ext cx="219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8074" name="Rectangle 106"/>
            <p:cNvSpPr>
              <a:spLocks noChangeArrowheads="1"/>
            </p:cNvSpPr>
            <p:nvPr/>
          </p:nvSpPr>
          <p:spPr bwMode="auto">
            <a:xfrm>
              <a:off x="1241" y="2920"/>
              <a:ext cx="219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8075" name="Rectangle 107"/>
            <p:cNvSpPr>
              <a:spLocks noChangeArrowheads="1"/>
            </p:cNvSpPr>
            <p:nvPr/>
          </p:nvSpPr>
          <p:spPr bwMode="auto">
            <a:xfrm>
              <a:off x="1554" y="2920"/>
              <a:ext cx="220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8076" name="Rectangle 108"/>
            <p:cNvSpPr>
              <a:spLocks noChangeArrowheads="1"/>
            </p:cNvSpPr>
            <p:nvPr/>
          </p:nvSpPr>
          <p:spPr bwMode="auto">
            <a:xfrm>
              <a:off x="1868" y="2920"/>
              <a:ext cx="219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8077" name="Rectangle 109"/>
            <p:cNvSpPr>
              <a:spLocks noChangeArrowheads="1"/>
            </p:cNvSpPr>
            <p:nvPr/>
          </p:nvSpPr>
          <p:spPr bwMode="auto">
            <a:xfrm>
              <a:off x="615" y="3234"/>
              <a:ext cx="219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8078" name="Rectangle 110"/>
            <p:cNvSpPr>
              <a:spLocks noChangeArrowheads="1"/>
            </p:cNvSpPr>
            <p:nvPr/>
          </p:nvSpPr>
          <p:spPr bwMode="auto">
            <a:xfrm>
              <a:off x="928" y="3234"/>
              <a:ext cx="219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8079" name="Rectangle 111"/>
            <p:cNvSpPr>
              <a:spLocks noChangeArrowheads="1"/>
            </p:cNvSpPr>
            <p:nvPr/>
          </p:nvSpPr>
          <p:spPr bwMode="auto">
            <a:xfrm>
              <a:off x="1241" y="3234"/>
              <a:ext cx="219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8080" name="Rectangle 112"/>
            <p:cNvSpPr>
              <a:spLocks noChangeArrowheads="1"/>
            </p:cNvSpPr>
            <p:nvPr/>
          </p:nvSpPr>
          <p:spPr bwMode="auto">
            <a:xfrm>
              <a:off x="1554" y="3234"/>
              <a:ext cx="220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8081" name="Rectangle 113"/>
            <p:cNvSpPr>
              <a:spLocks noChangeArrowheads="1"/>
            </p:cNvSpPr>
            <p:nvPr/>
          </p:nvSpPr>
          <p:spPr bwMode="auto">
            <a:xfrm>
              <a:off x="1868" y="3234"/>
              <a:ext cx="219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 dirty="0">
                  <a:cs typeface="+mn-cs"/>
                </a:rPr>
                <a:t>-1</a:t>
              </a:r>
            </a:p>
          </p:txBody>
        </p:sp>
        <p:sp>
          <p:nvSpPr>
            <p:cNvPr id="1108082" name="Rectangle 114"/>
            <p:cNvSpPr>
              <a:spLocks noChangeArrowheads="1"/>
            </p:cNvSpPr>
            <p:nvPr/>
          </p:nvSpPr>
          <p:spPr bwMode="auto">
            <a:xfrm>
              <a:off x="615" y="3547"/>
              <a:ext cx="219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8083" name="Rectangle 115"/>
            <p:cNvSpPr>
              <a:spLocks noChangeArrowheads="1"/>
            </p:cNvSpPr>
            <p:nvPr/>
          </p:nvSpPr>
          <p:spPr bwMode="auto">
            <a:xfrm>
              <a:off x="928" y="3547"/>
              <a:ext cx="219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8084" name="Rectangle 116"/>
            <p:cNvSpPr>
              <a:spLocks noChangeArrowheads="1"/>
            </p:cNvSpPr>
            <p:nvPr/>
          </p:nvSpPr>
          <p:spPr bwMode="auto">
            <a:xfrm>
              <a:off x="1241" y="3547"/>
              <a:ext cx="219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8085" name="Rectangle 117"/>
            <p:cNvSpPr>
              <a:spLocks noChangeArrowheads="1"/>
            </p:cNvSpPr>
            <p:nvPr/>
          </p:nvSpPr>
          <p:spPr bwMode="auto">
            <a:xfrm>
              <a:off x="1554" y="3547"/>
              <a:ext cx="220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5</a:t>
              </a:r>
            </a:p>
          </p:txBody>
        </p:sp>
        <p:sp>
          <p:nvSpPr>
            <p:cNvPr id="1108086" name="Rectangle 118"/>
            <p:cNvSpPr>
              <a:spLocks noChangeArrowheads="1"/>
            </p:cNvSpPr>
            <p:nvPr/>
          </p:nvSpPr>
          <p:spPr bwMode="auto">
            <a:xfrm>
              <a:off x="1868" y="3547"/>
              <a:ext cx="219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 dirty="0">
                  <a:cs typeface="+mn-cs"/>
                </a:rPr>
                <a:t>-1</a:t>
              </a:r>
            </a:p>
          </p:txBody>
        </p:sp>
        <p:sp>
          <p:nvSpPr>
            <p:cNvPr id="1108087" name="Rectangle 119"/>
            <p:cNvSpPr>
              <a:spLocks noChangeArrowheads="1"/>
            </p:cNvSpPr>
            <p:nvPr/>
          </p:nvSpPr>
          <p:spPr bwMode="auto">
            <a:xfrm>
              <a:off x="2181" y="2607"/>
              <a:ext cx="219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8088" name="Rectangle 120"/>
            <p:cNvSpPr>
              <a:spLocks noChangeArrowheads="1"/>
            </p:cNvSpPr>
            <p:nvPr/>
          </p:nvSpPr>
          <p:spPr bwMode="auto">
            <a:xfrm>
              <a:off x="2181" y="2920"/>
              <a:ext cx="219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8089" name="Rectangle 121"/>
            <p:cNvSpPr>
              <a:spLocks noChangeArrowheads="1"/>
            </p:cNvSpPr>
            <p:nvPr/>
          </p:nvSpPr>
          <p:spPr bwMode="auto">
            <a:xfrm>
              <a:off x="2181" y="3234"/>
              <a:ext cx="219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8090" name="Rectangle 122"/>
            <p:cNvSpPr>
              <a:spLocks noChangeArrowheads="1"/>
            </p:cNvSpPr>
            <p:nvPr/>
          </p:nvSpPr>
          <p:spPr bwMode="auto">
            <a:xfrm>
              <a:off x="2181" y="3547"/>
              <a:ext cx="219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8091" name="Rectangle 123"/>
            <p:cNvSpPr>
              <a:spLocks noChangeArrowheads="1"/>
            </p:cNvSpPr>
            <p:nvPr/>
          </p:nvSpPr>
          <p:spPr bwMode="auto">
            <a:xfrm>
              <a:off x="2181" y="3861"/>
              <a:ext cx="219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8092" name="Rectangle 124"/>
            <p:cNvSpPr>
              <a:spLocks noChangeArrowheads="1"/>
            </p:cNvSpPr>
            <p:nvPr/>
          </p:nvSpPr>
          <p:spPr bwMode="auto">
            <a:xfrm>
              <a:off x="1868" y="3861"/>
              <a:ext cx="219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8093" name="Rectangle 125"/>
            <p:cNvSpPr>
              <a:spLocks noChangeArrowheads="1"/>
            </p:cNvSpPr>
            <p:nvPr/>
          </p:nvSpPr>
          <p:spPr bwMode="auto">
            <a:xfrm>
              <a:off x="1554" y="3861"/>
              <a:ext cx="220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8094" name="Rectangle 126"/>
            <p:cNvSpPr>
              <a:spLocks noChangeArrowheads="1"/>
            </p:cNvSpPr>
            <p:nvPr/>
          </p:nvSpPr>
          <p:spPr bwMode="auto">
            <a:xfrm>
              <a:off x="1241" y="3861"/>
              <a:ext cx="219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8095" name="Rectangle 127"/>
            <p:cNvSpPr>
              <a:spLocks noChangeArrowheads="1"/>
            </p:cNvSpPr>
            <p:nvPr/>
          </p:nvSpPr>
          <p:spPr bwMode="auto">
            <a:xfrm>
              <a:off x="928" y="3861"/>
              <a:ext cx="219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8096" name="Rectangle 128"/>
            <p:cNvSpPr>
              <a:spLocks noChangeArrowheads="1"/>
            </p:cNvSpPr>
            <p:nvPr/>
          </p:nvSpPr>
          <p:spPr bwMode="auto">
            <a:xfrm>
              <a:off x="615" y="3861"/>
              <a:ext cx="219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</p:grpSp>
      <p:sp>
        <p:nvSpPr>
          <p:cNvPr id="1108100" name="AutoShape 132"/>
          <p:cNvSpPr>
            <a:spLocks noChangeArrowheads="1"/>
          </p:cNvSpPr>
          <p:nvPr/>
        </p:nvSpPr>
        <p:spPr bwMode="auto">
          <a:xfrm>
            <a:off x="2463800" y="2451100"/>
            <a:ext cx="381000" cy="381000"/>
          </a:xfrm>
          <a:prstGeom prst="roundRect">
            <a:avLst>
              <a:gd name="adj" fmla="val 16667"/>
            </a:avLst>
          </a:prstGeom>
          <a:solidFill>
            <a:srgbClr val="CC0000">
              <a:alpha val="2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graphicFrame>
        <p:nvGraphicFramePr>
          <p:cNvPr id="73739" name="Object 134"/>
          <p:cNvGraphicFramePr>
            <a:graphicFrameLocks noChangeAspect="1"/>
          </p:cNvGraphicFramePr>
          <p:nvPr/>
        </p:nvGraphicFramePr>
        <p:xfrm>
          <a:off x="4405313" y="3951288"/>
          <a:ext cx="4186237" cy="124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03" name="Equation" r:id="rId4" imgW="2349500" imgH="698500" progId="Equation.3">
                  <p:embed/>
                </p:oleObj>
              </mc:Choice>
              <mc:Fallback>
                <p:oleObj name="Equation" r:id="rId4" imgW="2349500" imgH="698500" progId="Equation.3">
                  <p:embed/>
                  <p:pic>
                    <p:nvPicPr>
                      <p:cNvPr id="0" name="Object 1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5313" y="3951288"/>
                        <a:ext cx="4186237" cy="1243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8103" name="Object 135"/>
          <p:cNvGraphicFramePr>
            <a:graphicFrameLocks noChangeAspect="1"/>
          </p:cNvGraphicFramePr>
          <p:nvPr/>
        </p:nvGraphicFramePr>
        <p:xfrm>
          <a:off x="5197475" y="5356225"/>
          <a:ext cx="2601913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04" name="Equation" r:id="rId6" imgW="1460500" imgH="660400" progId="Equation.3">
                  <p:embed/>
                </p:oleObj>
              </mc:Choice>
              <mc:Fallback>
                <p:oleObj name="Equation" r:id="rId6" imgW="1460500" imgH="660400" progId="Equation.3">
                  <p:embed/>
                  <p:pic>
                    <p:nvPicPr>
                      <p:cNvPr id="0" name="Object 1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7475" y="5356225"/>
                        <a:ext cx="2601913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" name="TextBox 131">
            <a:extLst>
              <a:ext uri="{FF2B5EF4-FFF2-40B4-BE49-F238E27FC236}">
                <a16:creationId xmlns:a16="http://schemas.microsoft.com/office/drawing/2014/main" id="{D482420D-BCD1-B242-9FB1-9490DBA6C1F4}"/>
              </a:ext>
            </a:extLst>
          </p:cNvPr>
          <p:cNvSpPr txBox="1"/>
          <p:nvPr/>
        </p:nvSpPr>
        <p:spPr>
          <a:xfrm>
            <a:off x="4948951" y="764704"/>
            <a:ext cx="2813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0" u="sng" dirty="0">
                <a:latin typeface="Comic Sans MS" panose="030F0902030302020204" pitchFamily="66" charset="0"/>
              </a:rPr>
              <a:t>Q </a:t>
            </a:r>
            <a:r>
              <a:rPr lang="da-DK" sz="2400" b="0" u="sng" dirty="0" err="1">
                <a:latin typeface="Comic Sans MS" panose="030F0902030302020204" pitchFamily="66" charset="0"/>
              </a:rPr>
              <a:t>works</a:t>
            </a:r>
            <a:r>
              <a:rPr lang="da-DK" sz="2400" b="0" u="sng" dirty="0">
                <a:latin typeface="Comic Sans MS" panose="030F0902030302020204" pitchFamily="66" charset="0"/>
              </a:rPr>
              <a:t> </a:t>
            </a:r>
            <a:r>
              <a:rPr lang="da-DK" sz="2400" b="0" u="sng" dirty="0" err="1">
                <a:latin typeface="Comic Sans MS" panose="030F0902030302020204" pitchFamily="66" charset="0"/>
              </a:rPr>
              <a:t>vertically</a:t>
            </a:r>
            <a:endParaRPr lang="da-DK" sz="2400" b="0" u="sng" dirty="0">
              <a:latin typeface="Comic Sans MS" panose="030F09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How does it work. Eij-matrix.</a:t>
            </a:r>
            <a:br>
              <a:rPr lang="en-US">
                <a:cs typeface="+mj-cs"/>
              </a:rPr>
            </a:br>
            <a:r>
              <a:rPr lang="en-US" sz="2400">
                <a:cs typeface="+mj-cs"/>
              </a:rPr>
              <a:t>(Keeping track on the path)</a:t>
            </a:r>
            <a:endParaRPr lang="en-US">
              <a:cs typeface="+mj-cs"/>
            </a:endParaRPr>
          </a:p>
        </p:txBody>
      </p:sp>
      <p:sp>
        <p:nvSpPr>
          <p:cNvPr id="1094704" name="Text Box 48"/>
          <p:cNvSpPr txBox="1">
            <a:spLocks noChangeArrowheads="1"/>
          </p:cNvSpPr>
          <p:nvPr/>
        </p:nvSpPr>
        <p:spPr bwMode="auto">
          <a:xfrm>
            <a:off x="5486400" y="2590800"/>
            <a:ext cx="342900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800" b="0" dirty="0" err="1">
                <a:latin typeface="Arial" charset="0"/>
                <a:cs typeface="+mn-cs"/>
              </a:rPr>
              <a:t>eij</a:t>
            </a:r>
            <a:r>
              <a:rPr lang="en-US" sz="1800" b="0" dirty="0">
                <a:latin typeface="Arial" charset="0"/>
                <a:cs typeface="+mn-cs"/>
              </a:rPr>
              <a:t> = 1 match</a:t>
            </a:r>
          </a:p>
          <a:p>
            <a:pPr algn="l">
              <a:defRPr/>
            </a:pPr>
            <a:r>
              <a:rPr lang="en-US" sz="1800" b="0" dirty="0" err="1">
                <a:latin typeface="Arial" charset="0"/>
                <a:cs typeface="+mn-cs"/>
              </a:rPr>
              <a:t>eij</a:t>
            </a:r>
            <a:r>
              <a:rPr lang="en-US" sz="1800" b="0" dirty="0">
                <a:latin typeface="Arial" charset="0"/>
                <a:cs typeface="+mn-cs"/>
              </a:rPr>
              <a:t> = 2 insertion open query </a:t>
            </a:r>
          </a:p>
          <a:p>
            <a:pPr algn="l">
              <a:defRPr/>
            </a:pPr>
            <a:r>
              <a:rPr lang="en-US" sz="1800" b="0" dirty="0">
                <a:latin typeface="Arial" charset="0"/>
                <a:cs typeface="+mn-cs"/>
              </a:rPr>
              <a:t>(move vertical)                       </a:t>
            </a:r>
          </a:p>
          <a:p>
            <a:pPr algn="l">
              <a:defRPr/>
            </a:pPr>
            <a:r>
              <a:rPr lang="en-US" sz="1800" b="0" dirty="0" err="1">
                <a:latin typeface="Arial" charset="0"/>
                <a:cs typeface="+mn-cs"/>
              </a:rPr>
              <a:t>eij</a:t>
            </a:r>
            <a:r>
              <a:rPr lang="en-US" sz="1800" b="0" dirty="0">
                <a:latin typeface="Arial" charset="0"/>
                <a:cs typeface="+mn-cs"/>
              </a:rPr>
              <a:t> = 3 insertion-extension query</a:t>
            </a:r>
          </a:p>
          <a:p>
            <a:pPr algn="l">
              <a:defRPr/>
            </a:pPr>
            <a:r>
              <a:rPr lang="en-US" sz="1800" b="0" dirty="0">
                <a:latin typeface="Arial" charset="0"/>
                <a:cs typeface="+mn-cs"/>
              </a:rPr>
              <a:t>(move vertical)                        </a:t>
            </a:r>
            <a:r>
              <a:rPr lang="en-US" sz="1800" b="0" dirty="0" err="1">
                <a:latin typeface="Arial" charset="0"/>
                <a:cs typeface="+mn-cs"/>
              </a:rPr>
              <a:t>eij</a:t>
            </a:r>
            <a:r>
              <a:rPr lang="en-US" sz="1800" b="0" dirty="0">
                <a:latin typeface="Arial" charset="0"/>
                <a:cs typeface="+mn-cs"/>
              </a:rPr>
              <a:t> = 4 insertion-opening database  </a:t>
            </a:r>
          </a:p>
          <a:p>
            <a:pPr algn="l">
              <a:defRPr/>
            </a:pPr>
            <a:r>
              <a:rPr lang="en-US" sz="1800" b="0" dirty="0">
                <a:latin typeface="Arial" charset="0"/>
                <a:cs typeface="+mn-cs"/>
              </a:rPr>
              <a:t>(move horizontal)                      </a:t>
            </a:r>
            <a:r>
              <a:rPr lang="en-US" sz="1800" b="0" dirty="0" err="1">
                <a:latin typeface="Arial" charset="0"/>
                <a:cs typeface="+mn-cs"/>
              </a:rPr>
              <a:t>eij</a:t>
            </a:r>
            <a:r>
              <a:rPr lang="en-US" sz="1800" b="0" dirty="0">
                <a:latin typeface="Arial" charset="0"/>
                <a:cs typeface="+mn-cs"/>
              </a:rPr>
              <a:t> = 5 insertion-extension database</a:t>
            </a:r>
          </a:p>
          <a:p>
            <a:pPr algn="l">
              <a:defRPr/>
            </a:pPr>
            <a:r>
              <a:rPr lang="en-US" sz="1800" b="0" dirty="0">
                <a:latin typeface="Arial" charset="0"/>
                <a:cs typeface="+mn-cs"/>
              </a:rPr>
              <a:t>(move horizontal)</a:t>
            </a:r>
          </a:p>
        </p:txBody>
      </p:sp>
      <p:grpSp>
        <p:nvGrpSpPr>
          <p:cNvPr id="75779" name="Group 90"/>
          <p:cNvGrpSpPr>
            <a:grpSpLocks/>
          </p:cNvGrpSpPr>
          <p:nvPr/>
        </p:nvGrpSpPr>
        <p:grpSpPr bwMode="auto">
          <a:xfrm>
            <a:off x="542925" y="1524000"/>
            <a:ext cx="4638675" cy="3962400"/>
            <a:chOff x="342" y="960"/>
            <a:chExt cx="2922" cy="2496"/>
          </a:xfrm>
        </p:grpSpPr>
        <p:sp>
          <p:nvSpPr>
            <p:cNvPr id="1094707" name="Rectangle 51"/>
            <p:cNvSpPr>
              <a:spLocks noChangeArrowheads="1"/>
            </p:cNvSpPr>
            <p:nvPr/>
          </p:nvSpPr>
          <p:spPr bwMode="auto">
            <a:xfrm>
              <a:off x="599" y="1205"/>
              <a:ext cx="327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094708" name="Text Box 52"/>
            <p:cNvSpPr txBox="1">
              <a:spLocks noChangeArrowheads="1"/>
            </p:cNvSpPr>
            <p:nvPr/>
          </p:nvSpPr>
          <p:spPr bwMode="auto">
            <a:xfrm>
              <a:off x="671" y="960"/>
              <a:ext cx="17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V</a:t>
              </a:r>
            </a:p>
          </p:txBody>
        </p:sp>
        <p:sp>
          <p:nvSpPr>
            <p:cNvPr id="1094709" name="Text Box 53"/>
            <p:cNvSpPr txBox="1">
              <a:spLocks noChangeArrowheads="1"/>
            </p:cNvSpPr>
            <p:nvPr/>
          </p:nvSpPr>
          <p:spPr bwMode="auto">
            <a:xfrm>
              <a:off x="1172" y="970"/>
              <a:ext cx="15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L</a:t>
              </a:r>
            </a:p>
          </p:txBody>
        </p:sp>
        <p:sp>
          <p:nvSpPr>
            <p:cNvPr id="1094710" name="Text Box 54"/>
            <p:cNvSpPr txBox="1">
              <a:spLocks noChangeArrowheads="1"/>
            </p:cNvSpPr>
            <p:nvPr/>
          </p:nvSpPr>
          <p:spPr bwMode="auto">
            <a:xfrm>
              <a:off x="1651" y="970"/>
              <a:ext cx="13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I</a:t>
              </a:r>
            </a:p>
          </p:txBody>
        </p:sp>
        <p:sp>
          <p:nvSpPr>
            <p:cNvPr id="1094711" name="Text Box 55"/>
            <p:cNvSpPr txBox="1">
              <a:spLocks noChangeArrowheads="1"/>
            </p:cNvSpPr>
            <p:nvPr/>
          </p:nvSpPr>
          <p:spPr bwMode="auto">
            <a:xfrm>
              <a:off x="2133" y="979"/>
              <a:ext cx="15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L</a:t>
              </a:r>
            </a:p>
          </p:txBody>
        </p:sp>
        <p:sp>
          <p:nvSpPr>
            <p:cNvPr id="1094712" name="Text Box 56"/>
            <p:cNvSpPr txBox="1">
              <a:spLocks noChangeArrowheads="1"/>
            </p:cNvSpPr>
            <p:nvPr/>
          </p:nvSpPr>
          <p:spPr bwMode="auto">
            <a:xfrm>
              <a:off x="2554" y="970"/>
              <a:ext cx="16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P</a:t>
              </a:r>
            </a:p>
          </p:txBody>
        </p:sp>
        <p:sp>
          <p:nvSpPr>
            <p:cNvPr id="1094713" name="Text Box 57"/>
            <p:cNvSpPr txBox="1">
              <a:spLocks noChangeArrowheads="1"/>
            </p:cNvSpPr>
            <p:nvPr/>
          </p:nvSpPr>
          <p:spPr bwMode="auto">
            <a:xfrm>
              <a:off x="342" y="1345"/>
              <a:ext cx="17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V</a:t>
              </a:r>
            </a:p>
          </p:txBody>
        </p:sp>
        <p:sp>
          <p:nvSpPr>
            <p:cNvPr id="1094714" name="Text Box 58"/>
            <p:cNvSpPr txBox="1">
              <a:spLocks noChangeArrowheads="1"/>
            </p:cNvSpPr>
            <p:nvPr/>
          </p:nvSpPr>
          <p:spPr bwMode="auto">
            <a:xfrm>
              <a:off x="350" y="1825"/>
              <a:ext cx="15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L</a:t>
              </a:r>
            </a:p>
          </p:txBody>
        </p:sp>
        <p:sp>
          <p:nvSpPr>
            <p:cNvPr id="1094715" name="Text Box 59"/>
            <p:cNvSpPr txBox="1">
              <a:spLocks noChangeArrowheads="1"/>
            </p:cNvSpPr>
            <p:nvPr/>
          </p:nvSpPr>
          <p:spPr bwMode="auto">
            <a:xfrm>
              <a:off x="364" y="2303"/>
              <a:ext cx="15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L</a:t>
              </a:r>
            </a:p>
          </p:txBody>
        </p:sp>
        <p:sp>
          <p:nvSpPr>
            <p:cNvPr id="1094716" name="Text Box 60"/>
            <p:cNvSpPr txBox="1">
              <a:spLocks noChangeArrowheads="1"/>
            </p:cNvSpPr>
            <p:nvPr/>
          </p:nvSpPr>
          <p:spPr bwMode="auto">
            <a:xfrm>
              <a:off x="359" y="2781"/>
              <a:ext cx="16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P</a:t>
              </a:r>
            </a:p>
          </p:txBody>
        </p:sp>
        <p:sp>
          <p:nvSpPr>
            <p:cNvPr id="1094717" name="Rectangle 61"/>
            <p:cNvSpPr>
              <a:spLocks noChangeArrowheads="1"/>
            </p:cNvSpPr>
            <p:nvPr/>
          </p:nvSpPr>
          <p:spPr bwMode="auto">
            <a:xfrm>
              <a:off x="1067" y="1205"/>
              <a:ext cx="326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094718" name="Rectangle 62"/>
            <p:cNvSpPr>
              <a:spLocks noChangeArrowheads="1"/>
            </p:cNvSpPr>
            <p:nvPr/>
          </p:nvSpPr>
          <p:spPr bwMode="auto">
            <a:xfrm>
              <a:off x="1534" y="1205"/>
              <a:ext cx="328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094719" name="Rectangle 63"/>
            <p:cNvSpPr>
              <a:spLocks noChangeArrowheads="1"/>
            </p:cNvSpPr>
            <p:nvPr/>
          </p:nvSpPr>
          <p:spPr bwMode="auto">
            <a:xfrm>
              <a:off x="2002" y="1205"/>
              <a:ext cx="327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094720" name="Rectangle 64"/>
            <p:cNvSpPr>
              <a:spLocks noChangeArrowheads="1"/>
            </p:cNvSpPr>
            <p:nvPr/>
          </p:nvSpPr>
          <p:spPr bwMode="auto">
            <a:xfrm>
              <a:off x="2469" y="1205"/>
              <a:ext cx="328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094721" name="Rectangle 65"/>
            <p:cNvSpPr>
              <a:spLocks noChangeArrowheads="1"/>
            </p:cNvSpPr>
            <p:nvPr/>
          </p:nvSpPr>
          <p:spPr bwMode="auto">
            <a:xfrm>
              <a:off x="599" y="1684"/>
              <a:ext cx="327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094722" name="Rectangle 66"/>
            <p:cNvSpPr>
              <a:spLocks noChangeArrowheads="1"/>
            </p:cNvSpPr>
            <p:nvPr/>
          </p:nvSpPr>
          <p:spPr bwMode="auto">
            <a:xfrm>
              <a:off x="1067" y="1684"/>
              <a:ext cx="326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094723" name="Rectangle 67"/>
            <p:cNvSpPr>
              <a:spLocks noChangeArrowheads="1"/>
            </p:cNvSpPr>
            <p:nvPr/>
          </p:nvSpPr>
          <p:spPr bwMode="auto">
            <a:xfrm>
              <a:off x="1534" y="1684"/>
              <a:ext cx="328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094724" name="Rectangle 68"/>
            <p:cNvSpPr>
              <a:spLocks noChangeArrowheads="1"/>
            </p:cNvSpPr>
            <p:nvPr/>
          </p:nvSpPr>
          <p:spPr bwMode="auto">
            <a:xfrm>
              <a:off x="2002" y="1684"/>
              <a:ext cx="327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094725" name="Rectangle 69"/>
            <p:cNvSpPr>
              <a:spLocks noChangeArrowheads="1"/>
            </p:cNvSpPr>
            <p:nvPr/>
          </p:nvSpPr>
          <p:spPr bwMode="auto">
            <a:xfrm>
              <a:off x="2469" y="1684"/>
              <a:ext cx="328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094726" name="Rectangle 70"/>
            <p:cNvSpPr>
              <a:spLocks noChangeArrowheads="1"/>
            </p:cNvSpPr>
            <p:nvPr/>
          </p:nvSpPr>
          <p:spPr bwMode="auto">
            <a:xfrm>
              <a:off x="599" y="2164"/>
              <a:ext cx="327" cy="33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094727" name="Rectangle 71"/>
            <p:cNvSpPr>
              <a:spLocks noChangeArrowheads="1"/>
            </p:cNvSpPr>
            <p:nvPr/>
          </p:nvSpPr>
          <p:spPr bwMode="auto">
            <a:xfrm>
              <a:off x="1067" y="2164"/>
              <a:ext cx="326" cy="33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094728" name="Rectangle 72"/>
            <p:cNvSpPr>
              <a:spLocks noChangeArrowheads="1"/>
            </p:cNvSpPr>
            <p:nvPr/>
          </p:nvSpPr>
          <p:spPr bwMode="auto">
            <a:xfrm>
              <a:off x="1534" y="2164"/>
              <a:ext cx="328" cy="33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094729" name="Rectangle 73"/>
            <p:cNvSpPr>
              <a:spLocks noChangeArrowheads="1"/>
            </p:cNvSpPr>
            <p:nvPr/>
          </p:nvSpPr>
          <p:spPr bwMode="auto">
            <a:xfrm>
              <a:off x="2002" y="2164"/>
              <a:ext cx="327" cy="33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094730" name="Rectangle 74"/>
            <p:cNvSpPr>
              <a:spLocks noChangeArrowheads="1"/>
            </p:cNvSpPr>
            <p:nvPr/>
          </p:nvSpPr>
          <p:spPr bwMode="auto">
            <a:xfrm>
              <a:off x="2469" y="2164"/>
              <a:ext cx="328" cy="33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2</a:t>
              </a:r>
            </a:p>
          </p:txBody>
        </p:sp>
        <p:sp>
          <p:nvSpPr>
            <p:cNvPr id="1094731" name="Rectangle 75"/>
            <p:cNvSpPr>
              <a:spLocks noChangeArrowheads="1"/>
            </p:cNvSpPr>
            <p:nvPr/>
          </p:nvSpPr>
          <p:spPr bwMode="auto">
            <a:xfrm>
              <a:off x="599" y="2642"/>
              <a:ext cx="327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094732" name="Rectangle 76"/>
            <p:cNvSpPr>
              <a:spLocks noChangeArrowheads="1"/>
            </p:cNvSpPr>
            <p:nvPr/>
          </p:nvSpPr>
          <p:spPr bwMode="auto">
            <a:xfrm>
              <a:off x="1067" y="2642"/>
              <a:ext cx="326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094733" name="Rectangle 77"/>
            <p:cNvSpPr>
              <a:spLocks noChangeArrowheads="1"/>
            </p:cNvSpPr>
            <p:nvPr/>
          </p:nvSpPr>
          <p:spPr bwMode="auto">
            <a:xfrm>
              <a:off x="1534" y="2642"/>
              <a:ext cx="328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094734" name="Rectangle 78"/>
            <p:cNvSpPr>
              <a:spLocks noChangeArrowheads="1"/>
            </p:cNvSpPr>
            <p:nvPr/>
          </p:nvSpPr>
          <p:spPr bwMode="auto">
            <a:xfrm>
              <a:off x="2002" y="2642"/>
              <a:ext cx="327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4</a:t>
              </a:r>
            </a:p>
          </p:txBody>
        </p:sp>
        <p:sp>
          <p:nvSpPr>
            <p:cNvPr id="1094735" name="Rectangle 79"/>
            <p:cNvSpPr>
              <a:spLocks noChangeArrowheads="1"/>
            </p:cNvSpPr>
            <p:nvPr/>
          </p:nvSpPr>
          <p:spPr bwMode="auto">
            <a:xfrm>
              <a:off x="2469" y="2642"/>
              <a:ext cx="328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1</a:t>
              </a:r>
            </a:p>
          </p:txBody>
        </p:sp>
        <p:sp>
          <p:nvSpPr>
            <p:cNvPr id="1094736" name="Rectangle 80"/>
            <p:cNvSpPr>
              <a:spLocks noChangeArrowheads="1"/>
            </p:cNvSpPr>
            <p:nvPr/>
          </p:nvSpPr>
          <p:spPr bwMode="auto">
            <a:xfrm>
              <a:off x="2936" y="1205"/>
              <a:ext cx="328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094737" name="Rectangle 81"/>
            <p:cNvSpPr>
              <a:spLocks noChangeArrowheads="1"/>
            </p:cNvSpPr>
            <p:nvPr/>
          </p:nvSpPr>
          <p:spPr bwMode="auto">
            <a:xfrm>
              <a:off x="2936" y="1684"/>
              <a:ext cx="328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094738" name="Rectangle 82"/>
            <p:cNvSpPr>
              <a:spLocks noChangeArrowheads="1"/>
            </p:cNvSpPr>
            <p:nvPr/>
          </p:nvSpPr>
          <p:spPr bwMode="auto">
            <a:xfrm>
              <a:off x="2936" y="2164"/>
              <a:ext cx="328" cy="33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094739" name="Rectangle 83"/>
            <p:cNvSpPr>
              <a:spLocks noChangeArrowheads="1"/>
            </p:cNvSpPr>
            <p:nvPr/>
          </p:nvSpPr>
          <p:spPr bwMode="auto">
            <a:xfrm>
              <a:off x="2936" y="2642"/>
              <a:ext cx="328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094740" name="Rectangle 84"/>
            <p:cNvSpPr>
              <a:spLocks noChangeArrowheads="1"/>
            </p:cNvSpPr>
            <p:nvPr/>
          </p:nvSpPr>
          <p:spPr bwMode="auto">
            <a:xfrm>
              <a:off x="2936" y="3120"/>
              <a:ext cx="328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094741" name="Rectangle 85"/>
            <p:cNvSpPr>
              <a:spLocks noChangeArrowheads="1"/>
            </p:cNvSpPr>
            <p:nvPr/>
          </p:nvSpPr>
          <p:spPr bwMode="auto">
            <a:xfrm>
              <a:off x="2469" y="3120"/>
              <a:ext cx="328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094742" name="Rectangle 86"/>
            <p:cNvSpPr>
              <a:spLocks noChangeArrowheads="1"/>
            </p:cNvSpPr>
            <p:nvPr/>
          </p:nvSpPr>
          <p:spPr bwMode="auto">
            <a:xfrm>
              <a:off x="2002" y="3120"/>
              <a:ext cx="327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094743" name="Rectangle 87"/>
            <p:cNvSpPr>
              <a:spLocks noChangeArrowheads="1"/>
            </p:cNvSpPr>
            <p:nvPr/>
          </p:nvSpPr>
          <p:spPr bwMode="auto">
            <a:xfrm>
              <a:off x="1534" y="3120"/>
              <a:ext cx="328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094744" name="Rectangle 88"/>
            <p:cNvSpPr>
              <a:spLocks noChangeArrowheads="1"/>
            </p:cNvSpPr>
            <p:nvPr/>
          </p:nvSpPr>
          <p:spPr bwMode="auto">
            <a:xfrm>
              <a:off x="1067" y="3120"/>
              <a:ext cx="326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094745" name="Rectangle 89"/>
            <p:cNvSpPr>
              <a:spLocks noChangeArrowheads="1"/>
            </p:cNvSpPr>
            <p:nvPr/>
          </p:nvSpPr>
          <p:spPr bwMode="auto">
            <a:xfrm>
              <a:off x="599" y="3120"/>
              <a:ext cx="327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The fast algorithm (cont.)</a:t>
            </a:r>
          </a:p>
        </p:txBody>
      </p:sp>
      <p:sp>
        <p:nvSpPr>
          <p:cNvPr id="1088524" name="Rectangle 12"/>
          <p:cNvSpPr>
            <a:spLocks noChangeArrowheads="1"/>
          </p:cNvSpPr>
          <p:nvPr/>
        </p:nvSpPr>
        <p:spPr bwMode="auto">
          <a:xfrm>
            <a:off x="5233988" y="4708525"/>
            <a:ext cx="2438400" cy="1600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088525" name="Text Box 13"/>
          <p:cNvSpPr txBox="1">
            <a:spLocks noChangeArrowheads="1"/>
          </p:cNvSpPr>
          <p:nvPr/>
        </p:nvSpPr>
        <p:spPr bwMode="auto">
          <a:xfrm>
            <a:off x="5538788" y="4251325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>
                <a:latin typeface="Times New Roman" charset="0"/>
                <a:cs typeface="+mn-cs"/>
              </a:rPr>
              <a:t>Database (m)</a:t>
            </a:r>
          </a:p>
        </p:txBody>
      </p:sp>
      <p:sp>
        <p:nvSpPr>
          <p:cNvPr id="1088526" name="Text Box 14"/>
          <p:cNvSpPr txBox="1">
            <a:spLocks noChangeArrowheads="1"/>
          </p:cNvSpPr>
          <p:nvPr/>
        </p:nvSpPr>
        <p:spPr bwMode="auto">
          <a:xfrm rot="-5400000">
            <a:off x="4328319" y="5266532"/>
            <a:ext cx="1143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latin typeface="Times New Roman" charset="0"/>
                <a:cs typeface="+mn-cs"/>
              </a:rPr>
              <a:t>Query (n)</a:t>
            </a:r>
          </a:p>
        </p:txBody>
      </p:sp>
      <p:sp>
        <p:nvSpPr>
          <p:cNvPr id="1088527" name="Rectangle 15"/>
          <p:cNvSpPr>
            <a:spLocks noChangeArrowheads="1"/>
          </p:cNvSpPr>
          <p:nvPr/>
        </p:nvSpPr>
        <p:spPr bwMode="auto">
          <a:xfrm>
            <a:off x="5767388" y="52419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088528" name="Rectangle 16"/>
          <p:cNvSpPr>
            <a:spLocks noChangeArrowheads="1"/>
          </p:cNvSpPr>
          <p:nvPr/>
        </p:nvSpPr>
        <p:spPr bwMode="auto">
          <a:xfrm>
            <a:off x="5995988" y="54705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088529" name="Rectangle 17"/>
          <p:cNvSpPr>
            <a:spLocks noChangeArrowheads="1"/>
          </p:cNvSpPr>
          <p:nvPr/>
        </p:nvSpPr>
        <p:spPr bwMode="auto">
          <a:xfrm>
            <a:off x="5995988" y="5241925"/>
            <a:ext cx="12954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600">
                <a:cs typeface="+mn-cs"/>
              </a:rPr>
              <a:t>P</a:t>
            </a:r>
            <a:endParaRPr lang="en-US" sz="1800">
              <a:cs typeface="+mn-cs"/>
            </a:endParaRPr>
          </a:p>
        </p:txBody>
      </p:sp>
      <p:sp>
        <p:nvSpPr>
          <p:cNvPr id="1088530" name="Rectangle 18"/>
          <p:cNvSpPr>
            <a:spLocks noChangeArrowheads="1"/>
          </p:cNvSpPr>
          <p:nvPr/>
        </p:nvSpPr>
        <p:spPr bwMode="auto">
          <a:xfrm>
            <a:off x="5767388" y="5470525"/>
            <a:ext cx="228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400">
                <a:cs typeface="+mn-cs"/>
              </a:rPr>
              <a:t>Q</a:t>
            </a:r>
            <a:endParaRPr lang="en-US" sz="1800">
              <a:cs typeface="+mn-cs"/>
            </a:endParaRPr>
          </a:p>
        </p:txBody>
      </p:sp>
      <p:graphicFrame>
        <p:nvGraphicFramePr>
          <p:cNvPr id="1024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651396"/>
              </p:ext>
            </p:extLst>
          </p:nvPr>
        </p:nvGraphicFramePr>
        <p:xfrm>
          <a:off x="250825" y="1230313"/>
          <a:ext cx="7893050" cy="349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1" name="Equation" r:id="rId4" imgW="3530600" imgH="1562100" progId="Equation.3">
                  <p:embed/>
                </p:oleObj>
              </mc:Choice>
              <mc:Fallback>
                <p:oleObj name="Equation" r:id="rId4" imgW="3530600" imgH="156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230313"/>
                        <a:ext cx="7893050" cy="3494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48"/>
          <p:cNvSpPr txBox="1">
            <a:spLocks noChangeArrowheads="1"/>
          </p:cNvSpPr>
          <p:nvPr/>
        </p:nvSpPr>
        <p:spPr bwMode="auto">
          <a:xfrm>
            <a:off x="1258888" y="4627563"/>
            <a:ext cx="3429000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800" b="0" dirty="0" err="1">
                <a:latin typeface="Arial" charset="0"/>
                <a:cs typeface="+mn-cs"/>
              </a:rPr>
              <a:t>eij</a:t>
            </a:r>
            <a:r>
              <a:rPr lang="en-US" sz="1800" b="0" dirty="0">
                <a:latin typeface="Arial" charset="0"/>
                <a:cs typeface="+mn-cs"/>
              </a:rPr>
              <a:t> = 1 match</a:t>
            </a:r>
          </a:p>
          <a:p>
            <a:pPr algn="l">
              <a:defRPr/>
            </a:pPr>
            <a:r>
              <a:rPr lang="en-US" sz="1800" b="0" dirty="0" err="1">
                <a:latin typeface="Arial" charset="0"/>
                <a:cs typeface="+mn-cs"/>
              </a:rPr>
              <a:t>eij</a:t>
            </a:r>
            <a:r>
              <a:rPr lang="en-US" sz="1800" b="0" dirty="0">
                <a:latin typeface="Arial" charset="0"/>
                <a:cs typeface="+mn-cs"/>
              </a:rPr>
              <a:t> = 2 gap-opening database                        </a:t>
            </a:r>
            <a:r>
              <a:rPr lang="en-US" sz="1800" b="0" dirty="0" err="1">
                <a:latin typeface="Arial" charset="0"/>
                <a:cs typeface="+mn-cs"/>
              </a:rPr>
              <a:t>eij</a:t>
            </a:r>
            <a:r>
              <a:rPr lang="en-US" sz="1800" b="0" dirty="0">
                <a:latin typeface="Arial" charset="0"/>
                <a:cs typeface="+mn-cs"/>
              </a:rPr>
              <a:t> = 3 gap-extension database                        </a:t>
            </a:r>
            <a:r>
              <a:rPr lang="en-US" sz="1800" b="0" dirty="0" err="1">
                <a:latin typeface="Arial" charset="0"/>
                <a:cs typeface="+mn-cs"/>
              </a:rPr>
              <a:t>eij</a:t>
            </a:r>
            <a:r>
              <a:rPr lang="en-US" sz="1800" b="0" dirty="0">
                <a:latin typeface="Arial" charset="0"/>
                <a:cs typeface="+mn-cs"/>
              </a:rPr>
              <a:t> = 4 gap-opening query                        </a:t>
            </a:r>
            <a:r>
              <a:rPr lang="en-US" sz="1800" b="0" dirty="0" err="1">
                <a:latin typeface="Arial" charset="0"/>
                <a:cs typeface="+mn-cs"/>
              </a:rPr>
              <a:t>eij</a:t>
            </a:r>
            <a:r>
              <a:rPr lang="en-US" sz="1800" b="0" dirty="0">
                <a:latin typeface="Arial" charset="0"/>
                <a:cs typeface="+mn-cs"/>
              </a:rPr>
              <a:t> = 5 gap-extension query</a:t>
            </a:r>
          </a:p>
        </p:txBody>
      </p:sp>
      <p:sp>
        <p:nvSpPr>
          <p:cNvPr id="10251" name="TextBox 2"/>
          <p:cNvSpPr txBox="1">
            <a:spLocks noChangeArrowheads="1"/>
          </p:cNvSpPr>
          <p:nvPr/>
        </p:nvSpPr>
        <p:spPr bwMode="auto">
          <a:xfrm>
            <a:off x="8316913" y="981075"/>
            <a:ext cx="647700" cy="37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" b="1">
                <a:solidFill>
                  <a:schemeClr val="tx1"/>
                </a:solidFill>
                <a:latin typeface="Frutiger 45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00" b="1">
                <a:solidFill>
                  <a:schemeClr val="tx1"/>
                </a:solidFill>
                <a:latin typeface="Frutiger 45 Light" charset="0"/>
                <a:ea typeface="ＭＳ Ｐゴシック" charset="0"/>
              </a:defRPr>
            </a:lvl2pPr>
            <a:lvl3pPr marL="1143000" indent="-228600" eaLnBrk="0" hangingPunct="0">
              <a:defRPr sz="300" b="1">
                <a:solidFill>
                  <a:schemeClr val="tx1"/>
                </a:solidFill>
                <a:latin typeface="Frutiger 45 Light" charset="0"/>
                <a:ea typeface="ＭＳ Ｐゴシック" charset="0"/>
              </a:defRPr>
            </a:lvl3pPr>
            <a:lvl4pPr marL="1600200" indent="-228600" eaLnBrk="0" hangingPunct="0">
              <a:defRPr sz="300" b="1">
                <a:solidFill>
                  <a:schemeClr val="tx1"/>
                </a:solidFill>
                <a:latin typeface="Frutiger 45 Light" charset="0"/>
                <a:ea typeface="ＭＳ Ｐゴシック" charset="0"/>
              </a:defRPr>
            </a:lvl4pPr>
            <a:lvl5pPr marL="2057400" indent="-228600" eaLnBrk="0" hangingPunct="0">
              <a:defRPr sz="300" b="1">
                <a:solidFill>
                  <a:schemeClr val="tx1"/>
                </a:solidFill>
                <a:latin typeface="Frutiger 45 Light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" b="1">
                <a:solidFill>
                  <a:schemeClr val="tx1"/>
                </a:solidFill>
                <a:latin typeface="Frutiger 45 Light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" b="1">
                <a:solidFill>
                  <a:schemeClr val="tx1"/>
                </a:solidFill>
                <a:latin typeface="Frutiger 45 Light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" b="1">
                <a:solidFill>
                  <a:schemeClr val="tx1"/>
                </a:solidFill>
                <a:latin typeface="Frutiger 45 Light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" b="1">
                <a:solidFill>
                  <a:schemeClr val="tx1"/>
                </a:solidFill>
                <a:latin typeface="Frutiger 45 Light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sz="2400"/>
              <a:t>E</a:t>
            </a:r>
          </a:p>
          <a:p>
            <a:pPr eaLnBrk="1" hangingPunct="1">
              <a:spcAft>
                <a:spcPts val="600"/>
              </a:spcAft>
            </a:pPr>
            <a:r>
              <a:rPr lang="en-US" sz="2400"/>
              <a:t>1</a:t>
            </a:r>
          </a:p>
          <a:p>
            <a:pPr eaLnBrk="1" hangingPunct="1">
              <a:spcAft>
                <a:spcPts val="2400"/>
              </a:spcAft>
            </a:pPr>
            <a:r>
              <a:rPr lang="en-US" sz="2400"/>
              <a:t>4</a:t>
            </a:r>
          </a:p>
          <a:p>
            <a:pPr eaLnBrk="1" hangingPunct="1">
              <a:spcAft>
                <a:spcPts val="2400"/>
              </a:spcAft>
            </a:pPr>
            <a:r>
              <a:rPr lang="en-US" sz="2400"/>
              <a:t>5</a:t>
            </a:r>
          </a:p>
          <a:p>
            <a:pPr eaLnBrk="1" hangingPunct="1">
              <a:spcAft>
                <a:spcPts val="2400"/>
              </a:spcAft>
            </a:pPr>
            <a:r>
              <a:rPr lang="en-US" sz="2400"/>
              <a:t>2</a:t>
            </a:r>
          </a:p>
          <a:p>
            <a:pPr eaLnBrk="1" hangingPunct="1">
              <a:spcAft>
                <a:spcPts val="2400"/>
              </a:spcAft>
            </a:pPr>
            <a:r>
              <a:rPr lang="en-US" sz="2400"/>
              <a:t>3</a:t>
            </a:r>
          </a:p>
          <a:p>
            <a:pPr eaLnBrk="1" hangingPunct="1">
              <a:spcAft>
                <a:spcPts val="2400"/>
              </a:spcAft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396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0772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How does it work (D,Q,P, and E-matrices)</a:t>
            </a:r>
          </a:p>
        </p:txBody>
      </p:sp>
      <p:sp>
        <p:nvSpPr>
          <p:cNvPr id="1108995" name="Text Box 3"/>
          <p:cNvSpPr txBox="1">
            <a:spLocks noChangeArrowheads="1"/>
          </p:cNvSpPr>
          <p:nvPr/>
        </p:nvSpPr>
        <p:spPr bwMode="auto">
          <a:xfrm>
            <a:off x="136525" y="1050925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D</a:t>
            </a:r>
          </a:p>
        </p:txBody>
      </p:sp>
      <p:sp>
        <p:nvSpPr>
          <p:cNvPr id="1108996" name="Text Box 4"/>
          <p:cNvSpPr txBox="1">
            <a:spLocks noChangeArrowheads="1"/>
          </p:cNvSpPr>
          <p:nvPr/>
        </p:nvSpPr>
        <p:spPr bwMode="auto">
          <a:xfrm>
            <a:off x="8131175" y="1127125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Q</a:t>
            </a:r>
          </a:p>
        </p:txBody>
      </p:sp>
      <p:sp>
        <p:nvSpPr>
          <p:cNvPr id="1108997" name="Text Box 5"/>
          <p:cNvSpPr txBox="1">
            <a:spLocks noChangeArrowheads="1"/>
          </p:cNvSpPr>
          <p:nvPr/>
        </p:nvSpPr>
        <p:spPr bwMode="auto">
          <a:xfrm>
            <a:off x="2286000" y="9144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m</a:t>
            </a:r>
          </a:p>
        </p:txBody>
      </p:sp>
      <p:sp>
        <p:nvSpPr>
          <p:cNvPr id="1108998" name="Text Box 6"/>
          <p:cNvSpPr txBox="1">
            <a:spLocks noChangeArrowheads="1"/>
          </p:cNvSpPr>
          <p:nvPr/>
        </p:nvSpPr>
        <p:spPr bwMode="auto">
          <a:xfrm>
            <a:off x="228600" y="2286000"/>
            <a:ext cx="374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n</a:t>
            </a:r>
          </a:p>
        </p:txBody>
      </p:sp>
      <p:grpSp>
        <p:nvGrpSpPr>
          <p:cNvPr id="77830" name="Group 7"/>
          <p:cNvGrpSpPr>
            <a:grpSpLocks/>
          </p:cNvGrpSpPr>
          <p:nvPr/>
        </p:nvGrpSpPr>
        <p:grpSpPr bwMode="auto">
          <a:xfrm>
            <a:off x="4843463" y="1158875"/>
            <a:ext cx="3005137" cy="2651125"/>
            <a:chOff x="3051" y="730"/>
            <a:chExt cx="1893" cy="1670"/>
          </a:xfrm>
        </p:grpSpPr>
        <p:sp>
          <p:nvSpPr>
            <p:cNvPr id="1109000" name="Rectangle 8"/>
            <p:cNvSpPr>
              <a:spLocks noChangeArrowheads="1"/>
            </p:cNvSpPr>
            <p:nvPr/>
          </p:nvSpPr>
          <p:spPr bwMode="auto">
            <a:xfrm>
              <a:off x="3241" y="897"/>
              <a:ext cx="209" cy="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9001" name="Text Box 9"/>
            <p:cNvSpPr txBox="1">
              <a:spLocks noChangeArrowheads="1"/>
            </p:cNvSpPr>
            <p:nvPr/>
          </p:nvSpPr>
          <p:spPr bwMode="auto">
            <a:xfrm>
              <a:off x="3259" y="730"/>
              <a:ext cx="17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V</a:t>
              </a:r>
            </a:p>
          </p:txBody>
        </p:sp>
        <p:sp>
          <p:nvSpPr>
            <p:cNvPr id="1109002" name="Text Box 10"/>
            <p:cNvSpPr txBox="1">
              <a:spLocks noChangeArrowheads="1"/>
            </p:cNvSpPr>
            <p:nvPr/>
          </p:nvSpPr>
          <p:spPr bwMode="auto">
            <a:xfrm>
              <a:off x="3584" y="737"/>
              <a:ext cx="15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L</a:t>
              </a:r>
            </a:p>
          </p:txBody>
        </p:sp>
        <p:sp>
          <p:nvSpPr>
            <p:cNvPr id="1109003" name="Text Box 11"/>
            <p:cNvSpPr txBox="1">
              <a:spLocks noChangeArrowheads="1"/>
            </p:cNvSpPr>
            <p:nvPr/>
          </p:nvSpPr>
          <p:spPr bwMode="auto">
            <a:xfrm>
              <a:off x="3892" y="736"/>
              <a:ext cx="13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I</a:t>
              </a:r>
            </a:p>
          </p:txBody>
        </p:sp>
        <p:sp>
          <p:nvSpPr>
            <p:cNvPr id="1109004" name="Text Box 12"/>
            <p:cNvSpPr txBox="1">
              <a:spLocks noChangeArrowheads="1"/>
            </p:cNvSpPr>
            <p:nvPr/>
          </p:nvSpPr>
          <p:spPr bwMode="auto">
            <a:xfrm>
              <a:off x="4197" y="742"/>
              <a:ext cx="15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L</a:t>
              </a:r>
            </a:p>
          </p:txBody>
        </p:sp>
        <p:sp>
          <p:nvSpPr>
            <p:cNvPr id="1109005" name="Text Box 13"/>
            <p:cNvSpPr txBox="1">
              <a:spLocks noChangeArrowheads="1"/>
            </p:cNvSpPr>
            <p:nvPr/>
          </p:nvSpPr>
          <p:spPr bwMode="auto">
            <a:xfrm>
              <a:off x="4459" y="737"/>
              <a:ext cx="16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P</a:t>
              </a:r>
            </a:p>
          </p:txBody>
        </p:sp>
        <p:sp>
          <p:nvSpPr>
            <p:cNvPr id="1109006" name="Text Box 14"/>
            <p:cNvSpPr txBox="1">
              <a:spLocks noChangeArrowheads="1"/>
            </p:cNvSpPr>
            <p:nvPr/>
          </p:nvSpPr>
          <p:spPr bwMode="auto">
            <a:xfrm>
              <a:off x="3051" y="987"/>
              <a:ext cx="17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V</a:t>
              </a:r>
            </a:p>
          </p:txBody>
        </p:sp>
        <p:sp>
          <p:nvSpPr>
            <p:cNvPr id="1109007" name="Text Box 15"/>
            <p:cNvSpPr txBox="1">
              <a:spLocks noChangeArrowheads="1"/>
            </p:cNvSpPr>
            <p:nvPr/>
          </p:nvSpPr>
          <p:spPr bwMode="auto">
            <a:xfrm>
              <a:off x="3058" y="1308"/>
              <a:ext cx="15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L</a:t>
              </a:r>
            </a:p>
          </p:txBody>
        </p:sp>
        <p:sp>
          <p:nvSpPr>
            <p:cNvPr id="1109008" name="Text Box 16"/>
            <p:cNvSpPr txBox="1">
              <a:spLocks noChangeArrowheads="1"/>
            </p:cNvSpPr>
            <p:nvPr/>
          </p:nvSpPr>
          <p:spPr bwMode="auto">
            <a:xfrm>
              <a:off x="3066" y="1626"/>
              <a:ext cx="15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L</a:t>
              </a:r>
            </a:p>
          </p:txBody>
        </p:sp>
        <p:sp>
          <p:nvSpPr>
            <p:cNvPr id="1109009" name="Text Box 17"/>
            <p:cNvSpPr txBox="1">
              <a:spLocks noChangeArrowheads="1"/>
            </p:cNvSpPr>
            <p:nvPr/>
          </p:nvSpPr>
          <p:spPr bwMode="auto">
            <a:xfrm>
              <a:off x="3058" y="1946"/>
              <a:ext cx="16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P</a:t>
              </a:r>
            </a:p>
          </p:txBody>
        </p:sp>
        <p:sp>
          <p:nvSpPr>
            <p:cNvPr id="1109010" name="Rectangle 18"/>
            <p:cNvSpPr>
              <a:spLocks noChangeArrowheads="1"/>
            </p:cNvSpPr>
            <p:nvPr/>
          </p:nvSpPr>
          <p:spPr bwMode="auto">
            <a:xfrm>
              <a:off x="3540" y="897"/>
              <a:ext cx="209" cy="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9011" name="Rectangle 19"/>
            <p:cNvSpPr>
              <a:spLocks noChangeArrowheads="1"/>
            </p:cNvSpPr>
            <p:nvPr/>
          </p:nvSpPr>
          <p:spPr bwMode="auto">
            <a:xfrm>
              <a:off x="3838" y="897"/>
              <a:ext cx="210" cy="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9012" name="Rectangle 20"/>
            <p:cNvSpPr>
              <a:spLocks noChangeArrowheads="1"/>
            </p:cNvSpPr>
            <p:nvPr/>
          </p:nvSpPr>
          <p:spPr bwMode="auto">
            <a:xfrm>
              <a:off x="4137" y="897"/>
              <a:ext cx="209" cy="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9013" name="Rectangle 21"/>
            <p:cNvSpPr>
              <a:spLocks noChangeArrowheads="1"/>
            </p:cNvSpPr>
            <p:nvPr/>
          </p:nvSpPr>
          <p:spPr bwMode="auto">
            <a:xfrm>
              <a:off x="4436" y="897"/>
              <a:ext cx="209" cy="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9014" name="Rectangle 22"/>
            <p:cNvSpPr>
              <a:spLocks noChangeArrowheads="1"/>
            </p:cNvSpPr>
            <p:nvPr/>
          </p:nvSpPr>
          <p:spPr bwMode="auto">
            <a:xfrm>
              <a:off x="3241" y="1216"/>
              <a:ext cx="209" cy="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9015" name="Rectangle 23"/>
            <p:cNvSpPr>
              <a:spLocks noChangeArrowheads="1"/>
            </p:cNvSpPr>
            <p:nvPr/>
          </p:nvSpPr>
          <p:spPr bwMode="auto">
            <a:xfrm>
              <a:off x="3540" y="1216"/>
              <a:ext cx="209" cy="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9016" name="Rectangle 24"/>
            <p:cNvSpPr>
              <a:spLocks noChangeArrowheads="1"/>
            </p:cNvSpPr>
            <p:nvPr/>
          </p:nvSpPr>
          <p:spPr bwMode="auto">
            <a:xfrm>
              <a:off x="3838" y="1216"/>
              <a:ext cx="210" cy="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9017" name="Rectangle 25"/>
            <p:cNvSpPr>
              <a:spLocks noChangeArrowheads="1"/>
            </p:cNvSpPr>
            <p:nvPr/>
          </p:nvSpPr>
          <p:spPr bwMode="auto">
            <a:xfrm>
              <a:off x="4137" y="1216"/>
              <a:ext cx="209" cy="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9018" name="Rectangle 26"/>
            <p:cNvSpPr>
              <a:spLocks noChangeArrowheads="1"/>
            </p:cNvSpPr>
            <p:nvPr/>
          </p:nvSpPr>
          <p:spPr bwMode="auto">
            <a:xfrm>
              <a:off x="4436" y="1216"/>
              <a:ext cx="209" cy="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9019" name="Rectangle 27"/>
            <p:cNvSpPr>
              <a:spLocks noChangeArrowheads="1"/>
            </p:cNvSpPr>
            <p:nvPr/>
          </p:nvSpPr>
          <p:spPr bwMode="auto">
            <a:xfrm>
              <a:off x="3241" y="1536"/>
              <a:ext cx="209" cy="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9020" name="Rectangle 28"/>
            <p:cNvSpPr>
              <a:spLocks noChangeArrowheads="1"/>
            </p:cNvSpPr>
            <p:nvPr/>
          </p:nvSpPr>
          <p:spPr bwMode="auto">
            <a:xfrm>
              <a:off x="3540" y="1536"/>
              <a:ext cx="209" cy="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9021" name="Rectangle 29"/>
            <p:cNvSpPr>
              <a:spLocks noChangeArrowheads="1"/>
            </p:cNvSpPr>
            <p:nvPr/>
          </p:nvSpPr>
          <p:spPr bwMode="auto">
            <a:xfrm>
              <a:off x="3838" y="1536"/>
              <a:ext cx="210" cy="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9022" name="Rectangle 30"/>
            <p:cNvSpPr>
              <a:spLocks noChangeArrowheads="1"/>
            </p:cNvSpPr>
            <p:nvPr/>
          </p:nvSpPr>
          <p:spPr bwMode="auto">
            <a:xfrm>
              <a:off x="4137" y="1536"/>
              <a:ext cx="209" cy="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9023" name="Rectangle 31"/>
            <p:cNvSpPr>
              <a:spLocks noChangeArrowheads="1"/>
            </p:cNvSpPr>
            <p:nvPr/>
          </p:nvSpPr>
          <p:spPr bwMode="auto">
            <a:xfrm>
              <a:off x="4436" y="1536"/>
              <a:ext cx="209" cy="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5</a:t>
              </a:r>
            </a:p>
          </p:txBody>
        </p:sp>
        <p:sp>
          <p:nvSpPr>
            <p:cNvPr id="1109024" name="Rectangle 32"/>
            <p:cNvSpPr>
              <a:spLocks noChangeArrowheads="1"/>
            </p:cNvSpPr>
            <p:nvPr/>
          </p:nvSpPr>
          <p:spPr bwMode="auto">
            <a:xfrm>
              <a:off x="3241" y="1856"/>
              <a:ext cx="209" cy="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 dirty="0">
                  <a:cs typeface="+mn-cs"/>
                </a:rPr>
                <a:t>-1</a:t>
              </a:r>
            </a:p>
          </p:txBody>
        </p:sp>
        <p:sp>
          <p:nvSpPr>
            <p:cNvPr id="1109025" name="Rectangle 33"/>
            <p:cNvSpPr>
              <a:spLocks noChangeArrowheads="1"/>
            </p:cNvSpPr>
            <p:nvPr/>
          </p:nvSpPr>
          <p:spPr bwMode="auto">
            <a:xfrm>
              <a:off x="3540" y="1856"/>
              <a:ext cx="209" cy="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 dirty="0">
                  <a:cs typeface="+mn-cs"/>
                </a:rPr>
                <a:t>-1</a:t>
              </a:r>
            </a:p>
          </p:txBody>
        </p:sp>
        <p:sp>
          <p:nvSpPr>
            <p:cNvPr id="1109026" name="Rectangle 34"/>
            <p:cNvSpPr>
              <a:spLocks noChangeArrowheads="1"/>
            </p:cNvSpPr>
            <p:nvPr/>
          </p:nvSpPr>
          <p:spPr bwMode="auto">
            <a:xfrm>
              <a:off x="3838" y="1856"/>
              <a:ext cx="210" cy="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 dirty="0">
                  <a:cs typeface="+mn-cs"/>
                </a:rPr>
                <a:t>-1</a:t>
              </a:r>
            </a:p>
          </p:txBody>
        </p:sp>
        <p:sp>
          <p:nvSpPr>
            <p:cNvPr id="1109027" name="Rectangle 35"/>
            <p:cNvSpPr>
              <a:spLocks noChangeArrowheads="1"/>
            </p:cNvSpPr>
            <p:nvPr/>
          </p:nvSpPr>
          <p:spPr bwMode="auto">
            <a:xfrm>
              <a:off x="4137" y="1856"/>
              <a:ext cx="209" cy="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 dirty="0">
                  <a:cs typeface="+mn-cs"/>
                </a:rPr>
                <a:t>-1</a:t>
              </a:r>
            </a:p>
          </p:txBody>
        </p:sp>
        <p:sp>
          <p:nvSpPr>
            <p:cNvPr id="1109028" name="Rectangle 36"/>
            <p:cNvSpPr>
              <a:spLocks noChangeArrowheads="1"/>
            </p:cNvSpPr>
            <p:nvPr/>
          </p:nvSpPr>
          <p:spPr bwMode="auto">
            <a:xfrm>
              <a:off x="4436" y="1856"/>
              <a:ext cx="209" cy="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 dirty="0">
                  <a:cs typeface="+mn-cs"/>
                </a:rPr>
                <a:t>-1</a:t>
              </a:r>
            </a:p>
          </p:txBody>
        </p:sp>
        <p:sp>
          <p:nvSpPr>
            <p:cNvPr id="1109029" name="Rectangle 37"/>
            <p:cNvSpPr>
              <a:spLocks noChangeArrowheads="1"/>
            </p:cNvSpPr>
            <p:nvPr/>
          </p:nvSpPr>
          <p:spPr bwMode="auto">
            <a:xfrm>
              <a:off x="4735" y="897"/>
              <a:ext cx="209" cy="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9030" name="Rectangle 38"/>
            <p:cNvSpPr>
              <a:spLocks noChangeArrowheads="1"/>
            </p:cNvSpPr>
            <p:nvPr/>
          </p:nvSpPr>
          <p:spPr bwMode="auto">
            <a:xfrm>
              <a:off x="4735" y="1216"/>
              <a:ext cx="209" cy="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9031" name="Rectangle 39"/>
            <p:cNvSpPr>
              <a:spLocks noChangeArrowheads="1"/>
            </p:cNvSpPr>
            <p:nvPr/>
          </p:nvSpPr>
          <p:spPr bwMode="auto">
            <a:xfrm>
              <a:off x="4735" y="1536"/>
              <a:ext cx="209" cy="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9032" name="Rectangle 40"/>
            <p:cNvSpPr>
              <a:spLocks noChangeArrowheads="1"/>
            </p:cNvSpPr>
            <p:nvPr/>
          </p:nvSpPr>
          <p:spPr bwMode="auto">
            <a:xfrm>
              <a:off x="4735" y="1856"/>
              <a:ext cx="209" cy="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9033" name="Rectangle 41"/>
            <p:cNvSpPr>
              <a:spLocks noChangeArrowheads="1"/>
            </p:cNvSpPr>
            <p:nvPr/>
          </p:nvSpPr>
          <p:spPr bwMode="auto">
            <a:xfrm>
              <a:off x="4735" y="2176"/>
              <a:ext cx="209" cy="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9034" name="Rectangle 42"/>
            <p:cNvSpPr>
              <a:spLocks noChangeArrowheads="1"/>
            </p:cNvSpPr>
            <p:nvPr/>
          </p:nvSpPr>
          <p:spPr bwMode="auto">
            <a:xfrm>
              <a:off x="4436" y="2176"/>
              <a:ext cx="209" cy="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9035" name="Rectangle 43"/>
            <p:cNvSpPr>
              <a:spLocks noChangeArrowheads="1"/>
            </p:cNvSpPr>
            <p:nvPr/>
          </p:nvSpPr>
          <p:spPr bwMode="auto">
            <a:xfrm>
              <a:off x="4137" y="2176"/>
              <a:ext cx="209" cy="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9036" name="Rectangle 44"/>
            <p:cNvSpPr>
              <a:spLocks noChangeArrowheads="1"/>
            </p:cNvSpPr>
            <p:nvPr/>
          </p:nvSpPr>
          <p:spPr bwMode="auto">
            <a:xfrm>
              <a:off x="3838" y="2176"/>
              <a:ext cx="210" cy="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9037" name="Rectangle 45"/>
            <p:cNvSpPr>
              <a:spLocks noChangeArrowheads="1"/>
            </p:cNvSpPr>
            <p:nvPr/>
          </p:nvSpPr>
          <p:spPr bwMode="auto">
            <a:xfrm>
              <a:off x="3540" y="2176"/>
              <a:ext cx="209" cy="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9038" name="Rectangle 46"/>
            <p:cNvSpPr>
              <a:spLocks noChangeArrowheads="1"/>
            </p:cNvSpPr>
            <p:nvPr/>
          </p:nvSpPr>
          <p:spPr bwMode="auto">
            <a:xfrm>
              <a:off x="3241" y="2176"/>
              <a:ext cx="209" cy="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</p:grpSp>
      <p:grpSp>
        <p:nvGrpSpPr>
          <p:cNvPr id="77831" name="Group 174"/>
          <p:cNvGrpSpPr>
            <a:grpSpLocks/>
          </p:cNvGrpSpPr>
          <p:nvPr/>
        </p:nvGrpSpPr>
        <p:grpSpPr bwMode="auto">
          <a:xfrm>
            <a:off x="679450" y="1219200"/>
            <a:ext cx="3130550" cy="2590800"/>
            <a:chOff x="428" y="768"/>
            <a:chExt cx="1972" cy="1632"/>
          </a:xfrm>
        </p:grpSpPr>
        <p:sp>
          <p:nvSpPr>
            <p:cNvPr id="1109040" name="Rectangle 48"/>
            <p:cNvSpPr>
              <a:spLocks noChangeArrowheads="1"/>
            </p:cNvSpPr>
            <p:nvPr/>
          </p:nvSpPr>
          <p:spPr bwMode="auto">
            <a:xfrm>
              <a:off x="628" y="925"/>
              <a:ext cx="217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9041" name="Text Box 49"/>
            <p:cNvSpPr txBox="1">
              <a:spLocks noChangeArrowheads="1"/>
            </p:cNvSpPr>
            <p:nvPr/>
          </p:nvSpPr>
          <p:spPr bwMode="auto">
            <a:xfrm>
              <a:off x="647" y="768"/>
              <a:ext cx="17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V</a:t>
              </a:r>
            </a:p>
          </p:txBody>
        </p:sp>
        <p:sp>
          <p:nvSpPr>
            <p:cNvPr id="1109042" name="Text Box 50"/>
            <p:cNvSpPr txBox="1">
              <a:spLocks noChangeArrowheads="1"/>
            </p:cNvSpPr>
            <p:nvPr/>
          </p:nvSpPr>
          <p:spPr bwMode="auto">
            <a:xfrm>
              <a:off x="980" y="773"/>
              <a:ext cx="15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L</a:t>
              </a:r>
            </a:p>
          </p:txBody>
        </p:sp>
        <p:sp>
          <p:nvSpPr>
            <p:cNvPr id="1109043" name="Text Box 51"/>
            <p:cNvSpPr txBox="1">
              <a:spLocks noChangeArrowheads="1"/>
            </p:cNvSpPr>
            <p:nvPr/>
          </p:nvSpPr>
          <p:spPr bwMode="auto">
            <a:xfrm>
              <a:off x="1304" y="773"/>
              <a:ext cx="13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I</a:t>
              </a:r>
            </a:p>
          </p:txBody>
        </p:sp>
        <p:sp>
          <p:nvSpPr>
            <p:cNvPr id="1109044" name="Text Box 52"/>
            <p:cNvSpPr txBox="1">
              <a:spLocks noChangeArrowheads="1"/>
            </p:cNvSpPr>
            <p:nvPr/>
          </p:nvSpPr>
          <p:spPr bwMode="auto">
            <a:xfrm>
              <a:off x="1622" y="781"/>
              <a:ext cx="15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L</a:t>
              </a:r>
            </a:p>
          </p:txBody>
        </p:sp>
        <p:sp>
          <p:nvSpPr>
            <p:cNvPr id="1109045" name="Text Box 53"/>
            <p:cNvSpPr txBox="1">
              <a:spLocks noChangeArrowheads="1"/>
            </p:cNvSpPr>
            <p:nvPr/>
          </p:nvSpPr>
          <p:spPr bwMode="auto">
            <a:xfrm>
              <a:off x="1899" y="773"/>
              <a:ext cx="16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P</a:t>
              </a:r>
            </a:p>
          </p:txBody>
        </p:sp>
        <p:sp>
          <p:nvSpPr>
            <p:cNvPr id="1109046" name="Text Box 54"/>
            <p:cNvSpPr txBox="1">
              <a:spLocks noChangeArrowheads="1"/>
            </p:cNvSpPr>
            <p:nvPr/>
          </p:nvSpPr>
          <p:spPr bwMode="auto">
            <a:xfrm>
              <a:off x="428" y="1019"/>
              <a:ext cx="17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V</a:t>
              </a:r>
            </a:p>
          </p:txBody>
        </p:sp>
        <p:sp>
          <p:nvSpPr>
            <p:cNvPr id="1109047" name="Text Box 55"/>
            <p:cNvSpPr txBox="1">
              <a:spLocks noChangeArrowheads="1"/>
            </p:cNvSpPr>
            <p:nvPr/>
          </p:nvSpPr>
          <p:spPr bwMode="auto">
            <a:xfrm>
              <a:off x="434" y="1335"/>
              <a:ext cx="15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L</a:t>
              </a:r>
            </a:p>
          </p:txBody>
        </p:sp>
        <p:sp>
          <p:nvSpPr>
            <p:cNvPr id="1109048" name="Text Box 56"/>
            <p:cNvSpPr txBox="1">
              <a:spLocks noChangeArrowheads="1"/>
            </p:cNvSpPr>
            <p:nvPr/>
          </p:nvSpPr>
          <p:spPr bwMode="auto">
            <a:xfrm>
              <a:off x="441" y="1648"/>
              <a:ext cx="15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L</a:t>
              </a:r>
            </a:p>
          </p:txBody>
        </p:sp>
        <p:sp>
          <p:nvSpPr>
            <p:cNvPr id="1109049" name="Text Box 57"/>
            <p:cNvSpPr txBox="1">
              <a:spLocks noChangeArrowheads="1"/>
            </p:cNvSpPr>
            <p:nvPr/>
          </p:nvSpPr>
          <p:spPr bwMode="auto">
            <a:xfrm>
              <a:off x="440" y="1962"/>
              <a:ext cx="16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P</a:t>
              </a:r>
            </a:p>
          </p:txBody>
        </p:sp>
        <p:sp>
          <p:nvSpPr>
            <p:cNvPr id="1109050" name="Rectangle 58"/>
            <p:cNvSpPr>
              <a:spLocks noChangeArrowheads="1"/>
            </p:cNvSpPr>
            <p:nvPr/>
          </p:nvSpPr>
          <p:spPr bwMode="auto">
            <a:xfrm>
              <a:off x="938" y="925"/>
              <a:ext cx="218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9051" name="Rectangle 59"/>
            <p:cNvSpPr>
              <a:spLocks noChangeArrowheads="1"/>
            </p:cNvSpPr>
            <p:nvPr/>
          </p:nvSpPr>
          <p:spPr bwMode="auto">
            <a:xfrm>
              <a:off x="1249" y="925"/>
              <a:ext cx="218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9052" name="Rectangle 60"/>
            <p:cNvSpPr>
              <a:spLocks noChangeArrowheads="1"/>
            </p:cNvSpPr>
            <p:nvPr/>
          </p:nvSpPr>
          <p:spPr bwMode="auto">
            <a:xfrm>
              <a:off x="1560" y="925"/>
              <a:ext cx="218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9053" name="Rectangle 61"/>
            <p:cNvSpPr>
              <a:spLocks noChangeArrowheads="1"/>
            </p:cNvSpPr>
            <p:nvPr/>
          </p:nvSpPr>
          <p:spPr bwMode="auto">
            <a:xfrm>
              <a:off x="1871" y="925"/>
              <a:ext cx="218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9054" name="Rectangle 62"/>
            <p:cNvSpPr>
              <a:spLocks noChangeArrowheads="1"/>
            </p:cNvSpPr>
            <p:nvPr/>
          </p:nvSpPr>
          <p:spPr bwMode="auto">
            <a:xfrm>
              <a:off x="628" y="1239"/>
              <a:ext cx="217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9055" name="Rectangle 63"/>
            <p:cNvSpPr>
              <a:spLocks noChangeArrowheads="1"/>
            </p:cNvSpPr>
            <p:nvPr/>
          </p:nvSpPr>
          <p:spPr bwMode="auto">
            <a:xfrm>
              <a:off x="938" y="1239"/>
              <a:ext cx="218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9056" name="Rectangle 64"/>
            <p:cNvSpPr>
              <a:spLocks noChangeArrowheads="1"/>
            </p:cNvSpPr>
            <p:nvPr/>
          </p:nvSpPr>
          <p:spPr bwMode="auto">
            <a:xfrm>
              <a:off x="1249" y="1239"/>
              <a:ext cx="218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9057" name="Rectangle 65"/>
            <p:cNvSpPr>
              <a:spLocks noChangeArrowheads="1"/>
            </p:cNvSpPr>
            <p:nvPr/>
          </p:nvSpPr>
          <p:spPr bwMode="auto">
            <a:xfrm>
              <a:off x="1560" y="1239"/>
              <a:ext cx="218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9058" name="Rectangle 66"/>
            <p:cNvSpPr>
              <a:spLocks noChangeArrowheads="1"/>
            </p:cNvSpPr>
            <p:nvPr/>
          </p:nvSpPr>
          <p:spPr bwMode="auto">
            <a:xfrm>
              <a:off x="1871" y="1239"/>
              <a:ext cx="218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9059" name="Rectangle 67"/>
            <p:cNvSpPr>
              <a:spLocks noChangeArrowheads="1"/>
            </p:cNvSpPr>
            <p:nvPr/>
          </p:nvSpPr>
          <p:spPr bwMode="auto">
            <a:xfrm>
              <a:off x="628" y="1553"/>
              <a:ext cx="217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9060" name="Rectangle 68"/>
            <p:cNvSpPr>
              <a:spLocks noChangeArrowheads="1"/>
            </p:cNvSpPr>
            <p:nvPr/>
          </p:nvSpPr>
          <p:spPr bwMode="auto">
            <a:xfrm>
              <a:off x="938" y="1553"/>
              <a:ext cx="218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9061" name="Rectangle 69"/>
            <p:cNvSpPr>
              <a:spLocks noChangeArrowheads="1"/>
            </p:cNvSpPr>
            <p:nvPr/>
          </p:nvSpPr>
          <p:spPr bwMode="auto">
            <a:xfrm>
              <a:off x="1249" y="1553"/>
              <a:ext cx="218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9062" name="Rectangle 70"/>
            <p:cNvSpPr>
              <a:spLocks noChangeArrowheads="1"/>
            </p:cNvSpPr>
            <p:nvPr/>
          </p:nvSpPr>
          <p:spPr bwMode="auto">
            <a:xfrm>
              <a:off x="1560" y="1553"/>
              <a:ext cx="218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15</a:t>
              </a:r>
            </a:p>
          </p:txBody>
        </p:sp>
        <p:sp>
          <p:nvSpPr>
            <p:cNvPr id="1109063" name="Rectangle 71"/>
            <p:cNvSpPr>
              <a:spLocks noChangeArrowheads="1"/>
            </p:cNvSpPr>
            <p:nvPr/>
          </p:nvSpPr>
          <p:spPr bwMode="auto">
            <a:xfrm>
              <a:off x="1871" y="1553"/>
              <a:ext cx="218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5</a:t>
              </a:r>
            </a:p>
          </p:txBody>
        </p:sp>
        <p:sp>
          <p:nvSpPr>
            <p:cNvPr id="1109064" name="Rectangle 72"/>
            <p:cNvSpPr>
              <a:spLocks noChangeArrowheads="1"/>
            </p:cNvSpPr>
            <p:nvPr/>
          </p:nvSpPr>
          <p:spPr bwMode="auto">
            <a:xfrm>
              <a:off x="628" y="1866"/>
              <a:ext cx="217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2</a:t>
              </a:r>
            </a:p>
          </p:txBody>
        </p:sp>
        <p:sp>
          <p:nvSpPr>
            <p:cNvPr id="1109065" name="Rectangle 73"/>
            <p:cNvSpPr>
              <a:spLocks noChangeArrowheads="1"/>
            </p:cNvSpPr>
            <p:nvPr/>
          </p:nvSpPr>
          <p:spPr bwMode="auto">
            <a:xfrm>
              <a:off x="938" y="1866"/>
              <a:ext cx="218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3</a:t>
              </a:r>
            </a:p>
          </p:txBody>
        </p:sp>
        <p:sp>
          <p:nvSpPr>
            <p:cNvPr id="1109066" name="Rectangle 74"/>
            <p:cNvSpPr>
              <a:spLocks noChangeArrowheads="1"/>
            </p:cNvSpPr>
            <p:nvPr/>
          </p:nvSpPr>
          <p:spPr bwMode="auto">
            <a:xfrm>
              <a:off x="1249" y="1866"/>
              <a:ext cx="218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4</a:t>
              </a:r>
            </a:p>
          </p:txBody>
        </p:sp>
        <p:sp>
          <p:nvSpPr>
            <p:cNvPr id="1109067" name="Rectangle 75"/>
            <p:cNvSpPr>
              <a:spLocks noChangeArrowheads="1"/>
            </p:cNvSpPr>
            <p:nvPr/>
          </p:nvSpPr>
          <p:spPr bwMode="auto">
            <a:xfrm>
              <a:off x="1560" y="1866"/>
              <a:ext cx="218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5</a:t>
              </a:r>
            </a:p>
          </p:txBody>
        </p:sp>
        <p:sp>
          <p:nvSpPr>
            <p:cNvPr id="1109068" name="Rectangle 76"/>
            <p:cNvSpPr>
              <a:spLocks noChangeArrowheads="1"/>
            </p:cNvSpPr>
            <p:nvPr/>
          </p:nvSpPr>
          <p:spPr bwMode="auto">
            <a:xfrm>
              <a:off x="1871" y="1866"/>
              <a:ext cx="218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10</a:t>
              </a:r>
            </a:p>
          </p:txBody>
        </p:sp>
        <p:sp>
          <p:nvSpPr>
            <p:cNvPr id="1109069" name="Rectangle 77"/>
            <p:cNvSpPr>
              <a:spLocks noChangeArrowheads="1"/>
            </p:cNvSpPr>
            <p:nvPr/>
          </p:nvSpPr>
          <p:spPr bwMode="auto">
            <a:xfrm>
              <a:off x="2182" y="925"/>
              <a:ext cx="218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9070" name="Rectangle 78"/>
            <p:cNvSpPr>
              <a:spLocks noChangeArrowheads="1"/>
            </p:cNvSpPr>
            <p:nvPr/>
          </p:nvSpPr>
          <p:spPr bwMode="auto">
            <a:xfrm>
              <a:off x="2182" y="1239"/>
              <a:ext cx="218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9071" name="Rectangle 79"/>
            <p:cNvSpPr>
              <a:spLocks noChangeArrowheads="1"/>
            </p:cNvSpPr>
            <p:nvPr/>
          </p:nvSpPr>
          <p:spPr bwMode="auto">
            <a:xfrm>
              <a:off x="2182" y="1553"/>
              <a:ext cx="218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9072" name="Rectangle 80"/>
            <p:cNvSpPr>
              <a:spLocks noChangeArrowheads="1"/>
            </p:cNvSpPr>
            <p:nvPr/>
          </p:nvSpPr>
          <p:spPr bwMode="auto">
            <a:xfrm>
              <a:off x="2182" y="1866"/>
              <a:ext cx="218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9073" name="Rectangle 81"/>
            <p:cNvSpPr>
              <a:spLocks noChangeArrowheads="1"/>
            </p:cNvSpPr>
            <p:nvPr/>
          </p:nvSpPr>
          <p:spPr bwMode="auto">
            <a:xfrm>
              <a:off x="2182" y="2180"/>
              <a:ext cx="218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9074" name="Rectangle 82"/>
            <p:cNvSpPr>
              <a:spLocks noChangeArrowheads="1"/>
            </p:cNvSpPr>
            <p:nvPr/>
          </p:nvSpPr>
          <p:spPr bwMode="auto">
            <a:xfrm>
              <a:off x="1871" y="2180"/>
              <a:ext cx="218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9075" name="Rectangle 83"/>
            <p:cNvSpPr>
              <a:spLocks noChangeArrowheads="1"/>
            </p:cNvSpPr>
            <p:nvPr/>
          </p:nvSpPr>
          <p:spPr bwMode="auto">
            <a:xfrm>
              <a:off x="1560" y="2180"/>
              <a:ext cx="218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9076" name="Rectangle 84"/>
            <p:cNvSpPr>
              <a:spLocks noChangeArrowheads="1"/>
            </p:cNvSpPr>
            <p:nvPr/>
          </p:nvSpPr>
          <p:spPr bwMode="auto">
            <a:xfrm>
              <a:off x="1249" y="2180"/>
              <a:ext cx="218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9077" name="Rectangle 85"/>
            <p:cNvSpPr>
              <a:spLocks noChangeArrowheads="1"/>
            </p:cNvSpPr>
            <p:nvPr/>
          </p:nvSpPr>
          <p:spPr bwMode="auto">
            <a:xfrm>
              <a:off x="938" y="2180"/>
              <a:ext cx="218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9078" name="Rectangle 86"/>
            <p:cNvSpPr>
              <a:spLocks noChangeArrowheads="1"/>
            </p:cNvSpPr>
            <p:nvPr/>
          </p:nvSpPr>
          <p:spPr bwMode="auto">
            <a:xfrm>
              <a:off x="628" y="2180"/>
              <a:ext cx="217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9079" name="Line 87"/>
            <p:cNvSpPr>
              <a:spLocks noChangeShapeType="1"/>
            </p:cNvSpPr>
            <p:nvPr/>
          </p:nvSpPr>
          <p:spPr bwMode="auto">
            <a:xfrm flipH="1" flipV="1">
              <a:off x="2089" y="2086"/>
              <a:ext cx="93" cy="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</p:grpSp>
      <p:sp>
        <p:nvSpPr>
          <p:cNvPr id="1109080" name="Text Box 88"/>
          <p:cNvSpPr txBox="1">
            <a:spLocks noChangeArrowheads="1"/>
          </p:cNvSpPr>
          <p:nvPr/>
        </p:nvSpPr>
        <p:spPr bwMode="auto">
          <a:xfrm>
            <a:off x="155575" y="39465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P</a:t>
            </a:r>
          </a:p>
        </p:txBody>
      </p:sp>
      <p:grpSp>
        <p:nvGrpSpPr>
          <p:cNvPr id="77833" name="Group 89"/>
          <p:cNvGrpSpPr>
            <a:grpSpLocks/>
          </p:cNvGrpSpPr>
          <p:nvPr/>
        </p:nvGrpSpPr>
        <p:grpSpPr bwMode="auto">
          <a:xfrm>
            <a:off x="658813" y="3886200"/>
            <a:ext cx="3151187" cy="2590800"/>
            <a:chOff x="415" y="2448"/>
            <a:chExt cx="1985" cy="1632"/>
          </a:xfrm>
        </p:grpSpPr>
        <p:sp>
          <p:nvSpPr>
            <p:cNvPr id="1109082" name="Rectangle 90"/>
            <p:cNvSpPr>
              <a:spLocks noChangeArrowheads="1"/>
            </p:cNvSpPr>
            <p:nvPr/>
          </p:nvSpPr>
          <p:spPr bwMode="auto">
            <a:xfrm>
              <a:off x="615" y="2607"/>
              <a:ext cx="219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9083" name="Text Box 91"/>
            <p:cNvSpPr txBox="1">
              <a:spLocks noChangeArrowheads="1"/>
            </p:cNvSpPr>
            <p:nvPr/>
          </p:nvSpPr>
          <p:spPr bwMode="auto">
            <a:xfrm>
              <a:off x="634" y="2448"/>
              <a:ext cx="17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V</a:t>
              </a:r>
            </a:p>
          </p:txBody>
        </p:sp>
        <p:sp>
          <p:nvSpPr>
            <p:cNvPr id="1109084" name="Text Box 92"/>
            <p:cNvSpPr txBox="1">
              <a:spLocks noChangeArrowheads="1"/>
            </p:cNvSpPr>
            <p:nvPr/>
          </p:nvSpPr>
          <p:spPr bwMode="auto">
            <a:xfrm>
              <a:off x="972" y="2455"/>
              <a:ext cx="15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L</a:t>
              </a:r>
            </a:p>
          </p:txBody>
        </p:sp>
        <p:sp>
          <p:nvSpPr>
            <p:cNvPr id="1109085" name="Text Box 93"/>
            <p:cNvSpPr txBox="1">
              <a:spLocks noChangeArrowheads="1"/>
            </p:cNvSpPr>
            <p:nvPr/>
          </p:nvSpPr>
          <p:spPr bwMode="auto">
            <a:xfrm>
              <a:off x="1300" y="2455"/>
              <a:ext cx="13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I</a:t>
              </a:r>
            </a:p>
          </p:txBody>
        </p:sp>
        <p:sp>
          <p:nvSpPr>
            <p:cNvPr id="1109086" name="Text Box 94"/>
            <p:cNvSpPr txBox="1">
              <a:spLocks noChangeArrowheads="1"/>
            </p:cNvSpPr>
            <p:nvPr/>
          </p:nvSpPr>
          <p:spPr bwMode="auto">
            <a:xfrm>
              <a:off x="1618" y="2458"/>
              <a:ext cx="15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L</a:t>
              </a:r>
            </a:p>
          </p:txBody>
        </p:sp>
        <p:sp>
          <p:nvSpPr>
            <p:cNvPr id="1109087" name="Text Box 95"/>
            <p:cNvSpPr txBox="1">
              <a:spLocks noChangeArrowheads="1"/>
            </p:cNvSpPr>
            <p:nvPr/>
          </p:nvSpPr>
          <p:spPr bwMode="auto">
            <a:xfrm>
              <a:off x="1896" y="2455"/>
              <a:ext cx="16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P</a:t>
              </a:r>
            </a:p>
          </p:txBody>
        </p:sp>
        <p:sp>
          <p:nvSpPr>
            <p:cNvPr id="1109088" name="Text Box 96"/>
            <p:cNvSpPr txBox="1">
              <a:spLocks noChangeArrowheads="1"/>
            </p:cNvSpPr>
            <p:nvPr/>
          </p:nvSpPr>
          <p:spPr bwMode="auto">
            <a:xfrm>
              <a:off x="415" y="2699"/>
              <a:ext cx="17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V</a:t>
              </a:r>
            </a:p>
          </p:txBody>
        </p:sp>
        <p:sp>
          <p:nvSpPr>
            <p:cNvPr id="1109089" name="Text Box 97"/>
            <p:cNvSpPr txBox="1">
              <a:spLocks noChangeArrowheads="1"/>
            </p:cNvSpPr>
            <p:nvPr/>
          </p:nvSpPr>
          <p:spPr bwMode="auto">
            <a:xfrm>
              <a:off x="422" y="3013"/>
              <a:ext cx="15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L</a:t>
              </a:r>
            </a:p>
          </p:txBody>
        </p:sp>
        <p:sp>
          <p:nvSpPr>
            <p:cNvPr id="1109090" name="Text Box 98"/>
            <p:cNvSpPr txBox="1">
              <a:spLocks noChangeArrowheads="1"/>
            </p:cNvSpPr>
            <p:nvPr/>
          </p:nvSpPr>
          <p:spPr bwMode="auto">
            <a:xfrm>
              <a:off x="431" y="3326"/>
              <a:ext cx="15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L</a:t>
              </a:r>
            </a:p>
          </p:txBody>
        </p:sp>
        <p:sp>
          <p:nvSpPr>
            <p:cNvPr id="1109091" name="Text Box 99"/>
            <p:cNvSpPr txBox="1">
              <a:spLocks noChangeArrowheads="1"/>
            </p:cNvSpPr>
            <p:nvPr/>
          </p:nvSpPr>
          <p:spPr bwMode="auto">
            <a:xfrm>
              <a:off x="427" y="3640"/>
              <a:ext cx="16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P</a:t>
              </a:r>
            </a:p>
          </p:txBody>
        </p:sp>
        <p:sp>
          <p:nvSpPr>
            <p:cNvPr id="1109092" name="Rectangle 100"/>
            <p:cNvSpPr>
              <a:spLocks noChangeArrowheads="1"/>
            </p:cNvSpPr>
            <p:nvPr/>
          </p:nvSpPr>
          <p:spPr bwMode="auto">
            <a:xfrm>
              <a:off x="928" y="2607"/>
              <a:ext cx="219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9093" name="Rectangle 101"/>
            <p:cNvSpPr>
              <a:spLocks noChangeArrowheads="1"/>
            </p:cNvSpPr>
            <p:nvPr/>
          </p:nvSpPr>
          <p:spPr bwMode="auto">
            <a:xfrm>
              <a:off x="1241" y="2607"/>
              <a:ext cx="219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9094" name="Rectangle 102"/>
            <p:cNvSpPr>
              <a:spLocks noChangeArrowheads="1"/>
            </p:cNvSpPr>
            <p:nvPr/>
          </p:nvSpPr>
          <p:spPr bwMode="auto">
            <a:xfrm>
              <a:off x="1554" y="2607"/>
              <a:ext cx="220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9095" name="Rectangle 103"/>
            <p:cNvSpPr>
              <a:spLocks noChangeArrowheads="1"/>
            </p:cNvSpPr>
            <p:nvPr/>
          </p:nvSpPr>
          <p:spPr bwMode="auto">
            <a:xfrm>
              <a:off x="1868" y="2607"/>
              <a:ext cx="219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9096" name="Rectangle 104"/>
            <p:cNvSpPr>
              <a:spLocks noChangeArrowheads="1"/>
            </p:cNvSpPr>
            <p:nvPr/>
          </p:nvSpPr>
          <p:spPr bwMode="auto">
            <a:xfrm>
              <a:off x="615" y="2920"/>
              <a:ext cx="219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9097" name="Rectangle 105"/>
            <p:cNvSpPr>
              <a:spLocks noChangeArrowheads="1"/>
            </p:cNvSpPr>
            <p:nvPr/>
          </p:nvSpPr>
          <p:spPr bwMode="auto">
            <a:xfrm>
              <a:off x="928" y="2920"/>
              <a:ext cx="219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9098" name="Rectangle 106"/>
            <p:cNvSpPr>
              <a:spLocks noChangeArrowheads="1"/>
            </p:cNvSpPr>
            <p:nvPr/>
          </p:nvSpPr>
          <p:spPr bwMode="auto">
            <a:xfrm>
              <a:off x="1241" y="2920"/>
              <a:ext cx="219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9099" name="Rectangle 107"/>
            <p:cNvSpPr>
              <a:spLocks noChangeArrowheads="1"/>
            </p:cNvSpPr>
            <p:nvPr/>
          </p:nvSpPr>
          <p:spPr bwMode="auto">
            <a:xfrm>
              <a:off x="1554" y="2920"/>
              <a:ext cx="220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9100" name="Rectangle 108"/>
            <p:cNvSpPr>
              <a:spLocks noChangeArrowheads="1"/>
            </p:cNvSpPr>
            <p:nvPr/>
          </p:nvSpPr>
          <p:spPr bwMode="auto">
            <a:xfrm>
              <a:off x="1868" y="2920"/>
              <a:ext cx="219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9101" name="Rectangle 109"/>
            <p:cNvSpPr>
              <a:spLocks noChangeArrowheads="1"/>
            </p:cNvSpPr>
            <p:nvPr/>
          </p:nvSpPr>
          <p:spPr bwMode="auto">
            <a:xfrm>
              <a:off x="615" y="3234"/>
              <a:ext cx="219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9102" name="Rectangle 110"/>
            <p:cNvSpPr>
              <a:spLocks noChangeArrowheads="1"/>
            </p:cNvSpPr>
            <p:nvPr/>
          </p:nvSpPr>
          <p:spPr bwMode="auto">
            <a:xfrm>
              <a:off x="928" y="3234"/>
              <a:ext cx="219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9103" name="Rectangle 111"/>
            <p:cNvSpPr>
              <a:spLocks noChangeArrowheads="1"/>
            </p:cNvSpPr>
            <p:nvPr/>
          </p:nvSpPr>
          <p:spPr bwMode="auto">
            <a:xfrm>
              <a:off x="1241" y="3234"/>
              <a:ext cx="219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9104" name="Rectangle 112"/>
            <p:cNvSpPr>
              <a:spLocks noChangeArrowheads="1"/>
            </p:cNvSpPr>
            <p:nvPr/>
          </p:nvSpPr>
          <p:spPr bwMode="auto">
            <a:xfrm>
              <a:off x="1554" y="3234"/>
              <a:ext cx="220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9105" name="Rectangle 113"/>
            <p:cNvSpPr>
              <a:spLocks noChangeArrowheads="1"/>
            </p:cNvSpPr>
            <p:nvPr/>
          </p:nvSpPr>
          <p:spPr bwMode="auto">
            <a:xfrm>
              <a:off x="1868" y="3234"/>
              <a:ext cx="219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 dirty="0">
                  <a:cs typeface="+mn-cs"/>
                </a:rPr>
                <a:t>-1</a:t>
              </a:r>
            </a:p>
          </p:txBody>
        </p:sp>
        <p:sp>
          <p:nvSpPr>
            <p:cNvPr id="1109106" name="Rectangle 114"/>
            <p:cNvSpPr>
              <a:spLocks noChangeArrowheads="1"/>
            </p:cNvSpPr>
            <p:nvPr/>
          </p:nvSpPr>
          <p:spPr bwMode="auto">
            <a:xfrm>
              <a:off x="615" y="3547"/>
              <a:ext cx="219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9107" name="Rectangle 115"/>
            <p:cNvSpPr>
              <a:spLocks noChangeArrowheads="1"/>
            </p:cNvSpPr>
            <p:nvPr/>
          </p:nvSpPr>
          <p:spPr bwMode="auto">
            <a:xfrm>
              <a:off x="928" y="3547"/>
              <a:ext cx="219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9108" name="Rectangle 116"/>
            <p:cNvSpPr>
              <a:spLocks noChangeArrowheads="1"/>
            </p:cNvSpPr>
            <p:nvPr/>
          </p:nvSpPr>
          <p:spPr bwMode="auto">
            <a:xfrm>
              <a:off x="1241" y="3547"/>
              <a:ext cx="219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9109" name="Rectangle 117"/>
            <p:cNvSpPr>
              <a:spLocks noChangeArrowheads="1"/>
            </p:cNvSpPr>
            <p:nvPr/>
          </p:nvSpPr>
          <p:spPr bwMode="auto">
            <a:xfrm>
              <a:off x="1554" y="3547"/>
              <a:ext cx="220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5</a:t>
              </a:r>
            </a:p>
          </p:txBody>
        </p:sp>
        <p:sp>
          <p:nvSpPr>
            <p:cNvPr id="1109110" name="Rectangle 118"/>
            <p:cNvSpPr>
              <a:spLocks noChangeArrowheads="1"/>
            </p:cNvSpPr>
            <p:nvPr/>
          </p:nvSpPr>
          <p:spPr bwMode="auto">
            <a:xfrm>
              <a:off x="1868" y="3547"/>
              <a:ext cx="219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 dirty="0">
                  <a:cs typeface="+mn-cs"/>
                </a:rPr>
                <a:t>-1</a:t>
              </a:r>
            </a:p>
          </p:txBody>
        </p:sp>
        <p:sp>
          <p:nvSpPr>
            <p:cNvPr id="1109111" name="Rectangle 119"/>
            <p:cNvSpPr>
              <a:spLocks noChangeArrowheads="1"/>
            </p:cNvSpPr>
            <p:nvPr/>
          </p:nvSpPr>
          <p:spPr bwMode="auto">
            <a:xfrm>
              <a:off x="2181" y="2607"/>
              <a:ext cx="219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9112" name="Rectangle 120"/>
            <p:cNvSpPr>
              <a:spLocks noChangeArrowheads="1"/>
            </p:cNvSpPr>
            <p:nvPr/>
          </p:nvSpPr>
          <p:spPr bwMode="auto">
            <a:xfrm>
              <a:off x="2181" y="2920"/>
              <a:ext cx="219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9113" name="Rectangle 121"/>
            <p:cNvSpPr>
              <a:spLocks noChangeArrowheads="1"/>
            </p:cNvSpPr>
            <p:nvPr/>
          </p:nvSpPr>
          <p:spPr bwMode="auto">
            <a:xfrm>
              <a:off x="2181" y="3234"/>
              <a:ext cx="219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9114" name="Rectangle 122"/>
            <p:cNvSpPr>
              <a:spLocks noChangeArrowheads="1"/>
            </p:cNvSpPr>
            <p:nvPr/>
          </p:nvSpPr>
          <p:spPr bwMode="auto">
            <a:xfrm>
              <a:off x="2181" y="3547"/>
              <a:ext cx="219" cy="2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9115" name="Rectangle 123"/>
            <p:cNvSpPr>
              <a:spLocks noChangeArrowheads="1"/>
            </p:cNvSpPr>
            <p:nvPr/>
          </p:nvSpPr>
          <p:spPr bwMode="auto">
            <a:xfrm>
              <a:off x="2181" y="3861"/>
              <a:ext cx="219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9116" name="Rectangle 124"/>
            <p:cNvSpPr>
              <a:spLocks noChangeArrowheads="1"/>
            </p:cNvSpPr>
            <p:nvPr/>
          </p:nvSpPr>
          <p:spPr bwMode="auto">
            <a:xfrm>
              <a:off x="1868" y="3861"/>
              <a:ext cx="219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9117" name="Rectangle 125"/>
            <p:cNvSpPr>
              <a:spLocks noChangeArrowheads="1"/>
            </p:cNvSpPr>
            <p:nvPr/>
          </p:nvSpPr>
          <p:spPr bwMode="auto">
            <a:xfrm>
              <a:off x="1554" y="3861"/>
              <a:ext cx="220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9118" name="Rectangle 126"/>
            <p:cNvSpPr>
              <a:spLocks noChangeArrowheads="1"/>
            </p:cNvSpPr>
            <p:nvPr/>
          </p:nvSpPr>
          <p:spPr bwMode="auto">
            <a:xfrm>
              <a:off x="1241" y="3861"/>
              <a:ext cx="219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9119" name="Rectangle 127"/>
            <p:cNvSpPr>
              <a:spLocks noChangeArrowheads="1"/>
            </p:cNvSpPr>
            <p:nvPr/>
          </p:nvSpPr>
          <p:spPr bwMode="auto">
            <a:xfrm>
              <a:off x="928" y="3861"/>
              <a:ext cx="219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9120" name="Rectangle 128"/>
            <p:cNvSpPr>
              <a:spLocks noChangeArrowheads="1"/>
            </p:cNvSpPr>
            <p:nvPr/>
          </p:nvSpPr>
          <p:spPr bwMode="auto">
            <a:xfrm>
              <a:off x="615" y="3861"/>
              <a:ext cx="219" cy="21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</p:grpSp>
      <p:sp>
        <p:nvSpPr>
          <p:cNvPr id="1109123" name="Text Box 131"/>
          <p:cNvSpPr txBox="1">
            <a:spLocks noChangeArrowheads="1"/>
          </p:cNvSpPr>
          <p:nvPr/>
        </p:nvSpPr>
        <p:spPr bwMode="auto">
          <a:xfrm>
            <a:off x="8328025" y="42592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>
                <a:cs typeface="+mn-cs"/>
              </a:rPr>
              <a:t>E</a:t>
            </a:r>
          </a:p>
        </p:txBody>
      </p:sp>
      <p:grpSp>
        <p:nvGrpSpPr>
          <p:cNvPr id="77835" name="Group 172"/>
          <p:cNvGrpSpPr>
            <a:grpSpLocks/>
          </p:cNvGrpSpPr>
          <p:nvPr/>
        </p:nvGrpSpPr>
        <p:grpSpPr bwMode="auto">
          <a:xfrm>
            <a:off x="4811713" y="3975100"/>
            <a:ext cx="3051175" cy="2501900"/>
            <a:chOff x="3031" y="2504"/>
            <a:chExt cx="1922" cy="1576"/>
          </a:xfrm>
        </p:grpSpPr>
        <p:sp>
          <p:nvSpPr>
            <p:cNvPr id="1109125" name="Rectangle 133"/>
            <p:cNvSpPr>
              <a:spLocks noChangeArrowheads="1"/>
            </p:cNvSpPr>
            <p:nvPr/>
          </p:nvSpPr>
          <p:spPr bwMode="auto">
            <a:xfrm>
              <a:off x="3229" y="2659"/>
              <a:ext cx="212" cy="21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9126" name="Text Box 134"/>
            <p:cNvSpPr txBox="1">
              <a:spLocks noChangeArrowheads="1"/>
            </p:cNvSpPr>
            <p:nvPr/>
          </p:nvSpPr>
          <p:spPr bwMode="auto">
            <a:xfrm>
              <a:off x="3245" y="2504"/>
              <a:ext cx="17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V</a:t>
              </a:r>
            </a:p>
          </p:txBody>
        </p:sp>
        <p:sp>
          <p:nvSpPr>
            <p:cNvPr id="1109127" name="Text Box 135"/>
            <p:cNvSpPr txBox="1">
              <a:spLocks noChangeArrowheads="1"/>
            </p:cNvSpPr>
            <p:nvPr/>
          </p:nvSpPr>
          <p:spPr bwMode="auto">
            <a:xfrm>
              <a:off x="3571" y="2510"/>
              <a:ext cx="15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L</a:t>
              </a:r>
            </a:p>
          </p:txBody>
        </p:sp>
        <p:sp>
          <p:nvSpPr>
            <p:cNvPr id="1109128" name="Text Box 136"/>
            <p:cNvSpPr txBox="1">
              <a:spLocks noChangeArrowheads="1"/>
            </p:cNvSpPr>
            <p:nvPr/>
          </p:nvSpPr>
          <p:spPr bwMode="auto">
            <a:xfrm>
              <a:off x="3884" y="2510"/>
              <a:ext cx="13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I</a:t>
              </a:r>
            </a:p>
          </p:txBody>
        </p:sp>
        <p:sp>
          <p:nvSpPr>
            <p:cNvPr id="1109129" name="Text Box 137"/>
            <p:cNvSpPr txBox="1">
              <a:spLocks noChangeArrowheads="1"/>
            </p:cNvSpPr>
            <p:nvPr/>
          </p:nvSpPr>
          <p:spPr bwMode="auto">
            <a:xfrm>
              <a:off x="4193" y="2516"/>
              <a:ext cx="15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L</a:t>
              </a:r>
            </a:p>
          </p:txBody>
        </p:sp>
        <p:sp>
          <p:nvSpPr>
            <p:cNvPr id="1109130" name="Text Box 138"/>
            <p:cNvSpPr txBox="1">
              <a:spLocks noChangeArrowheads="1"/>
            </p:cNvSpPr>
            <p:nvPr/>
          </p:nvSpPr>
          <p:spPr bwMode="auto">
            <a:xfrm>
              <a:off x="4463" y="2510"/>
              <a:ext cx="16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P</a:t>
              </a:r>
            </a:p>
          </p:txBody>
        </p:sp>
        <p:sp>
          <p:nvSpPr>
            <p:cNvPr id="1109131" name="Text Box 139"/>
            <p:cNvSpPr txBox="1">
              <a:spLocks noChangeArrowheads="1"/>
            </p:cNvSpPr>
            <p:nvPr/>
          </p:nvSpPr>
          <p:spPr bwMode="auto">
            <a:xfrm>
              <a:off x="3031" y="2747"/>
              <a:ext cx="17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V</a:t>
              </a:r>
            </a:p>
          </p:txBody>
        </p:sp>
        <p:sp>
          <p:nvSpPr>
            <p:cNvPr id="1109132" name="Text Box 140"/>
            <p:cNvSpPr txBox="1">
              <a:spLocks noChangeArrowheads="1"/>
            </p:cNvSpPr>
            <p:nvPr/>
          </p:nvSpPr>
          <p:spPr bwMode="auto">
            <a:xfrm>
              <a:off x="3039" y="3050"/>
              <a:ext cx="15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L</a:t>
              </a:r>
            </a:p>
          </p:txBody>
        </p:sp>
        <p:sp>
          <p:nvSpPr>
            <p:cNvPr id="1109133" name="Text Box 141"/>
            <p:cNvSpPr txBox="1">
              <a:spLocks noChangeArrowheads="1"/>
            </p:cNvSpPr>
            <p:nvPr/>
          </p:nvSpPr>
          <p:spPr bwMode="auto">
            <a:xfrm>
              <a:off x="3048" y="3352"/>
              <a:ext cx="15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L</a:t>
              </a:r>
            </a:p>
          </p:txBody>
        </p:sp>
        <p:sp>
          <p:nvSpPr>
            <p:cNvPr id="1109134" name="Text Box 142"/>
            <p:cNvSpPr txBox="1">
              <a:spLocks noChangeArrowheads="1"/>
            </p:cNvSpPr>
            <p:nvPr/>
          </p:nvSpPr>
          <p:spPr bwMode="auto">
            <a:xfrm>
              <a:off x="3043" y="3654"/>
              <a:ext cx="16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P</a:t>
              </a:r>
            </a:p>
          </p:txBody>
        </p:sp>
        <p:sp>
          <p:nvSpPr>
            <p:cNvPr id="1109135" name="Rectangle 143"/>
            <p:cNvSpPr>
              <a:spLocks noChangeArrowheads="1"/>
            </p:cNvSpPr>
            <p:nvPr/>
          </p:nvSpPr>
          <p:spPr bwMode="auto">
            <a:xfrm>
              <a:off x="3532" y="2659"/>
              <a:ext cx="211" cy="21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9136" name="Rectangle 144"/>
            <p:cNvSpPr>
              <a:spLocks noChangeArrowheads="1"/>
            </p:cNvSpPr>
            <p:nvPr/>
          </p:nvSpPr>
          <p:spPr bwMode="auto">
            <a:xfrm>
              <a:off x="3834" y="2659"/>
              <a:ext cx="212" cy="21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9137" name="Rectangle 145"/>
            <p:cNvSpPr>
              <a:spLocks noChangeArrowheads="1"/>
            </p:cNvSpPr>
            <p:nvPr/>
          </p:nvSpPr>
          <p:spPr bwMode="auto">
            <a:xfrm>
              <a:off x="4137" y="2659"/>
              <a:ext cx="211" cy="21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9138" name="Rectangle 146"/>
            <p:cNvSpPr>
              <a:spLocks noChangeArrowheads="1"/>
            </p:cNvSpPr>
            <p:nvPr/>
          </p:nvSpPr>
          <p:spPr bwMode="auto">
            <a:xfrm>
              <a:off x="4439" y="2659"/>
              <a:ext cx="212" cy="21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9139" name="Rectangle 147"/>
            <p:cNvSpPr>
              <a:spLocks noChangeArrowheads="1"/>
            </p:cNvSpPr>
            <p:nvPr/>
          </p:nvSpPr>
          <p:spPr bwMode="auto">
            <a:xfrm>
              <a:off x="3229" y="2961"/>
              <a:ext cx="212" cy="21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9140" name="Rectangle 148"/>
            <p:cNvSpPr>
              <a:spLocks noChangeArrowheads="1"/>
            </p:cNvSpPr>
            <p:nvPr/>
          </p:nvSpPr>
          <p:spPr bwMode="auto">
            <a:xfrm>
              <a:off x="3532" y="2961"/>
              <a:ext cx="211" cy="21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9141" name="Rectangle 149"/>
            <p:cNvSpPr>
              <a:spLocks noChangeArrowheads="1"/>
            </p:cNvSpPr>
            <p:nvPr/>
          </p:nvSpPr>
          <p:spPr bwMode="auto">
            <a:xfrm>
              <a:off x="3834" y="2961"/>
              <a:ext cx="212" cy="21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9142" name="Rectangle 150"/>
            <p:cNvSpPr>
              <a:spLocks noChangeArrowheads="1"/>
            </p:cNvSpPr>
            <p:nvPr/>
          </p:nvSpPr>
          <p:spPr bwMode="auto">
            <a:xfrm>
              <a:off x="4137" y="2961"/>
              <a:ext cx="211" cy="21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9143" name="Rectangle 151"/>
            <p:cNvSpPr>
              <a:spLocks noChangeArrowheads="1"/>
            </p:cNvSpPr>
            <p:nvPr/>
          </p:nvSpPr>
          <p:spPr bwMode="auto">
            <a:xfrm>
              <a:off x="4439" y="2961"/>
              <a:ext cx="212" cy="21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9144" name="Rectangle 152"/>
            <p:cNvSpPr>
              <a:spLocks noChangeArrowheads="1"/>
            </p:cNvSpPr>
            <p:nvPr/>
          </p:nvSpPr>
          <p:spPr bwMode="auto">
            <a:xfrm>
              <a:off x="3229" y="3264"/>
              <a:ext cx="212" cy="21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9145" name="Rectangle 153"/>
            <p:cNvSpPr>
              <a:spLocks noChangeArrowheads="1"/>
            </p:cNvSpPr>
            <p:nvPr/>
          </p:nvSpPr>
          <p:spPr bwMode="auto">
            <a:xfrm>
              <a:off x="3532" y="3264"/>
              <a:ext cx="211" cy="21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9146" name="Rectangle 154"/>
            <p:cNvSpPr>
              <a:spLocks noChangeArrowheads="1"/>
            </p:cNvSpPr>
            <p:nvPr/>
          </p:nvSpPr>
          <p:spPr bwMode="auto">
            <a:xfrm>
              <a:off x="3834" y="3264"/>
              <a:ext cx="212" cy="21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9147" name="Rectangle 155"/>
            <p:cNvSpPr>
              <a:spLocks noChangeArrowheads="1"/>
            </p:cNvSpPr>
            <p:nvPr/>
          </p:nvSpPr>
          <p:spPr bwMode="auto">
            <a:xfrm>
              <a:off x="4137" y="3264"/>
              <a:ext cx="211" cy="21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1</a:t>
              </a:r>
            </a:p>
          </p:txBody>
        </p:sp>
        <p:sp>
          <p:nvSpPr>
            <p:cNvPr id="1109148" name="Rectangle 156"/>
            <p:cNvSpPr>
              <a:spLocks noChangeArrowheads="1"/>
            </p:cNvSpPr>
            <p:nvPr/>
          </p:nvSpPr>
          <p:spPr bwMode="auto">
            <a:xfrm>
              <a:off x="4439" y="3264"/>
              <a:ext cx="212" cy="21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2</a:t>
              </a:r>
            </a:p>
          </p:txBody>
        </p:sp>
        <p:sp>
          <p:nvSpPr>
            <p:cNvPr id="1109149" name="Rectangle 157"/>
            <p:cNvSpPr>
              <a:spLocks noChangeArrowheads="1"/>
            </p:cNvSpPr>
            <p:nvPr/>
          </p:nvSpPr>
          <p:spPr bwMode="auto">
            <a:xfrm>
              <a:off x="3229" y="3566"/>
              <a:ext cx="212" cy="21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9150" name="Rectangle 158"/>
            <p:cNvSpPr>
              <a:spLocks noChangeArrowheads="1"/>
            </p:cNvSpPr>
            <p:nvPr/>
          </p:nvSpPr>
          <p:spPr bwMode="auto">
            <a:xfrm>
              <a:off x="3532" y="3566"/>
              <a:ext cx="211" cy="21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9151" name="Rectangle 159"/>
            <p:cNvSpPr>
              <a:spLocks noChangeArrowheads="1"/>
            </p:cNvSpPr>
            <p:nvPr/>
          </p:nvSpPr>
          <p:spPr bwMode="auto">
            <a:xfrm>
              <a:off x="3834" y="3566"/>
              <a:ext cx="212" cy="21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1109152" name="Rectangle 160"/>
            <p:cNvSpPr>
              <a:spLocks noChangeArrowheads="1"/>
            </p:cNvSpPr>
            <p:nvPr/>
          </p:nvSpPr>
          <p:spPr bwMode="auto">
            <a:xfrm>
              <a:off x="4137" y="3566"/>
              <a:ext cx="211" cy="21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4</a:t>
              </a:r>
            </a:p>
          </p:txBody>
        </p:sp>
        <p:sp>
          <p:nvSpPr>
            <p:cNvPr id="1109153" name="Rectangle 161"/>
            <p:cNvSpPr>
              <a:spLocks noChangeArrowheads="1"/>
            </p:cNvSpPr>
            <p:nvPr/>
          </p:nvSpPr>
          <p:spPr bwMode="auto">
            <a:xfrm>
              <a:off x="4439" y="3566"/>
              <a:ext cx="212" cy="21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1</a:t>
              </a:r>
            </a:p>
          </p:txBody>
        </p:sp>
        <p:sp>
          <p:nvSpPr>
            <p:cNvPr id="1109154" name="Rectangle 162"/>
            <p:cNvSpPr>
              <a:spLocks noChangeArrowheads="1"/>
            </p:cNvSpPr>
            <p:nvPr/>
          </p:nvSpPr>
          <p:spPr bwMode="auto">
            <a:xfrm>
              <a:off x="4741" y="2659"/>
              <a:ext cx="212" cy="21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9155" name="Rectangle 163"/>
            <p:cNvSpPr>
              <a:spLocks noChangeArrowheads="1"/>
            </p:cNvSpPr>
            <p:nvPr/>
          </p:nvSpPr>
          <p:spPr bwMode="auto">
            <a:xfrm>
              <a:off x="4741" y="2961"/>
              <a:ext cx="212" cy="21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9156" name="Rectangle 164"/>
            <p:cNvSpPr>
              <a:spLocks noChangeArrowheads="1"/>
            </p:cNvSpPr>
            <p:nvPr/>
          </p:nvSpPr>
          <p:spPr bwMode="auto">
            <a:xfrm>
              <a:off x="4741" y="3264"/>
              <a:ext cx="212" cy="21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9157" name="Rectangle 165"/>
            <p:cNvSpPr>
              <a:spLocks noChangeArrowheads="1"/>
            </p:cNvSpPr>
            <p:nvPr/>
          </p:nvSpPr>
          <p:spPr bwMode="auto">
            <a:xfrm>
              <a:off x="4741" y="3566"/>
              <a:ext cx="212" cy="21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9158" name="Rectangle 166"/>
            <p:cNvSpPr>
              <a:spLocks noChangeArrowheads="1"/>
            </p:cNvSpPr>
            <p:nvPr/>
          </p:nvSpPr>
          <p:spPr bwMode="auto">
            <a:xfrm>
              <a:off x="4741" y="3868"/>
              <a:ext cx="212" cy="21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9159" name="Rectangle 167"/>
            <p:cNvSpPr>
              <a:spLocks noChangeArrowheads="1"/>
            </p:cNvSpPr>
            <p:nvPr/>
          </p:nvSpPr>
          <p:spPr bwMode="auto">
            <a:xfrm>
              <a:off x="4439" y="3868"/>
              <a:ext cx="212" cy="21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9160" name="Rectangle 168"/>
            <p:cNvSpPr>
              <a:spLocks noChangeArrowheads="1"/>
            </p:cNvSpPr>
            <p:nvPr/>
          </p:nvSpPr>
          <p:spPr bwMode="auto">
            <a:xfrm>
              <a:off x="4137" y="3868"/>
              <a:ext cx="211" cy="21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9161" name="Rectangle 169"/>
            <p:cNvSpPr>
              <a:spLocks noChangeArrowheads="1"/>
            </p:cNvSpPr>
            <p:nvPr/>
          </p:nvSpPr>
          <p:spPr bwMode="auto">
            <a:xfrm>
              <a:off x="3834" y="3868"/>
              <a:ext cx="212" cy="21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9162" name="Rectangle 170"/>
            <p:cNvSpPr>
              <a:spLocks noChangeArrowheads="1"/>
            </p:cNvSpPr>
            <p:nvPr/>
          </p:nvSpPr>
          <p:spPr bwMode="auto">
            <a:xfrm>
              <a:off x="3532" y="3868"/>
              <a:ext cx="211" cy="21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09163" name="Rectangle 171"/>
            <p:cNvSpPr>
              <a:spLocks noChangeArrowheads="1"/>
            </p:cNvSpPr>
            <p:nvPr/>
          </p:nvSpPr>
          <p:spPr bwMode="auto">
            <a:xfrm>
              <a:off x="3229" y="3868"/>
              <a:ext cx="212" cy="21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</p:grpSp>
      <p:sp>
        <p:nvSpPr>
          <p:cNvPr id="1109165" name="Line 173"/>
          <p:cNvSpPr>
            <a:spLocks noChangeShapeType="1"/>
          </p:cNvSpPr>
          <p:nvPr/>
        </p:nvSpPr>
        <p:spPr bwMode="auto">
          <a:xfrm flipH="1" flipV="1">
            <a:off x="2819400" y="2819400"/>
            <a:ext cx="147638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109167" name="AutoShape 175"/>
          <p:cNvSpPr>
            <a:spLocks noChangeArrowheads="1"/>
          </p:cNvSpPr>
          <p:nvPr/>
        </p:nvSpPr>
        <p:spPr bwMode="auto">
          <a:xfrm>
            <a:off x="6553200" y="5181600"/>
            <a:ext cx="381000" cy="381000"/>
          </a:xfrm>
          <a:prstGeom prst="roundRect">
            <a:avLst>
              <a:gd name="adj" fmla="val 16667"/>
            </a:avLst>
          </a:prstGeom>
          <a:solidFill>
            <a:srgbClr val="CC0000">
              <a:alpha val="2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>
                <a:cs typeface="+mj-cs"/>
              </a:rPr>
              <a:t>Sequence alignment</a:t>
            </a:r>
            <a:br>
              <a:rPr lang="en-US">
                <a:cs typeface="+mj-cs"/>
              </a:rPr>
            </a:br>
            <a:r>
              <a:rPr lang="en-US">
                <a:cs typeface="+mj-cs"/>
              </a:rPr>
              <a:t>The old Story</a:t>
            </a:r>
          </a:p>
        </p:txBody>
      </p:sp>
      <p:sp>
        <p:nvSpPr>
          <p:cNvPr id="11100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Times" charset="0"/>
              <a:buChar char="•"/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0772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How does it work (D,Q,P, and E-matrices)</a:t>
            </a:r>
          </a:p>
        </p:txBody>
      </p:sp>
      <p:sp>
        <p:nvSpPr>
          <p:cNvPr id="1095730" name="Text Box 50"/>
          <p:cNvSpPr txBox="1">
            <a:spLocks noChangeArrowheads="1"/>
          </p:cNvSpPr>
          <p:nvPr/>
        </p:nvSpPr>
        <p:spPr bwMode="auto">
          <a:xfrm>
            <a:off x="136525" y="1050925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D</a:t>
            </a:r>
          </a:p>
        </p:txBody>
      </p:sp>
      <p:sp>
        <p:nvSpPr>
          <p:cNvPr id="1095731" name="Text Box 51"/>
          <p:cNvSpPr txBox="1">
            <a:spLocks noChangeArrowheads="1"/>
          </p:cNvSpPr>
          <p:nvPr/>
        </p:nvSpPr>
        <p:spPr bwMode="auto">
          <a:xfrm>
            <a:off x="8131175" y="1127125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Q</a:t>
            </a:r>
          </a:p>
        </p:txBody>
      </p:sp>
      <p:sp>
        <p:nvSpPr>
          <p:cNvPr id="1095732" name="Text Box 52"/>
          <p:cNvSpPr txBox="1">
            <a:spLocks noChangeArrowheads="1"/>
          </p:cNvSpPr>
          <p:nvPr/>
        </p:nvSpPr>
        <p:spPr bwMode="auto">
          <a:xfrm>
            <a:off x="155575" y="39465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P</a:t>
            </a:r>
          </a:p>
        </p:txBody>
      </p:sp>
      <p:sp>
        <p:nvSpPr>
          <p:cNvPr id="1095733" name="Text Box 53"/>
          <p:cNvSpPr txBox="1">
            <a:spLocks noChangeArrowheads="1"/>
          </p:cNvSpPr>
          <p:nvPr/>
        </p:nvSpPr>
        <p:spPr bwMode="auto">
          <a:xfrm>
            <a:off x="2286000" y="9144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m</a:t>
            </a:r>
          </a:p>
        </p:txBody>
      </p:sp>
      <p:sp>
        <p:nvSpPr>
          <p:cNvPr id="1095734" name="Text Box 54"/>
          <p:cNvSpPr txBox="1">
            <a:spLocks noChangeArrowheads="1"/>
          </p:cNvSpPr>
          <p:nvPr/>
        </p:nvSpPr>
        <p:spPr bwMode="auto">
          <a:xfrm>
            <a:off x="228600" y="2286000"/>
            <a:ext cx="374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n</a:t>
            </a:r>
          </a:p>
        </p:txBody>
      </p:sp>
      <p:sp>
        <p:nvSpPr>
          <p:cNvPr id="1095736" name="Text Box 56"/>
          <p:cNvSpPr txBox="1">
            <a:spLocks noChangeArrowheads="1"/>
          </p:cNvSpPr>
          <p:nvPr/>
        </p:nvSpPr>
        <p:spPr bwMode="auto">
          <a:xfrm>
            <a:off x="8328025" y="42592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>
                <a:cs typeface="+mn-cs"/>
              </a:rPr>
              <a:t>E</a:t>
            </a:r>
          </a:p>
        </p:txBody>
      </p:sp>
      <p:grpSp>
        <p:nvGrpSpPr>
          <p:cNvPr id="79880" name="Group 57"/>
          <p:cNvGrpSpPr>
            <a:grpSpLocks/>
          </p:cNvGrpSpPr>
          <p:nvPr/>
        </p:nvGrpSpPr>
        <p:grpSpPr bwMode="auto">
          <a:xfrm>
            <a:off x="4843463" y="1158875"/>
            <a:ext cx="3005137" cy="2651125"/>
            <a:chOff x="79" y="758"/>
            <a:chExt cx="3041" cy="2506"/>
          </a:xfrm>
        </p:grpSpPr>
        <p:sp>
          <p:nvSpPr>
            <p:cNvPr id="1095738" name="Rectangle 58"/>
            <p:cNvSpPr>
              <a:spLocks noChangeArrowheads="1"/>
            </p:cNvSpPr>
            <p:nvPr/>
          </p:nvSpPr>
          <p:spPr bwMode="auto">
            <a:xfrm>
              <a:off x="384" y="1009"/>
              <a:ext cx="336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 dirty="0">
                  <a:cs typeface="+mn-cs"/>
                </a:rPr>
                <a:t>6</a:t>
              </a:r>
            </a:p>
          </p:txBody>
        </p:sp>
        <p:sp>
          <p:nvSpPr>
            <p:cNvPr id="1095739" name="Text Box 59"/>
            <p:cNvSpPr txBox="1">
              <a:spLocks noChangeArrowheads="1"/>
            </p:cNvSpPr>
            <p:nvPr/>
          </p:nvSpPr>
          <p:spPr bwMode="auto">
            <a:xfrm>
              <a:off x="413" y="758"/>
              <a:ext cx="281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V</a:t>
              </a:r>
            </a:p>
          </p:txBody>
        </p:sp>
        <p:sp>
          <p:nvSpPr>
            <p:cNvPr id="1095740" name="Text Box 60"/>
            <p:cNvSpPr txBox="1">
              <a:spLocks noChangeArrowheads="1"/>
            </p:cNvSpPr>
            <p:nvPr/>
          </p:nvSpPr>
          <p:spPr bwMode="auto">
            <a:xfrm>
              <a:off x="935" y="769"/>
              <a:ext cx="255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L</a:t>
              </a:r>
            </a:p>
          </p:txBody>
        </p:sp>
        <p:sp>
          <p:nvSpPr>
            <p:cNvPr id="1095741" name="Text Box 61"/>
            <p:cNvSpPr txBox="1">
              <a:spLocks noChangeArrowheads="1"/>
            </p:cNvSpPr>
            <p:nvPr/>
          </p:nvSpPr>
          <p:spPr bwMode="auto">
            <a:xfrm>
              <a:off x="1430" y="767"/>
              <a:ext cx="220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I</a:t>
              </a:r>
            </a:p>
          </p:txBody>
        </p:sp>
        <p:sp>
          <p:nvSpPr>
            <p:cNvPr id="1095742" name="Text Box 62"/>
            <p:cNvSpPr txBox="1">
              <a:spLocks noChangeArrowheads="1"/>
            </p:cNvSpPr>
            <p:nvPr/>
          </p:nvSpPr>
          <p:spPr bwMode="auto">
            <a:xfrm>
              <a:off x="1920" y="776"/>
              <a:ext cx="255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L</a:t>
              </a:r>
            </a:p>
          </p:txBody>
        </p:sp>
        <p:sp>
          <p:nvSpPr>
            <p:cNvPr id="1095743" name="Text Box 63"/>
            <p:cNvSpPr txBox="1">
              <a:spLocks noChangeArrowheads="1"/>
            </p:cNvSpPr>
            <p:nvPr/>
          </p:nvSpPr>
          <p:spPr bwMode="auto">
            <a:xfrm>
              <a:off x="2341" y="769"/>
              <a:ext cx="263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P</a:t>
              </a:r>
            </a:p>
          </p:txBody>
        </p:sp>
        <p:sp>
          <p:nvSpPr>
            <p:cNvPr id="1095744" name="Text Box 64"/>
            <p:cNvSpPr txBox="1">
              <a:spLocks noChangeArrowheads="1"/>
            </p:cNvSpPr>
            <p:nvPr/>
          </p:nvSpPr>
          <p:spPr bwMode="auto">
            <a:xfrm>
              <a:off x="79" y="1144"/>
              <a:ext cx="281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V</a:t>
              </a:r>
            </a:p>
          </p:txBody>
        </p:sp>
        <p:sp>
          <p:nvSpPr>
            <p:cNvPr id="1095745" name="Text Box 65"/>
            <p:cNvSpPr txBox="1">
              <a:spLocks noChangeArrowheads="1"/>
            </p:cNvSpPr>
            <p:nvPr/>
          </p:nvSpPr>
          <p:spPr bwMode="auto">
            <a:xfrm>
              <a:off x="90" y="1625"/>
              <a:ext cx="255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L</a:t>
              </a:r>
            </a:p>
          </p:txBody>
        </p:sp>
        <p:sp>
          <p:nvSpPr>
            <p:cNvPr id="1095746" name="Text Box 66"/>
            <p:cNvSpPr txBox="1">
              <a:spLocks noChangeArrowheads="1"/>
            </p:cNvSpPr>
            <p:nvPr/>
          </p:nvSpPr>
          <p:spPr bwMode="auto">
            <a:xfrm>
              <a:off x="103" y="2103"/>
              <a:ext cx="255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L</a:t>
              </a:r>
            </a:p>
          </p:txBody>
        </p:sp>
        <p:sp>
          <p:nvSpPr>
            <p:cNvPr id="1095747" name="Text Box 67"/>
            <p:cNvSpPr txBox="1">
              <a:spLocks noChangeArrowheads="1"/>
            </p:cNvSpPr>
            <p:nvPr/>
          </p:nvSpPr>
          <p:spPr bwMode="auto">
            <a:xfrm>
              <a:off x="90" y="2583"/>
              <a:ext cx="263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P</a:t>
              </a:r>
            </a:p>
          </p:txBody>
        </p:sp>
        <p:sp>
          <p:nvSpPr>
            <p:cNvPr id="1095748" name="Rectangle 68"/>
            <p:cNvSpPr>
              <a:spLocks noChangeArrowheads="1"/>
            </p:cNvSpPr>
            <p:nvPr/>
          </p:nvSpPr>
          <p:spPr bwMode="auto">
            <a:xfrm>
              <a:off x="865" y="1009"/>
              <a:ext cx="336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10</a:t>
              </a:r>
            </a:p>
          </p:txBody>
        </p:sp>
        <p:sp>
          <p:nvSpPr>
            <p:cNvPr id="1095749" name="Rectangle 69"/>
            <p:cNvSpPr>
              <a:spLocks noChangeArrowheads="1"/>
            </p:cNvSpPr>
            <p:nvPr/>
          </p:nvSpPr>
          <p:spPr bwMode="auto">
            <a:xfrm>
              <a:off x="1343" y="1009"/>
              <a:ext cx="337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12</a:t>
              </a:r>
            </a:p>
          </p:txBody>
        </p:sp>
        <p:sp>
          <p:nvSpPr>
            <p:cNvPr id="1095750" name="Rectangle 70"/>
            <p:cNvSpPr>
              <a:spLocks noChangeArrowheads="1"/>
            </p:cNvSpPr>
            <p:nvPr/>
          </p:nvSpPr>
          <p:spPr bwMode="auto">
            <a:xfrm>
              <a:off x="1824" y="1009"/>
              <a:ext cx="336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9</a:t>
              </a:r>
            </a:p>
          </p:txBody>
        </p:sp>
        <p:sp>
          <p:nvSpPr>
            <p:cNvPr id="1095751" name="Rectangle 71"/>
            <p:cNvSpPr>
              <a:spLocks noChangeArrowheads="1"/>
            </p:cNvSpPr>
            <p:nvPr/>
          </p:nvSpPr>
          <p:spPr bwMode="auto">
            <a:xfrm>
              <a:off x="2304" y="1009"/>
              <a:ext cx="336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3</a:t>
              </a:r>
            </a:p>
          </p:txBody>
        </p:sp>
        <p:sp>
          <p:nvSpPr>
            <p:cNvPr id="1095752" name="Rectangle 72"/>
            <p:cNvSpPr>
              <a:spLocks noChangeArrowheads="1"/>
            </p:cNvSpPr>
            <p:nvPr/>
          </p:nvSpPr>
          <p:spPr bwMode="auto">
            <a:xfrm>
              <a:off x="384" y="1487"/>
              <a:ext cx="336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 dirty="0">
                  <a:cs typeface="+mn-cs"/>
                </a:rPr>
                <a:t>3</a:t>
              </a:r>
            </a:p>
          </p:txBody>
        </p:sp>
        <p:sp>
          <p:nvSpPr>
            <p:cNvPr id="1095753" name="Rectangle 73"/>
            <p:cNvSpPr>
              <a:spLocks noChangeArrowheads="1"/>
            </p:cNvSpPr>
            <p:nvPr/>
          </p:nvSpPr>
          <p:spPr bwMode="auto">
            <a:xfrm>
              <a:off x="865" y="1487"/>
              <a:ext cx="336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4</a:t>
              </a:r>
            </a:p>
          </p:txBody>
        </p:sp>
        <p:sp>
          <p:nvSpPr>
            <p:cNvPr id="1095754" name="Rectangle 74"/>
            <p:cNvSpPr>
              <a:spLocks noChangeArrowheads="1"/>
            </p:cNvSpPr>
            <p:nvPr/>
          </p:nvSpPr>
          <p:spPr bwMode="auto">
            <a:xfrm>
              <a:off x="1343" y="1487"/>
              <a:ext cx="337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5</a:t>
              </a:r>
            </a:p>
          </p:txBody>
        </p:sp>
        <p:sp>
          <p:nvSpPr>
            <p:cNvPr id="1095755" name="Rectangle 75"/>
            <p:cNvSpPr>
              <a:spLocks noChangeArrowheads="1"/>
            </p:cNvSpPr>
            <p:nvPr/>
          </p:nvSpPr>
          <p:spPr bwMode="auto">
            <a:xfrm>
              <a:off x="1824" y="1487"/>
              <a:ext cx="336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10</a:t>
              </a:r>
            </a:p>
          </p:txBody>
        </p:sp>
        <p:sp>
          <p:nvSpPr>
            <p:cNvPr id="1095756" name="Rectangle 76"/>
            <p:cNvSpPr>
              <a:spLocks noChangeArrowheads="1"/>
            </p:cNvSpPr>
            <p:nvPr/>
          </p:nvSpPr>
          <p:spPr bwMode="auto">
            <a:xfrm>
              <a:off x="2304" y="1487"/>
              <a:ext cx="336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4</a:t>
              </a:r>
            </a:p>
          </p:txBody>
        </p:sp>
        <p:sp>
          <p:nvSpPr>
            <p:cNvPr id="1095757" name="Rectangle 77"/>
            <p:cNvSpPr>
              <a:spLocks noChangeArrowheads="1"/>
            </p:cNvSpPr>
            <p:nvPr/>
          </p:nvSpPr>
          <p:spPr bwMode="auto">
            <a:xfrm>
              <a:off x="384" y="1967"/>
              <a:ext cx="336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 dirty="0">
                  <a:cs typeface="+mn-cs"/>
                </a:rPr>
                <a:t>-2</a:t>
              </a:r>
            </a:p>
          </p:txBody>
        </p:sp>
        <p:sp>
          <p:nvSpPr>
            <p:cNvPr id="1095758" name="Rectangle 78"/>
            <p:cNvSpPr>
              <a:spLocks noChangeArrowheads="1"/>
            </p:cNvSpPr>
            <p:nvPr/>
          </p:nvSpPr>
          <p:spPr bwMode="auto">
            <a:xfrm>
              <a:off x="865" y="1967"/>
              <a:ext cx="336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-2</a:t>
              </a:r>
            </a:p>
          </p:txBody>
        </p:sp>
        <p:sp>
          <p:nvSpPr>
            <p:cNvPr id="1095759" name="Rectangle 79"/>
            <p:cNvSpPr>
              <a:spLocks noChangeArrowheads="1"/>
            </p:cNvSpPr>
            <p:nvPr/>
          </p:nvSpPr>
          <p:spPr bwMode="auto">
            <a:xfrm>
              <a:off x="1343" y="1967"/>
              <a:ext cx="337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-1</a:t>
              </a:r>
            </a:p>
          </p:txBody>
        </p:sp>
        <p:sp>
          <p:nvSpPr>
            <p:cNvPr id="1095760" name="Rectangle 80"/>
            <p:cNvSpPr>
              <a:spLocks noChangeArrowheads="1"/>
            </p:cNvSpPr>
            <p:nvPr/>
          </p:nvSpPr>
          <p:spPr bwMode="auto">
            <a:xfrm>
              <a:off x="1824" y="1967"/>
              <a:ext cx="336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095761" name="Rectangle 81"/>
            <p:cNvSpPr>
              <a:spLocks noChangeArrowheads="1"/>
            </p:cNvSpPr>
            <p:nvPr/>
          </p:nvSpPr>
          <p:spPr bwMode="auto">
            <a:xfrm>
              <a:off x="2304" y="1967"/>
              <a:ext cx="336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5</a:t>
              </a:r>
            </a:p>
          </p:txBody>
        </p:sp>
        <p:sp>
          <p:nvSpPr>
            <p:cNvPr id="1095762" name="Rectangle 82"/>
            <p:cNvSpPr>
              <a:spLocks noChangeArrowheads="1"/>
            </p:cNvSpPr>
            <p:nvPr/>
          </p:nvSpPr>
          <p:spPr bwMode="auto">
            <a:xfrm>
              <a:off x="384" y="2448"/>
              <a:ext cx="336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 dirty="0">
                  <a:cs typeface="+mn-cs"/>
                </a:rPr>
                <a:t>-1</a:t>
              </a:r>
            </a:p>
          </p:txBody>
        </p:sp>
        <p:sp>
          <p:nvSpPr>
            <p:cNvPr id="1095763" name="Rectangle 83"/>
            <p:cNvSpPr>
              <a:spLocks noChangeArrowheads="1"/>
            </p:cNvSpPr>
            <p:nvPr/>
          </p:nvSpPr>
          <p:spPr bwMode="auto">
            <a:xfrm>
              <a:off x="865" y="2448"/>
              <a:ext cx="336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 dirty="0">
                  <a:cs typeface="+mn-cs"/>
                </a:rPr>
                <a:t>-1</a:t>
              </a:r>
            </a:p>
          </p:txBody>
        </p:sp>
        <p:sp>
          <p:nvSpPr>
            <p:cNvPr id="1095764" name="Rectangle 84"/>
            <p:cNvSpPr>
              <a:spLocks noChangeArrowheads="1"/>
            </p:cNvSpPr>
            <p:nvPr/>
          </p:nvSpPr>
          <p:spPr bwMode="auto">
            <a:xfrm>
              <a:off x="1343" y="2448"/>
              <a:ext cx="337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 dirty="0">
                  <a:cs typeface="+mn-cs"/>
                </a:rPr>
                <a:t>-1</a:t>
              </a:r>
            </a:p>
          </p:txBody>
        </p:sp>
        <p:sp>
          <p:nvSpPr>
            <p:cNvPr id="1095765" name="Rectangle 85"/>
            <p:cNvSpPr>
              <a:spLocks noChangeArrowheads="1"/>
            </p:cNvSpPr>
            <p:nvPr/>
          </p:nvSpPr>
          <p:spPr bwMode="auto">
            <a:xfrm>
              <a:off x="1824" y="2448"/>
              <a:ext cx="336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 dirty="0">
                  <a:cs typeface="+mn-cs"/>
                </a:rPr>
                <a:t>-1</a:t>
              </a:r>
            </a:p>
          </p:txBody>
        </p:sp>
        <p:sp>
          <p:nvSpPr>
            <p:cNvPr id="1095766" name="Rectangle 86"/>
            <p:cNvSpPr>
              <a:spLocks noChangeArrowheads="1"/>
            </p:cNvSpPr>
            <p:nvPr/>
          </p:nvSpPr>
          <p:spPr bwMode="auto">
            <a:xfrm>
              <a:off x="2304" y="2448"/>
              <a:ext cx="336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 dirty="0">
                  <a:cs typeface="+mn-cs"/>
                </a:rPr>
                <a:t>-1</a:t>
              </a:r>
            </a:p>
          </p:txBody>
        </p:sp>
        <p:sp>
          <p:nvSpPr>
            <p:cNvPr id="1095767" name="Rectangle 87"/>
            <p:cNvSpPr>
              <a:spLocks noChangeArrowheads="1"/>
            </p:cNvSpPr>
            <p:nvPr/>
          </p:nvSpPr>
          <p:spPr bwMode="auto">
            <a:xfrm>
              <a:off x="2784" y="1009"/>
              <a:ext cx="336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095768" name="Rectangle 88"/>
            <p:cNvSpPr>
              <a:spLocks noChangeArrowheads="1"/>
            </p:cNvSpPr>
            <p:nvPr/>
          </p:nvSpPr>
          <p:spPr bwMode="auto">
            <a:xfrm>
              <a:off x="2784" y="1487"/>
              <a:ext cx="336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095769" name="Rectangle 89"/>
            <p:cNvSpPr>
              <a:spLocks noChangeArrowheads="1"/>
            </p:cNvSpPr>
            <p:nvPr/>
          </p:nvSpPr>
          <p:spPr bwMode="auto">
            <a:xfrm>
              <a:off x="2784" y="1967"/>
              <a:ext cx="336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095770" name="Rectangle 90"/>
            <p:cNvSpPr>
              <a:spLocks noChangeArrowheads="1"/>
            </p:cNvSpPr>
            <p:nvPr/>
          </p:nvSpPr>
          <p:spPr bwMode="auto">
            <a:xfrm>
              <a:off x="2784" y="2448"/>
              <a:ext cx="336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095771" name="Rectangle 91"/>
            <p:cNvSpPr>
              <a:spLocks noChangeArrowheads="1"/>
            </p:cNvSpPr>
            <p:nvPr/>
          </p:nvSpPr>
          <p:spPr bwMode="auto">
            <a:xfrm>
              <a:off x="2784" y="2928"/>
              <a:ext cx="336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095772" name="Rectangle 92"/>
            <p:cNvSpPr>
              <a:spLocks noChangeArrowheads="1"/>
            </p:cNvSpPr>
            <p:nvPr/>
          </p:nvSpPr>
          <p:spPr bwMode="auto">
            <a:xfrm>
              <a:off x="2304" y="2928"/>
              <a:ext cx="336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095773" name="Rectangle 93"/>
            <p:cNvSpPr>
              <a:spLocks noChangeArrowheads="1"/>
            </p:cNvSpPr>
            <p:nvPr/>
          </p:nvSpPr>
          <p:spPr bwMode="auto">
            <a:xfrm>
              <a:off x="1824" y="2928"/>
              <a:ext cx="336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095774" name="Rectangle 94"/>
            <p:cNvSpPr>
              <a:spLocks noChangeArrowheads="1"/>
            </p:cNvSpPr>
            <p:nvPr/>
          </p:nvSpPr>
          <p:spPr bwMode="auto">
            <a:xfrm>
              <a:off x="1343" y="2928"/>
              <a:ext cx="337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095775" name="Rectangle 95"/>
            <p:cNvSpPr>
              <a:spLocks noChangeArrowheads="1"/>
            </p:cNvSpPr>
            <p:nvPr/>
          </p:nvSpPr>
          <p:spPr bwMode="auto">
            <a:xfrm>
              <a:off x="865" y="2928"/>
              <a:ext cx="336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095776" name="Rectangle 96"/>
            <p:cNvSpPr>
              <a:spLocks noChangeArrowheads="1"/>
            </p:cNvSpPr>
            <p:nvPr/>
          </p:nvSpPr>
          <p:spPr bwMode="auto">
            <a:xfrm>
              <a:off x="384" y="2928"/>
              <a:ext cx="336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</p:grpSp>
      <p:grpSp>
        <p:nvGrpSpPr>
          <p:cNvPr id="79881" name="Group 97"/>
          <p:cNvGrpSpPr>
            <a:grpSpLocks/>
          </p:cNvGrpSpPr>
          <p:nvPr/>
        </p:nvGrpSpPr>
        <p:grpSpPr bwMode="auto">
          <a:xfrm>
            <a:off x="4811713" y="3975100"/>
            <a:ext cx="3051175" cy="2501900"/>
            <a:chOff x="69" y="762"/>
            <a:chExt cx="3051" cy="2502"/>
          </a:xfrm>
        </p:grpSpPr>
        <p:sp>
          <p:nvSpPr>
            <p:cNvPr id="1095778" name="Rectangle 98"/>
            <p:cNvSpPr>
              <a:spLocks noChangeArrowheads="1"/>
            </p:cNvSpPr>
            <p:nvPr/>
          </p:nvSpPr>
          <p:spPr bwMode="auto">
            <a:xfrm>
              <a:off x="383" y="1008"/>
              <a:ext cx="337" cy="33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1</a:t>
              </a:r>
            </a:p>
          </p:txBody>
        </p:sp>
        <p:sp>
          <p:nvSpPr>
            <p:cNvPr id="1095779" name="Text Box 99"/>
            <p:cNvSpPr txBox="1">
              <a:spLocks noChangeArrowheads="1"/>
            </p:cNvSpPr>
            <p:nvPr/>
          </p:nvSpPr>
          <p:spPr bwMode="auto">
            <a:xfrm>
              <a:off x="409" y="762"/>
              <a:ext cx="278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V</a:t>
              </a:r>
            </a:p>
          </p:txBody>
        </p:sp>
        <p:sp>
          <p:nvSpPr>
            <p:cNvPr id="1095780" name="Text Box 100"/>
            <p:cNvSpPr txBox="1">
              <a:spLocks noChangeArrowheads="1"/>
            </p:cNvSpPr>
            <p:nvPr/>
          </p:nvSpPr>
          <p:spPr bwMode="auto">
            <a:xfrm>
              <a:off x="926" y="772"/>
              <a:ext cx="252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L</a:t>
              </a:r>
            </a:p>
          </p:txBody>
        </p:sp>
        <p:sp>
          <p:nvSpPr>
            <p:cNvPr id="1095781" name="Text Box 101"/>
            <p:cNvSpPr txBox="1">
              <a:spLocks noChangeArrowheads="1"/>
            </p:cNvSpPr>
            <p:nvPr/>
          </p:nvSpPr>
          <p:spPr bwMode="auto">
            <a:xfrm>
              <a:off x="1423" y="772"/>
              <a:ext cx="217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I</a:t>
              </a:r>
            </a:p>
          </p:txBody>
        </p:sp>
        <p:sp>
          <p:nvSpPr>
            <p:cNvPr id="1095782" name="Text Box 102"/>
            <p:cNvSpPr txBox="1">
              <a:spLocks noChangeArrowheads="1"/>
            </p:cNvSpPr>
            <p:nvPr/>
          </p:nvSpPr>
          <p:spPr bwMode="auto">
            <a:xfrm>
              <a:off x="1914" y="781"/>
              <a:ext cx="252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L</a:t>
              </a:r>
            </a:p>
          </p:txBody>
        </p:sp>
        <p:sp>
          <p:nvSpPr>
            <p:cNvPr id="1095783" name="Text Box 103"/>
            <p:cNvSpPr txBox="1">
              <a:spLocks noChangeArrowheads="1"/>
            </p:cNvSpPr>
            <p:nvPr/>
          </p:nvSpPr>
          <p:spPr bwMode="auto">
            <a:xfrm>
              <a:off x="2342" y="772"/>
              <a:ext cx="260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P</a:t>
              </a:r>
            </a:p>
          </p:txBody>
        </p:sp>
        <p:sp>
          <p:nvSpPr>
            <p:cNvPr id="1095784" name="Text Box 104"/>
            <p:cNvSpPr txBox="1">
              <a:spLocks noChangeArrowheads="1"/>
            </p:cNvSpPr>
            <p:nvPr/>
          </p:nvSpPr>
          <p:spPr bwMode="auto">
            <a:xfrm>
              <a:off x="69" y="1148"/>
              <a:ext cx="278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V</a:t>
              </a:r>
            </a:p>
          </p:txBody>
        </p:sp>
        <p:sp>
          <p:nvSpPr>
            <p:cNvPr id="1095785" name="Text Box 105"/>
            <p:cNvSpPr txBox="1">
              <a:spLocks noChangeArrowheads="1"/>
            </p:cNvSpPr>
            <p:nvPr/>
          </p:nvSpPr>
          <p:spPr bwMode="auto">
            <a:xfrm>
              <a:off x="82" y="1629"/>
              <a:ext cx="252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L</a:t>
              </a:r>
            </a:p>
          </p:txBody>
        </p:sp>
        <p:sp>
          <p:nvSpPr>
            <p:cNvPr id="1095786" name="Text Box 106"/>
            <p:cNvSpPr txBox="1">
              <a:spLocks noChangeArrowheads="1"/>
            </p:cNvSpPr>
            <p:nvPr/>
          </p:nvSpPr>
          <p:spPr bwMode="auto">
            <a:xfrm>
              <a:off x="96" y="2108"/>
              <a:ext cx="252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L</a:t>
              </a:r>
            </a:p>
          </p:txBody>
        </p:sp>
        <p:sp>
          <p:nvSpPr>
            <p:cNvPr id="1095787" name="Text Box 107"/>
            <p:cNvSpPr txBox="1">
              <a:spLocks noChangeArrowheads="1"/>
            </p:cNvSpPr>
            <p:nvPr/>
          </p:nvSpPr>
          <p:spPr bwMode="auto">
            <a:xfrm>
              <a:off x="88" y="2588"/>
              <a:ext cx="260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P</a:t>
              </a:r>
            </a:p>
          </p:txBody>
        </p:sp>
        <p:sp>
          <p:nvSpPr>
            <p:cNvPr id="1095788" name="Rectangle 108"/>
            <p:cNvSpPr>
              <a:spLocks noChangeArrowheads="1"/>
            </p:cNvSpPr>
            <p:nvPr/>
          </p:nvSpPr>
          <p:spPr bwMode="auto">
            <a:xfrm>
              <a:off x="864" y="1008"/>
              <a:ext cx="335" cy="33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1</a:t>
              </a:r>
            </a:p>
          </p:txBody>
        </p:sp>
        <p:sp>
          <p:nvSpPr>
            <p:cNvPr id="1095789" name="Rectangle 109"/>
            <p:cNvSpPr>
              <a:spLocks noChangeArrowheads="1"/>
            </p:cNvSpPr>
            <p:nvPr/>
          </p:nvSpPr>
          <p:spPr bwMode="auto">
            <a:xfrm>
              <a:off x="1344" y="1008"/>
              <a:ext cx="337" cy="33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1</a:t>
              </a:r>
            </a:p>
          </p:txBody>
        </p:sp>
        <p:sp>
          <p:nvSpPr>
            <p:cNvPr id="1095790" name="Rectangle 110"/>
            <p:cNvSpPr>
              <a:spLocks noChangeArrowheads="1"/>
            </p:cNvSpPr>
            <p:nvPr/>
          </p:nvSpPr>
          <p:spPr bwMode="auto">
            <a:xfrm>
              <a:off x="1825" y="1008"/>
              <a:ext cx="335" cy="33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3</a:t>
              </a:r>
            </a:p>
          </p:txBody>
        </p:sp>
        <p:sp>
          <p:nvSpPr>
            <p:cNvPr id="1095791" name="Rectangle 111"/>
            <p:cNvSpPr>
              <a:spLocks noChangeArrowheads="1"/>
            </p:cNvSpPr>
            <p:nvPr/>
          </p:nvSpPr>
          <p:spPr bwMode="auto">
            <a:xfrm>
              <a:off x="2304" y="1008"/>
              <a:ext cx="337" cy="33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3</a:t>
              </a:r>
            </a:p>
          </p:txBody>
        </p:sp>
        <p:sp>
          <p:nvSpPr>
            <p:cNvPr id="1095792" name="Rectangle 112"/>
            <p:cNvSpPr>
              <a:spLocks noChangeArrowheads="1"/>
            </p:cNvSpPr>
            <p:nvPr/>
          </p:nvSpPr>
          <p:spPr bwMode="auto">
            <a:xfrm>
              <a:off x="383" y="1488"/>
              <a:ext cx="337" cy="33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5</a:t>
              </a:r>
            </a:p>
          </p:txBody>
        </p:sp>
        <p:sp>
          <p:nvSpPr>
            <p:cNvPr id="1095793" name="Rectangle 113"/>
            <p:cNvSpPr>
              <a:spLocks noChangeArrowheads="1"/>
            </p:cNvSpPr>
            <p:nvPr/>
          </p:nvSpPr>
          <p:spPr bwMode="auto">
            <a:xfrm>
              <a:off x="864" y="1488"/>
              <a:ext cx="335" cy="33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1</a:t>
              </a:r>
            </a:p>
          </p:txBody>
        </p:sp>
        <p:sp>
          <p:nvSpPr>
            <p:cNvPr id="1095794" name="Rectangle 114"/>
            <p:cNvSpPr>
              <a:spLocks noChangeArrowheads="1"/>
            </p:cNvSpPr>
            <p:nvPr/>
          </p:nvSpPr>
          <p:spPr bwMode="auto">
            <a:xfrm>
              <a:off x="1344" y="1488"/>
              <a:ext cx="337" cy="33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1</a:t>
              </a:r>
            </a:p>
          </p:txBody>
        </p:sp>
        <p:sp>
          <p:nvSpPr>
            <p:cNvPr id="1095795" name="Rectangle 115"/>
            <p:cNvSpPr>
              <a:spLocks noChangeArrowheads="1"/>
            </p:cNvSpPr>
            <p:nvPr/>
          </p:nvSpPr>
          <p:spPr bwMode="auto">
            <a:xfrm>
              <a:off x="1825" y="1488"/>
              <a:ext cx="335" cy="33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1</a:t>
              </a:r>
            </a:p>
          </p:txBody>
        </p:sp>
        <p:sp>
          <p:nvSpPr>
            <p:cNvPr id="1095796" name="Rectangle 116"/>
            <p:cNvSpPr>
              <a:spLocks noChangeArrowheads="1"/>
            </p:cNvSpPr>
            <p:nvPr/>
          </p:nvSpPr>
          <p:spPr bwMode="auto">
            <a:xfrm>
              <a:off x="2304" y="1488"/>
              <a:ext cx="337" cy="33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3</a:t>
              </a:r>
            </a:p>
          </p:txBody>
        </p:sp>
        <p:sp>
          <p:nvSpPr>
            <p:cNvPr id="1095797" name="Rectangle 117"/>
            <p:cNvSpPr>
              <a:spLocks noChangeArrowheads="1"/>
            </p:cNvSpPr>
            <p:nvPr/>
          </p:nvSpPr>
          <p:spPr bwMode="auto">
            <a:xfrm>
              <a:off x="383" y="1969"/>
              <a:ext cx="337" cy="33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5</a:t>
              </a:r>
            </a:p>
          </p:txBody>
        </p:sp>
        <p:sp>
          <p:nvSpPr>
            <p:cNvPr id="1095798" name="Rectangle 118"/>
            <p:cNvSpPr>
              <a:spLocks noChangeArrowheads="1"/>
            </p:cNvSpPr>
            <p:nvPr/>
          </p:nvSpPr>
          <p:spPr bwMode="auto">
            <a:xfrm>
              <a:off x="864" y="1969"/>
              <a:ext cx="335" cy="33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1</a:t>
              </a:r>
            </a:p>
          </p:txBody>
        </p:sp>
        <p:sp>
          <p:nvSpPr>
            <p:cNvPr id="1095799" name="Rectangle 119"/>
            <p:cNvSpPr>
              <a:spLocks noChangeArrowheads="1"/>
            </p:cNvSpPr>
            <p:nvPr/>
          </p:nvSpPr>
          <p:spPr bwMode="auto">
            <a:xfrm>
              <a:off x="1344" y="1969"/>
              <a:ext cx="337" cy="33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4</a:t>
              </a:r>
            </a:p>
          </p:txBody>
        </p:sp>
        <p:sp>
          <p:nvSpPr>
            <p:cNvPr id="1095800" name="Rectangle 120"/>
            <p:cNvSpPr>
              <a:spLocks noChangeArrowheads="1"/>
            </p:cNvSpPr>
            <p:nvPr/>
          </p:nvSpPr>
          <p:spPr bwMode="auto">
            <a:xfrm>
              <a:off x="1825" y="1969"/>
              <a:ext cx="335" cy="33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1</a:t>
              </a:r>
            </a:p>
          </p:txBody>
        </p:sp>
        <p:sp>
          <p:nvSpPr>
            <p:cNvPr id="1095801" name="Rectangle 121"/>
            <p:cNvSpPr>
              <a:spLocks noChangeArrowheads="1"/>
            </p:cNvSpPr>
            <p:nvPr/>
          </p:nvSpPr>
          <p:spPr bwMode="auto">
            <a:xfrm>
              <a:off x="2304" y="1969"/>
              <a:ext cx="337" cy="33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2</a:t>
              </a:r>
            </a:p>
          </p:txBody>
        </p:sp>
        <p:sp>
          <p:nvSpPr>
            <p:cNvPr id="1095802" name="Rectangle 122"/>
            <p:cNvSpPr>
              <a:spLocks noChangeArrowheads="1"/>
            </p:cNvSpPr>
            <p:nvPr/>
          </p:nvSpPr>
          <p:spPr bwMode="auto">
            <a:xfrm>
              <a:off x="383" y="2448"/>
              <a:ext cx="337" cy="33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5</a:t>
              </a:r>
            </a:p>
          </p:txBody>
        </p:sp>
        <p:sp>
          <p:nvSpPr>
            <p:cNvPr id="1095803" name="Rectangle 123"/>
            <p:cNvSpPr>
              <a:spLocks noChangeArrowheads="1"/>
            </p:cNvSpPr>
            <p:nvPr/>
          </p:nvSpPr>
          <p:spPr bwMode="auto">
            <a:xfrm>
              <a:off x="864" y="2448"/>
              <a:ext cx="335" cy="33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5</a:t>
              </a:r>
            </a:p>
          </p:txBody>
        </p:sp>
        <p:sp>
          <p:nvSpPr>
            <p:cNvPr id="1095804" name="Rectangle 124"/>
            <p:cNvSpPr>
              <a:spLocks noChangeArrowheads="1"/>
            </p:cNvSpPr>
            <p:nvPr/>
          </p:nvSpPr>
          <p:spPr bwMode="auto">
            <a:xfrm>
              <a:off x="1344" y="2448"/>
              <a:ext cx="337" cy="33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5</a:t>
              </a:r>
            </a:p>
          </p:txBody>
        </p:sp>
        <p:sp>
          <p:nvSpPr>
            <p:cNvPr id="1095805" name="Rectangle 125"/>
            <p:cNvSpPr>
              <a:spLocks noChangeArrowheads="1"/>
            </p:cNvSpPr>
            <p:nvPr/>
          </p:nvSpPr>
          <p:spPr bwMode="auto">
            <a:xfrm>
              <a:off x="1825" y="2448"/>
              <a:ext cx="335" cy="33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4</a:t>
              </a:r>
            </a:p>
          </p:txBody>
        </p:sp>
        <p:sp>
          <p:nvSpPr>
            <p:cNvPr id="1095806" name="Rectangle 126"/>
            <p:cNvSpPr>
              <a:spLocks noChangeArrowheads="1"/>
            </p:cNvSpPr>
            <p:nvPr/>
          </p:nvSpPr>
          <p:spPr bwMode="auto">
            <a:xfrm>
              <a:off x="2304" y="2448"/>
              <a:ext cx="337" cy="33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1</a:t>
              </a:r>
            </a:p>
          </p:txBody>
        </p:sp>
        <p:sp>
          <p:nvSpPr>
            <p:cNvPr id="1095807" name="Rectangle 127"/>
            <p:cNvSpPr>
              <a:spLocks noChangeArrowheads="1"/>
            </p:cNvSpPr>
            <p:nvPr/>
          </p:nvSpPr>
          <p:spPr bwMode="auto">
            <a:xfrm>
              <a:off x="2783" y="1008"/>
              <a:ext cx="337" cy="33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095808" name="Rectangle 128"/>
            <p:cNvSpPr>
              <a:spLocks noChangeArrowheads="1"/>
            </p:cNvSpPr>
            <p:nvPr/>
          </p:nvSpPr>
          <p:spPr bwMode="auto">
            <a:xfrm>
              <a:off x="2783" y="1488"/>
              <a:ext cx="337" cy="33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095809" name="Rectangle 129"/>
            <p:cNvSpPr>
              <a:spLocks noChangeArrowheads="1"/>
            </p:cNvSpPr>
            <p:nvPr/>
          </p:nvSpPr>
          <p:spPr bwMode="auto">
            <a:xfrm>
              <a:off x="2783" y="1969"/>
              <a:ext cx="337" cy="33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095810" name="Rectangle 130"/>
            <p:cNvSpPr>
              <a:spLocks noChangeArrowheads="1"/>
            </p:cNvSpPr>
            <p:nvPr/>
          </p:nvSpPr>
          <p:spPr bwMode="auto">
            <a:xfrm>
              <a:off x="2783" y="2448"/>
              <a:ext cx="337" cy="33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095811" name="Rectangle 131"/>
            <p:cNvSpPr>
              <a:spLocks noChangeArrowheads="1"/>
            </p:cNvSpPr>
            <p:nvPr/>
          </p:nvSpPr>
          <p:spPr bwMode="auto">
            <a:xfrm>
              <a:off x="2783" y="2927"/>
              <a:ext cx="337" cy="33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095812" name="Rectangle 132"/>
            <p:cNvSpPr>
              <a:spLocks noChangeArrowheads="1"/>
            </p:cNvSpPr>
            <p:nvPr/>
          </p:nvSpPr>
          <p:spPr bwMode="auto">
            <a:xfrm>
              <a:off x="2304" y="2927"/>
              <a:ext cx="337" cy="33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095813" name="Rectangle 133"/>
            <p:cNvSpPr>
              <a:spLocks noChangeArrowheads="1"/>
            </p:cNvSpPr>
            <p:nvPr/>
          </p:nvSpPr>
          <p:spPr bwMode="auto">
            <a:xfrm>
              <a:off x="1825" y="2927"/>
              <a:ext cx="335" cy="33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095814" name="Rectangle 134"/>
            <p:cNvSpPr>
              <a:spLocks noChangeArrowheads="1"/>
            </p:cNvSpPr>
            <p:nvPr/>
          </p:nvSpPr>
          <p:spPr bwMode="auto">
            <a:xfrm>
              <a:off x="1344" y="2927"/>
              <a:ext cx="337" cy="33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095815" name="Rectangle 135"/>
            <p:cNvSpPr>
              <a:spLocks noChangeArrowheads="1"/>
            </p:cNvSpPr>
            <p:nvPr/>
          </p:nvSpPr>
          <p:spPr bwMode="auto">
            <a:xfrm>
              <a:off x="864" y="2927"/>
              <a:ext cx="335" cy="33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095816" name="Rectangle 136"/>
            <p:cNvSpPr>
              <a:spLocks noChangeArrowheads="1"/>
            </p:cNvSpPr>
            <p:nvPr/>
          </p:nvSpPr>
          <p:spPr bwMode="auto">
            <a:xfrm>
              <a:off x="383" y="2927"/>
              <a:ext cx="337" cy="33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095817" name="Line 137"/>
            <p:cNvSpPr>
              <a:spLocks noChangeShapeType="1"/>
            </p:cNvSpPr>
            <p:nvPr/>
          </p:nvSpPr>
          <p:spPr bwMode="auto">
            <a:xfrm flipH="1" flipV="1">
              <a:off x="2160" y="230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095818" name="Line 138"/>
            <p:cNvSpPr>
              <a:spLocks noChangeShapeType="1"/>
            </p:cNvSpPr>
            <p:nvPr/>
          </p:nvSpPr>
          <p:spPr bwMode="auto">
            <a:xfrm flipH="1" flipV="1">
              <a:off x="720" y="1345"/>
              <a:ext cx="144" cy="1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095819" name="Line 139"/>
            <p:cNvSpPr>
              <a:spLocks noChangeShapeType="1"/>
            </p:cNvSpPr>
            <p:nvPr/>
          </p:nvSpPr>
          <p:spPr bwMode="auto">
            <a:xfrm flipH="1" flipV="1">
              <a:off x="1199" y="182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095820" name="Line 140"/>
            <p:cNvSpPr>
              <a:spLocks noChangeShapeType="1"/>
            </p:cNvSpPr>
            <p:nvPr/>
          </p:nvSpPr>
          <p:spPr bwMode="auto">
            <a:xfrm flipH="1">
              <a:off x="1680" y="2145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</p:grpSp>
      <p:grpSp>
        <p:nvGrpSpPr>
          <p:cNvPr id="79882" name="Group 141"/>
          <p:cNvGrpSpPr>
            <a:grpSpLocks/>
          </p:cNvGrpSpPr>
          <p:nvPr/>
        </p:nvGrpSpPr>
        <p:grpSpPr bwMode="auto">
          <a:xfrm>
            <a:off x="658813" y="3886200"/>
            <a:ext cx="3151187" cy="2590800"/>
            <a:chOff x="78" y="765"/>
            <a:chExt cx="3042" cy="2499"/>
          </a:xfrm>
        </p:grpSpPr>
        <p:sp>
          <p:nvSpPr>
            <p:cNvPr id="1095822" name="Rectangle 142"/>
            <p:cNvSpPr>
              <a:spLocks noChangeArrowheads="1"/>
            </p:cNvSpPr>
            <p:nvPr/>
          </p:nvSpPr>
          <p:spPr bwMode="auto">
            <a:xfrm>
              <a:off x="384" y="1008"/>
              <a:ext cx="336" cy="33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 dirty="0">
                  <a:cs typeface="+mn-cs"/>
                </a:rPr>
                <a:t>13</a:t>
              </a:r>
            </a:p>
          </p:txBody>
        </p:sp>
        <p:sp>
          <p:nvSpPr>
            <p:cNvPr id="1095823" name="Text Box 143"/>
            <p:cNvSpPr txBox="1">
              <a:spLocks noChangeArrowheads="1"/>
            </p:cNvSpPr>
            <p:nvPr/>
          </p:nvSpPr>
          <p:spPr bwMode="auto">
            <a:xfrm>
              <a:off x="414" y="765"/>
              <a:ext cx="268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V</a:t>
              </a:r>
            </a:p>
          </p:txBody>
        </p:sp>
        <p:sp>
          <p:nvSpPr>
            <p:cNvPr id="1095824" name="Text Box 144"/>
            <p:cNvSpPr txBox="1">
              <a:spLocks noChangeArrowheads="1"/>
            </p:cNvSpPr>
            <p:nvPr/>
          </p:nvSpPr>
          <p:spPr bwMode="auto">
            <a:xfrm>
              <a:off x="932" y="776"/>
              <a:ext cx="244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L</a:t>
              </a:r>
            </a:p>
          </p:txBody>
        </p:sp>
        <p:sp>
          <p:nvSpPr>
            <p:cNvPr id="1095825" name="Text Box 145"/>
            <p:cNvSpPr txBox="1">
              <a:spLocks noChangeArrowheads="1"/>
            </p:cNvSpPr>
            <p:nvPr/>
          </p:nvSpPr>
          <p:spPr bwMode="auto">
            <a:xfrm>
              <a:off x="1434" y="776"/>
              <a:ext cx="210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I</a:t>
              </a:r>
            </a:p>
          </p:txBody>
        </p:sp>
        <p:sp>
          <p:nvSpPr>
            <p:cNvPr id="1095826" name="Text Box 146"/>
            <p:cNvSpPr txBox="1">
              <a:spLocks noChangeArrowheads="1"/>
            </p:cNvSpPr>
            <p:nvPr/>
          </p:nvSpPr>
          <p:spPr bwMode="auto">
            <a:xfrm>
              <a:off x="1922" y="780"/>
              <a:ext cx="244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L</a:t>
              </a:r>
            </a:p>
          </p:txBody>
        </p:sp>
        <p:sp>
          <p:nvSpPr>
            <p:cNvPr id="1095827" name="Text Box 147"/>
            <p:cNvSpPr txBox="1">
              <a:spLocks noChangeArrowheads="1"/>
            </p:cNvSpPr>
            <p:nvPr/>
          </p:nvSpPr>
          <p:spPr bwMode="auto">
            <a:xfrm>
              <a:off x="2348" y="776"/>
              <a:ext cx="251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P</a:t>
              </a:r>
            </a:p>
          </p:txBody>
        </p:sp>
        <p:sp>
          <p:nvSpPr>
            <p:cNvPr id="1095828" name="Text Box 148"/>
            <p:cNvSpPr txBox="1">
              <a:spLocks noChangeArrowheads="1"/>
            </p:cNvSpPr>
            <p:nvPr/>
          </p:nvSpPr>
          <p:spPr bwMode="auto">
            <a:xfrm>
              <a:off x="78" y="1149"/>
              <a:ext cx="268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V</a:t>
              </a:r>
            </a:p>
          </p:txBody>
        </p:sp>
        <p:sp>
          <p:nvSpPr>
            <p:cNvPr id="1095829" name="Text Box 149"/>
            <p:cNvSpPr txBox="1">
              <a:spLocks noChangeArrowheads="1"/>
            </p:cNvSpPr>
            <p:nvPr/>
          </p:nvSpPr>
          <p:spPr bwMode="auto">
            <a:xfrm>
              <a:off x="89" y="1630"/>
              <a:ext cx="244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L</a:t>
              </a:r>
            </a:p>
          </p:txBody>
        </p:sp>
        <p:sp>
          <p:nvSpPr>
            <p:cNvPr id="1095830" name="Text Box 150"/>
            <p:cNvSpPr txBox="1">
              <a:spLocks noChangeArrowheads="1"/>
            </p:cNvSpPr>
            <p:nvPr/>
          </p:nvSpPr>
          <p:spPr bwMode="auto">
            <a:xfrm>
              <a:off x="103" y="2109"/>
              <a:ext cx="244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L</a:t>
              </a:r>
            </a:p>
          </p:txBody>
        </p:sp>
        <p:sp>
          <p:nvSpPr>
            <p:cNvPr id="1095831" name="Text Box 151"/>
            <p:cNvSpPr txBox="1">
              <a:spLocks noChangeArrowheads="1"/>
            </p:cNvSpPr>
            <p:nvPr/>
          </p:nvSpPr>
          <p:spPr bwMode="auto">
            <a:xfrm>
              <a:off x="96" y="2590"/>
              <a:ext cx="251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P</a:t>
              </a:r>
            </a:p>
          </p:txBody>
        </p:sp>
        <p:sp>
          <p:nvSpPr>
            <p:cNvPr id="1095832" name="Rectangle 152"/>
            <p:cNvSpPr>
              <a:spLocks noChangeArrowheads="1"/>
            </p:cNvSpPr>
            <p:nvPr/>
          </p:nvSpPr>
          <p:spPr bwMode="auto">
            <a:xfrm>
              <a:off x="864" y="1008"/>
              <a:ext cx="336" cy="33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 dirty="0">
                  <a:cs typeface="+mn-cs"/>
                </a:rPr>
                <a:t>9</a:t>
              </a:r>
            </a:p>
          </p:txBody>
        </p:sp>
        <p:sp>
          <p:nvSpPr>
            <p:cNvPr id="1095833" name="Rectangle 153"/>
            <p:cNvSpPr>
              <a:spLocks noChangeArrowheads="1"/>
            </p:cNvSpPr>
            <p:nvPr/>
          </p:nvSpPr>
          <p:spPr bwMode="auto">
            <a:xfrm>
              <a:off x="1344" y="1008"/>
              <a:ext cx="336" cy="33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 dirty="0">
                  <a:cs typeface="+mn-cs"/>
                </a:rPr>
                <a:t>4</a:t>
              </a:r>
            </a:p>
          </p:txBody>
        </p:sp>
        <p:sp>
          <p:nvSpPr>
            <p:cNvPr id="1095834" name="Rectangle 154"/>
            <p:cNvSpPr>
              <a:spLocks noChangeArrowheads="1"/>
            </p:cNvSpPr>
            <p:nvPr/>
          </p:nvSpPr>
          <p:spPr bwMode="auto">
            <a:xfrm>
              <a:off x="1824" y="1008"/>
              <a:ext cx="337" cy="33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 dirty="0">
                  <a:cs typeface="+mn-cs"/>
                </a:rPr>
                <a:t>-2</a:t>
              </a:r>
            </a:p>
          </p:txBody>
        </p:sp>
        <p:sp>
          <p:nvSpPr>
            <p:cNvPr id="1095835" name="Rectangle 155"/>
            <p:cNvSpPr>
              <a:spLocks noChangeArrowheads="1"/>
            </p:cNvSpPr>
            <p:nvPr/>
          </p:nvSpPr>
          <p:spPr bwMode="auto">
            <a:xfrm>
              <a:off x="2305" y="1008"/>
              <a:ext cx="336" cy="33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 dirty="0">
                  <a:cs typeface="+mn-cs"/>
                </a:rPr>
                <a:t>-1</a:t>
              </a:r>
            </a:p>
          </p:txBody>
        </p:sp>
        <p:sp>
          <p:nvSpPr>
            <p:cNvPr id="1095836" name="Rectangle 156"/>
            <p:cNvSpPr>
              <a:spLocks noChangeArrowheads="1"/>
            </p:cNvSpPr>
            <p:nvPr/>
          </p:nvSpPr>
          <p:spPr bwMode="auto">
            <a:xfrm>
              <a:off x="384" y="1488"/>
              <a:ext cx="336" cy="33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11</a:t>
              </a:r>
            </a:p>
          </p:txBody>
        </p:sp>
        <p:sp>
          <p:nvSpPr>
            <p:cNvPr id="1095837" name="Rectangle 157"/>
            <p:cNvSpPr>
              <a:spLocks noChangeArrowheads="1"/>
            </p:cNvSpPr>
            <p:nvPr/>
          </p:nvSpPr>
          <p:spPr bwMode="auto">
            <a:xfrm>
              <a:off x="864" y="1488"/>
              <a:ext cx="336" cy="33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12</a:t>
              </a:r>
            </a:p>
          </p:txBody>
        </p:sp>
        <p:sp>
          <p:nvSpPr>
            <p:cNvPr id="1095838" name="Rectangle 158"/>
            <p:cNvSpPr>
              <a:spLocks noChangeArrowheads="1"/>
            </p:cNvSpPr>
            <p:nvPr/>
          </p:nvSpPr>
          <p:spPr bwMode="auto">
            <a:xfrm>
              <a:off x="1344" y="1488"/>
              <a:ext cx="336" cy="33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5</a:t>
              </a:r>
            </a:p>
          </p:txBody>
        </p:sp>
        <p:sp>
          <p:nvSpPr>
            <p:cNvPr id="1095839" name="Rectangle 159"/>
            <p:cNvSpPr>
              <a:spLocks noChangeArrowheads="1"/>
            </p:cNvSpPr>
            <p:nvPr/>
          </p:nvSpPr>
          <p:spPr bwMode="auto">
            <a:xfrm>
              <a:off x="1824" y="1488"/>
              <a:ext cx="337" cy="33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-1</a:t>
              </a:r>
            </a:p>
          </p:txBody>
        </p:sp>
        <p:sp>
          <p:nvSpPr>
            <p:cNvPr id="1095840" name="Rectangle 160"/>
            <p:cNvSpPr>
              <a:spLocks noChangeArrowheads="1"/>
            </p:cNvSpPr>
            <p:nvPr/>
          </p:nvSpPr>
          <p:spPr bwMode="auto">
            <a:xfrm>
              <a:off x="2305" y="1488"/>
              <a:ext cx="336" cy="33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 dirty="0">
                  <a:cs typeface="+mn-cs"/>
                </a:rPr>
                <a:t>-1</a:t>
              </a:r>
            </a:p>
          </p:txBody>
        </p:sp>
        <p:sp>
          <p:nvSpPr>
            <p:cNvPr id="1095841" name="Rectangle 161"/>
            <p:cNvSpPr>
              <a:spLocks noChangeArrowheads="1"/>
            </p:cNvSpPr>
            <p:nvPr/>
          </p:nvSpPr>
          <p:spPr bwMode="auto">
            <a:xfrm>
              <a:off x="384" y="1969"/>
              <a:ext cx="336" cy="33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8</a:t>
              </a:r>
            </a:p>
          </p:txBody>
        </p:sp>
        <p:sp>
          <p:nvSpPr>
            <p:cNvPr id="1095842" name="Rectangle 162"/>
            <p:cNvSpPr>
              <a:spLocks noChangeArrowheads="1"/>
            </p:cNvSpPr>
            <p:nvPr/>
          </p:nvSpPr>
          <p:spPr bwMode="auto">
            <a:xfrm>
              <a:off x="864" y="1969"/>
              <a:ext cx="336" cy="33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9</a:t>
              </a:r>
            </a:p>
          </p:txBody>
        </p:sp>
        <p:sp>
          <p:nvSpPr>
            <p:cNvPr id="1095843" name="Rectangle 163"/>
            <p:cNvSpPr>
              <a:spLocks noChangeArrowheads="1"/>
            </p:cNvSpPr>
            <p:nvPr/>
          </p:nvSpPr>
          <p:spPr bwMode="auto">
            <a:xfrm>
              <a:off x="1344" y="1969"/>
              <a:ext cx="336" cy="33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10</a:t>
              </a:r>
            </a:p>
          </p:txBody>
        </p:sp>
        <p:sp>
          <p:nvSpPr>
            <p:cNvPr id="1095844" name="Rectangle 164"/>
            <p:cNvSpPr>
              <a:spLocks noChangeArrowheads="1"/>
            </p:cNvSpPr>
            <p:nvPr/>
          </p:nvSpPr>
          <p:spPr bwMode="auto">
            <a:xfrm>
              <a:off x="1824" y="1969"/>
              <a:ext cx="337" cy="33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095845" name="Rectangle 165"/>
            <p:cNvSpPr>
              <a:spLocks noChangeArrowheads="1"/>
            </p:cNvSpPr>
            <p:nvPr/>
          </p:nvSpPr>
          <p:spPr bwMode="auto">
            <a:xfrm>
              <a:off x="2305" y="1969"/>
              <a:ext cx="336" cy="33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 dirty="0">
                  <a:cs typeface="+mn-cs"/>
                </a:rPr>
                <a:t>-1</a:t>
              </a:r>
            </a:p>
          </p:txBody>
        </p:sp>
        <p:sp>
          <p:nvSpPr>
            <p:cNvPr id="1095846" name="Rectangle 166"/>
            <p:cNvSpPr>
              <a:spLocks noChangeArrowheads="1"/>
            </p:cNvSpPr>
            <p:nvPr/>
          </p:nvSpPr>
          <p:spPr bwMode="auto">
            <a:xfrm>
              <a:off x="384" y="2448"/>
              <a:ext cx="336" cy="33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2</a:t>
              </a:r>
            </a:p>
          </p:txBody>
        </p:sp>
        <p:sp>
          <p:nvSpPr>
            <p:cNvPr id="1095847" name="Rectangle 167"/>
            <p:cNvSpPr>
              <a:spLocks noChangeArrowheads="1"/>
            </p:cNvSpPr>
            <p:nvPr/>
          </p:nvSpPr>
          <p:spPr bwMode="auto">
            <a:xfrm>
              <a:off x="864" y="2448"/>
              <a:ext cx="336" cy="33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3</a:t>
              </a:r>
            </a:p>
          </p:txBody>
        </p:sp>
        <p:sp>
          <p:nvSpPr>
            <p:cNvPr id="1095848" name="Rectangle 168"/>
            <p:cNvSpPr>
              <a:spLocks noChangeArrowheads="1"/>
            </p:cNvSpPr>
            <p:nvPr/>
          </p:nvSpPr>
          <p:spPr bwMode="auto">
            <a:xfrm>
              <a:off x="1344" y="2448"/>
              <a:ext cx="336" cy="33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4</a:t>
              </a:r>
            </a:p>
          </p:txBody>
        </p:sp>
        <p:sp>
          <p:nvSpPr>
            <p:cNvPr id="1095849" name="Rectangle 169"/>
            <p:cNvSpPr>
              <a:spLocks noChangeArrowheads="1"/>
            </p:cNvSpPr>
            <p:nvPr/>
          </p:nvSpPr>
          <p:spPr bwMode="auto">
            <a:xfrm>
              <a:off x="1824" y="2448"/>
              <a:ext cx="337" cy="33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5</a:t>
              </a:r>
            </a:p>
          </p:txBody>
        </p:sp>
        <p:sp>
          <p:nvSpPr>
            <p:cNvPr id="1095850" name="Rectangle 170"/>
            <p:cNvSpPr>
              <a:spLocks noChangeArrowheads="1"/>
            </p:cNvSpPr>
            <p:nvPr/>
          </p:nvSpPr>
          <p:spPr bwMode="auto">
            <a:xfrm>
              <a:off x="2305" y="2448"/>
              <a:ext cx="336" cy="33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 dirty="0">
                  <a:cs typeface="+mn-cs"/>
                </a:rPr>
                <a:t>-1</a:t>
              </a:r>
            </a:p>
          </p:txBody>
        </p:sp>
        <p:sp>
          <p:nvSpPr>
            <p:cNvPr id="1095851" name="Rectangle 171"/>
            <p:cNvSpPr>
              <a:spLocks noChangeArrowheads="1"/>
            </p:cNvSpPr>
            <p:nvPr/>
          </p:nvSpPr>
          <p:spPr bwMode="auto">
            <a:xfrm>
              <a:off x="2784" y="1008"/>
              <a:ext cx="336" cy="33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095852" name="Rectangle 172"/>
            <p:cNvSpPr>
              <a:spLocks noChangeArrowheads="1"/>
            </p:cNvSpPr>
            <p:nvPr/>
          </p:nvSpPr>
          <p:spPr bwMode="auto">
            <a:xfrm>
              <a:off x="2784" y="1488"/>
              <a:ext cx="336" cy="33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095853" name="Rectangle 173"/>
            <p:cNvSpPr>
              <a:spLocks noChangeArrowheads="1"/>
            </p:cNvSpPr>
            <p:nvPr/>
          </p:nvSpPr>
          <p:spPr bwMode="auto">
            <a:xfrm>
              <a:off x="2784" y="1969"/>
              <a:ext cx="336" cy="33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095854" name="Rectangle 174"/>
            <p:cNvSpPr>
              <a:spLocks noChangeArrowheads="1"/>
            </p:cNvSpPr>
            <p:nvPr/>
          </p:nvSpPr>
          <p:spPr bwMode="auto">
            <a:xfrm>
              <a:off x="2784" y="2448"/>
              <a:ext cx="336" cy="33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095855" name="Rectangle 175"/>
            <p:cNvSpPr>
              <a:spLocks noChangeArrowheads="1"/>
            </p:cNvSpPr>
            <p:nvPr/>
          </p:nvSpPr>
          <p:spPr bwMode="auto">
            <a:xfrm>
              <a:off x="2784" y="2929"/>
              <a:ext cx="336" cy="33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095856" name="Rectangle 176"/>
            <p:cNvSpPr>
              <a:spLocks noChangeArrowheads="1"/>
            </p:cNvSpPr>
            <p:nvPr/>
          </p:nvSpPr>
          <p:spPr bwMode="auto">
            <a:xfrm>
              <a:off x="2305" y="2929"/>
              <a:ext cx="336" cy="33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095857" name="Rectangle 177"/>
            <p:cNvSpPr>
              <a:spLocks noChangeArrowheads="1"/>
            </p:cNvSpPr>
            <p:nvPr/>
          </p:nvSpPr>
          <p:spPr bwMode="auto">
            <a:xfrm>
              <a:off x="1824" y="2929"/>
              <a:ext cx="337" cy="33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095858" name="Rectangle 178"/>
            <p:cNvSpPr>
              <a:spLocks noChangeArrowheads="1"/>
            </p:cNvSpPr>
            <p:nvPr/>
          </p:nvSpPr>
          <p:spPr bwMode="auto">
            <a:xfrm>
              <a:off x="1344" y="2929"/>
              <a:ext cx="336" cy="33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095859" name="Rectangle 179"/>
            <p:cNvSpPr>
              <a:spLocks noChangeArrowheads="1"/>
            </p:cNvSpPr>
            <p:nvPr/>
          </p:nvSpPr>
          <p:spPr bwMode="auto">
            <a:xfrm>
              <a:off x="864" y="2929"/>
              <a:ext cx="336" cy="33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095860" name="Rectangle 180"/>
            <p:cNvSpPr>
              <a:spLocks noChangeArrowheads="1"/>
            </p:cNvSpPr>
            <p:nvPr/>
          </p:nvSpPr>
          <p:spPr bwMode="auto">
            <a:xfrm>
              <a:off x="384" y="2929"/>
              <a:ext cx="336" cy="33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</p:grpSp>
      <p:grpSp>
        <p:nvGrpSpPr>
          <p:cNvPr id="79883" name="Group 181"/>
          <p:cNvGrpSpPr>
            <a:grpSpLocks/>
          </p:cNvGrpSpPr>
          <p:nvPr/>
        </p:nvGrpSpPr>
        <p:grpSpPr bwMode="auto">
          <a:xfrm>
            <a:off x="679450" y="1219200"/>
            <a:ext cx="3130550" cy="2590800"/>
            <a:chOff x="76" y="768"/>
            <a:chExt cx="3044" cy="2496"/>
          </a:xfrm>
        </p:grpSpPr>
        <p:sp>
          <p:nvSpPr>
            <p:cNvPr id="1095862" name="Rectangle 182"/>
            <p:cNvSpPr>
              <a:spLocks noChangeArrowheads="1"/>
            </p:cNvSpPr>
            <p:nvPr/>
          </p:nvSpPr>
          <p:spPr bwMode="auto">
            <a:xfrm>
              <a:off x="385" y="1008"/>
              <a:ext cx="335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20</a:t>
              </a:r>
            </a:p>
          </p:txBody>
        </p:sp>
        <p:sp>
          <p:nvSpPr>
            <p:cNvPr id="1095863" name="Text Box 183"/>
            <p:cNvSpPr txBox="1">
              <a:spLocks noChangeArrowheads="1"/>
            </p:cNvSpPr>
            <p:nvPr/>
          </p:nvSpPr>
          <p:spPr bwMode="auto">
            <a:xfrm>
              <a:off x="414" y="768"/>
              <a:ext cx="270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V</a:t>
              </a:r>
            </a:p>
          </p:txBody>
        </p:sp>
        <p:sp>
          <p:nvSpPr>
            <p:cNvPr id="1095864" name="Text Box 184"/>
            <p:cNvSpPr txBox="1">
              <a:spLocks noChangeArrowheads="1"/>
            </p:cNvSpPr>
            <p:nvPr/>
          </p:nvSpPr>
          <p:spPr bwMode="auto">
            <a:xfrm>
              <a:off x="928" y="776"/>
              <a:ext cx="245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L</a:t>
              </a:r>
            </a:p>
          </p:txBody>
        </p:sp>
        <p:sp>
          <p:nvSpPr>
            <p:cNvPr id="1095865" name="Text Box 185"/>
            <p:cNvSpPr txBox="1">
              <a:spLocks noChangeArrowheads="1"/>
            </p:cNvSpPr>
            <p:nvPr/>
          </p:nvSpPr>
          <p:spPr bwMode="auto">
            <a:xfrm>
              <a:off x="1428" y="776"/>
              <a:ext cx="211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I</a:t>
              </a:r>
            </a:p>
          </p:txBody>
        </p:sp>
        <p:sp>
          <p:nvSpPr>
            <p:cNvPr id="1095866" name="Text Box 186"/>
            <p:cNvSpPr txBox="1">
              <a:spLocks noChangeArrowheads="1"/>
            </p:cNvSpPr>
            <p:nvPr/>
          </p:nvSpPr>
          <p:spPr bwMode="auto">
            <a:xfrm>
              <a:off x="1919" y="788"/>
              <a:ext cx="245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L</a:t>
              </a:r>
            </a:p>
          </p:txBody>
        </p:sp>
        <p:sp>
          <p:nvSpPr>
            <p:cNvPr id="1095867" name="Text Box 187"/>
            <p:cNvSpPr txBox="1">
              <a:spLocks noChangeArrowheads="1"/>
            </p:cNvSpPr>
            <p:nvPr/>
          </p:nvSpPr>
          <p:spPr bwMode="auto">
            <a:xfrm>
              <a:off x="2347" y="776"/>
              <a:ext cx="253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P</a:t>
              </a:r>
            </a:p>
          </p:txBody>
        </p:sp>
        <p:sp>
          <p:nvSpPr>
            <p:cNvPr id="1095868" name="Text Box 188"/>
            <p:cNvSpPr txBox="1">
              <a:spLocks noChangeArrowheads="1"/>
            </p:cNvSpPr>
            <p:nvPr/>
          </p:nvSpPr>
          <p:spPr bwMode="auto">
            <a:xfrm>
              <a:off x="76" y="1152"/>
              <a:ext cx="270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V</a:t>
              </a:r>
            </a:p>
          </p:txBody>
        </p:sp>
        <p:sp>
          <p:nvSpPr>
            <p:cNvPr id="1095869" name="Text Box 189"/>
            <p:cNvSpPr txBox="1">
              <a:spLocks noChangeArrowheads="1"/>
            </p:cNvSpPr>
            <p:nvPr/>
          </p:nvSpPr>
          <p:spPr bwMode="auto">
            <a:xfrm>
              <a:off x="85" y="1635"/>
              <a:ext cx="245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L</a:t>
              </a:r>
            </a:p>
          </p:txBody>
        </p:sp>
        <p:sp>
          <p:nvSpPr>
            <p:cNvPr id="1095870" name="Text Box 190"/>
            <p:cNvSpPr txBox="1">
              <a:spLocks noChangeArrowheads="1"/>
            </p:cNvSpPr>
            <p:nvPr/>
          </p:nvSpPr>
          <p:spPr bwMode="auto">
            <a:xfrm>
              <a:off x="96" y="2114"/>
              <a:ext cx="245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L</a:t>
              </a:r>
            </a:p>
          </p:txBody>
        </p:sp>
        <p:sp>
          <p:nvSpPr>
            <p:cNvPr id="1095871" name="Text Box 191"/>
            <p:cNvSpPr txBox="1">
              <a:spLocks noChangeArrowheads="1"/>
            </p:cNvSpPr>
            <p:nvPr/>
          </p:nvSpPr>
          <p:spPr bwMode="auto">
            <a:xfrm>
              <a:off x="95" y="2594"/>
              <a:ext cx="253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P</a:t>
              </a:r>
            </a:p>
          </p:txBody>
        </p:sp>
        <p:sp>
          <p:nvSpPr>
            <p:cNvPr id="1095872" name="Rectangle 192"/>
            <p:cNvSpPr>
              <a:spLocks noChangeArrowheads="1"/>
            </p:cNvSpPr>
            <p:nvPr/>
          </p:nvSpPr>
          <p:spPr bwMode="auto">
            <a:xfrm>
              <a:off x="863" y="1008"/>
              <a:ext cx="337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18</a:t>
              </a:r>
            </a:p>
          </p:txBody>
        </p:sp>
        <p:sp>
          <p:nvSpPr>
            <p:cNvPr id="1095873" name="Rectangle 193"/>
            <p:cNvSpPr>
              <a:spLocks noChangeArrowheads="1"/>
            </p:cNvSpPr>
            <p:nvPr/>
          </p:nvSpPr>
          <p:spPr bwMode="auto">
            <a:xfrm>
              <a:off x="1343" y="1008"/>
              <a:ext cx="337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14</a:t>
              </a:r>
            </a:p>
          </p:txBody>
        </p:sp>
        <p:sp>
          <p:nvSpPr>
            <p:cNvPr id="1095874" name="Rectangle 194"/>
            <p:cNvSpPr>
              <a:spLocks noChangeArrowheads="1"/>
            </p:cNvSpPr>
            <p:nvPr/>
          </p:nvSpPr>
          <p:spPr bwMode="auto">
            <a:xfrm>
              <a:off x="1823" y="1008"/>
              <a:ext cx="337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9</a:t>
              </a:r>
            </a:p>
          </p:txBody>
        </p:sp>
        <p:sp>
          <p:nvSpPr>
            <p:cNvPr id="1095875" name="Rectangle 195"/>
            <p:cNvSpPr>
              <a:spLocks noChangeArrowheads="1"/>
            </p:cNvSpPr>
            <p:nvPr/>
          </p:nvSpPr>
          <p:spPr bwMode="auto">
            <a:xfrm>
              <a:off x="2303" y="1008"/>
              <a:ext cx="337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3</a:t>
              </a:r>
            </a:p>
          </p:txBody>
        </p:sp>
        <p:sp>
          <p:nvSpPr>
            <p:cNvPr id="1095876" name="Rectangle 196"/>
            <p:cNvSpPr>
              <a:spLocks noChangeArrowheads="1"/>
            </p:cNvSpPr>
            <p:nvPr/>
          </p:nvSpPr>
          <p:spPr bwMode="auto">
            <a:xfrm>
              <a:off x="385" y="1488"/>
              <a:ext cx="335" cy="33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11</a:t>
              </a:r>
            </a:p>
          </p:txBody>
        </p:sp>
        <p:sp>
          <p:nvSpPr>
            <p:cNvPr id="1095877" name="Rectangle 197"/>
            <p:cNvSpPr>
              <a:spLocks noChangeArrowheads="1"/>
            </p:cNvSpPr>
            <p:nvPr/>
          </p:nvSpPr>
          <p:spPr bwMode="auto">
            <a:xfrm>
              <a:off x="863" y="1488"/>
              <a:ext cx="337" cy="33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15</a:t>
              </a:r>
            </a:p>
          </p:txBody>
        </p:sp>
        <p:sp>
          <p:nvSpPr>
            <p:cNvPr id="1095878" name="Rectangle 198"/>
            <p:cNvSpPr>
              <a:spLocks noChangeArrowheads="1"/>
            </p:cNvSpPr>
            <p:nvPr/>
          </p:nvSpPr>
          <p:spPr bwMode="auto">
            <a:xfrm>
              <a:off x="1343" y="1488"/>
              <a:ext cx="337" cy="33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17</a:t>
              </a:r>
            </a:p>
          </p:txBody>
        </p:sp>
        <p:sp>
          <p:nvSpPr>
            <p:cNvPr id="1095879" name="Rectangle 199"/>
            <p:cNvSpPr>
              <a:spLocks noChangeArrowheads="1"/>
            </p:cNvSpPr>
            <p:nvPr/>
          </p:nvSpPr>
          <p:spPr bwMode="auto">
            <a:xfrm>
              <a:off x="1823" y="1488"/>
              <a:ext cx="337" cy="33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10</a:t>
              </a:r>
            </a:p>
          </p:txBody>
        </p:sp>
        <p:sp>
          <p:nvSpPr>
            <p:cNvPr id="1095880" name="Rectangle 200"/>
            <p:cNvSpPr>
              <a:spLocks noChangeArrowheads="1"/>
            </p:cNvSpPr>
            <p:nvPr/>
          </p:nvSpPr>
          <p:spPr bwMode="auto">
            <a:xfrm>
              <a:off x="2303" y="1488"/>
              <a:ext cx="337" cy="33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4</a:t>
              </a:r>
            </a:p>
          </p:txBody>
        </p:sp>
        <p:sp>
          <p:nvSpPr>
            <p:cNvPr id="1095881" name="Rectangle 201"/>
            <p:cNvSpPr>
              <a:spLocks noChangeArrowheads="1"/>
            </p:cNvSpPr>
            <p:nvPr/>
          </p:nvSpPr>
          <p:spPr bwMode="auto">
            <a:xfrm>
              <a:off x="385" y="1969"/>
              <a:ext cx="335" cy="33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8</a:t>
              </a:r>
            </a:p>
          </p:txBody>
        </p:sp>
        <p:sp>
          <p:nvSpPr>
            <p:cNvPr id="1095882" name="Rectangle 202"/>
            <p:cNvSpPr>
              <a:spLocks noChangeArrowheads="1"/>
            </p:cNvSpPr>
            <p:nvPr/>
          </p:nvSpPr>
          <p:spPr bwMode="auto">
            <a:xfrm>
              <a:off x="863" y="1969"/>
              <a:ext cx="337" cy="33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9</a:t>
              </a:r>
            </a:p>
          </p:txBody>
        </p:sp>
        <p:sp>
          <p:nvSpPr>
            <p:cNvPr id="1095883" name="Rectangle 203"/>
            <p:cNvSpPr>
              <a:spLocks noChangeArrowheads="1"/>
            </p:cNvSpPr>
            <p:nvPr/>
          </p:nvSpPr>
          <p:spPr bwMode="auto">
            <a:xfrm>
              <a:off x="1343" y="1969"/>
              <a:ext cx="337" cy="33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10</a:t>
              </a:r>
            </a:p>
          </p:txBody>
        </p:sp>
        <p:sp>
          <p:nvSpPr>
            <p:cNvPr id="1095884" name="Rectangle 204"/>
            <p:cNvSpPr>
              <a:spLocks noChangeArrowheads="1"/>
            </p:cNvSpPr>
            <p:nvPr/>
          </p:nvSpPr>
          <p:spPr bwMode="auto">
            <a:xfrm>
              <a:off x="1823" y="1969"/>
              <a:ext cx="337" cy="33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15</a:t>
              </a:r>
            </a:p>
          </p:txBody>
        </p:sp>
        <p:sp>
          <p:nvSpPr>
            <p:cNvPr id="1095885" name="Rectangle 205"/>
            <p:cNvSpPr>
              <a:spLocks noChangeArrowheads="1"/>
            </p:cNvSpPr>
            <p:nvPr/>
          </p:nvSpPr>
          <p:spPr bwMode="auto">
            <a:xfrm>
              <a:off x="2303" y="1969"/>
              <a:ext cx="337" cy="33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5</a:t>
              </a:r>
            </a:p>
          </p:txBody>
        </p:sp>
        <p:sp>
          <p:nvSpPr>
            <p:cNvPr id="1095886" name="Rectangle 206"/>
            <p:cNvSpPr>
              <a:spLocks noChangeArrowheads="1"/>
            </p:cNvSpPr>
            <p:nvPr/>
          </p:nvSpPr>
          <p:spPr bwMode="auto">
            <a:xfrm>
              <a:off x="385" y="2447"/>
              <a:ext cx="335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2</a:t>
              </a:r>
            </a:p>
          </p:txBody>
        </p:sp>
        <p:sp>
          <p:nvSpPr>
            <p:cNvPr id="1095887" name="Rectangle 207"/>
            <p:cNvSpPr>
              <a:spLocks noChangeArrowheads="1"/>
            </p:cNvSpPr>
            <p:nvPr/>
          </p:nvSpPr>
          <p:spPr bwMode="auto">
            <a:xfrm>
              <a:off x="863" y="2447"/>
              <a:ext cx="337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3</a:t>
              </a:r>
            </a:p>
          </p:txBody>
        </p:sp>
        <p:sp>
          <p:nvSpPr>
            <p:cNvPr id="1095888" name="Rectangle 208"/>
            <p:cNvSpPr>
              <a:spLocks noChangeArrowheads="1"/>
            </p:cNvSpPr>
            <p:nvPr/>
          </p:nvSpPr>
          <p:spPr bwMode="auto">
            <a:xfrm>
              <a:off x="1343" y="2447"/>
              <a:ext cx="337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4</a:t>
              </a:r>
            </a:p>
          </p:txBody>
        </p:sp>
        <p:sp>
          <p:nvSpPr>
            <p:cNvPr id="1095889" name="Rectangle 209"/>
            <p:cNvSpPr>
              <a:spLocks noChangeArrowheads="1"/>
            </p:cNvSpPr>
            <p:nvPr/>
          </p:nvSpPr>
          <p:spPr bwMode="auto">
            <a:xfrm>
              <a:off x="1823" y="2447"/>
              <a:ext cx="337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5</a:t>
              </a:r>
            </a:p>
          </p:txBody>
        </p:sp>
        <p:sp>
          <p:nvSpPr>
            <p:cNvPr id="1095890" name="Rectangle 210"/>
            <p:cNvSpPr>
              <a:spLocks noChangeArrowheads="1"/>
            </p:cNvSpPr>
            <p:nvPr/>
          </p:nvSpPr>
          <p:spPr bwMode="auto">
            <a:xfrm>
              <a:off x="2303" y="2447"/>
              <a:ext cx="337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10</a:t>
              </a:r>
            </a:p>
          </p:txBody>
        </p:sp>
        <p:sp>
          <p:nvSpPr>
            <p:cNvPr id="1095891" name="Rectangle 211"/>
            <p:cNvSpPr>
              <a:spLocks noChangeArrowheads="1"/>
            </p:cNvSpPr>
            <p:nvPr/>
          </p:nvSpPr>
          <p:spPr bwMode="auto">
            <a:xfrm>
              <a:off x="2783" y="1008"/>
              <a:ext cx="337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095892" name="Rectangle 212"/>
            <p:cNvSpPr>
              <a:spLocks noChangeArrowheads="1"/>
            </p:cNvSpPr>
            <p:nvPr/>
          </p:nvSpPr>
          <p:spPr bwMode="auto">
            <a:xfrm>
              <a:off x="2783" y="1488"/>
              <a:ext cx="337" cy="33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095893" name="Rectangle 213"/>
            <p:cNvSpPr>
              <a:spLocks noChangeArrowheads="1"/>
            </p:cNvSpPr>
            <p:nvPr/>
          </p:nvSpPr>
          <p:spPr bwMode="auto">
            <a:xfrm>
              <a:off x="2783" y="1969"/>
              <a:ext cx="337" cy="33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095894" name="Rectangle 214"/>
            <p:cNvSpPr>
              <a:spLocks noChangeArrowheads="1"/>
            </p:cNvSpPr>
            <p:nvPr/>
          </p:nvSpPr>
          <p:spPr bwMode="auto">
            <a:xfrm>
              <a:off x="2783" y="2447"/>
              <a:ext cx="337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095895" name="Rectangle 215"/>
            <p:cNvSpPr>
              <a:spLocks noChangeArrowheads="1"/>
            </p:cNvSpPr>
            <p:nvPr/>
          </p:nvSpPr>
          <p:spPr bwMode="auto">
            <a:xfrm>
              <a:off x="2783" y="2928"/>
              <a:ext cx="337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095896" name="Rectangle 216"/>
            <p:cNvSpPr>
              <a:spLocks noChangeArrowheads="1"/>
            </p:cNvSpPr>
            <p:nvPr/>
          </p:nvSpPr>
          <p:spPr bwMode="auto">
            <a:xfrm>
              <a:off x="2303" y="2928"/>
              <a:ext cx="337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095897" name="Rectangle 217"/>
            <p:cNvSpPr>
              <a:spLocks noChangeArrowheads="1"/>
            </p:cNvSpPr>
            <p:nvPr/>
          </p:nvSpPr>
          <p:spPr bwMode="auto">
            <a:xfrm>
              <a:off x="1823" y="2928"/>
              <a:ext cx="337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095898" name="Rectangle 218"/>
            <p:cNvSpPr>
              <a:spLocks noChangeArrowheads="1"/>
            </p:cNvSpPr>
            <p:nvPr/>
          </p:nvSpPr>
          <p:spPr bwMode="auto">
            <a:xfrm>
              <a:off x="1343" y="2928"/>
              <a:ext cx="337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095899" name="Rectangle 219"/>
            <p:cNvSpPr>
              <a:spLocks noChangeArrowheads="1"/>
            </p:cNvSpPr>
            <p:nvPr/>
          </p:nvSpPr>
          <p:spPr bwMode="auto">
            <a:xfrm>
              <a:off x="863" y="2928"/>
              <a:ext cx="337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095900" name="Rectangle 220"/>
            <p:cNvSpPr>
              <a:spLocks noChangeArrowheads="1"/>
            </p:cNvSpPr>
            <p:nvPr/>
          </p:nvSpPr>
          <p:spPr bwMode="auto">
            <a:xfrm>
              <a:off x="385" y="2928"/>
              <a:ext cx="335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095901" name="Line 221"/>
            <p:cNvSpPr>
              <a:spLocks noChangeShapeType="1"/>
            </p:cNvSpPr>
            <p:nvPr/>
          </p:nvSpPr>
          <p:spPr bwMode="auto">
            <a:xfrm flipH="1" flipV="1">
              <a:off x="2640" y="278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095902" name="Line 222"/>
            <p:cNvSpPr>
              <a:spLocks noChangeShapeType="1"/>
            </p:cNvSpPr>
            <p:nvPr/>
          </p:nvSpPr>
          <p:spPr bwMode="auto">
            <a:xfrm flipH="1" flipV="1">
              <a:off x="2160" y="230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095903" name="Line 223"/>
            <p:cNvSpPr>
              <a:spLocks noChangeShapeType="1"/>
            </p:cNvSpPr>
            <p:nvPr/>
          </p:nvSpPr>
          <p:spPr bwMode="auto">
            <a:xfrm flipH="1" flipV="1">
              <a:off x="720" y="1345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095904" name="Line 224"/>
            <p:cNvSpPr>
              <a:spLocks noChangeShapeType="1"/>
            </p:cNvSpPr>
            <p:nvPr/>
          </p:nvSpPr>
          <p:spPr bwMode="auto">
            <a:xfrm flipH="1" flipV="1">
              <a:off x="1200" y="1823"/>
              <a:ext cx="144" cy="1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095905" name="Line 225"/>
            <p:cNvSpPr>
              <a:spLocks noChangeShapeType="1"/>
            </p:cNvSpPr>
            <p:nvPr/>
          </p:nvSpPr>
          <p:spPr bwMode="auto">
            <a:xfrm flipH="1">
              <a:off x="1680" y="214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And the alignment</a:t>
            </a:r>
          </a:p>
        </p:txBody>
      </p:sp>
      <p:sp>
        <p:nvSpPr>
          <p:cNvPr id="1199107" name="Text Box 3"/>
          <p:cNvSpPr txBox="1">
            <a:spLocks noChangeArrowheads="1"/>
          </p:cNvSpPr>
          <p:nvPr/>
        </p:nvSpPr>
        <p:spPr bwMode="auto">
          <a:xfrm>
            <a:off x="136525" y="1050925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D</a:t>
            </a:r>
          </a:p>
        </p:txBody>
      </p:sp>
      <p:sp>
        <p:nvSpPr>
          <p:cNvPr id="1199108" name="Text Box 4"/>
          <p:cNvSpPr txBox="1">
            <a:spLocks noChangeArrowheads="1"/>
          </p:cNvSpPr>
          <p:nvPr/>
        </p:nvSpPr>
        <p:spPr bwMode="auto">
          <a:xfrm>
            <a:off x="2286000" y="9144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m</a:t>
            </a:r>
          </a:p>
        </p:txBody>
      </p:sp>
      <p:sp>
        <p:nvSpPr>
          <p:cNvPr id="1199109" name="Text Box 5"/>
          <p:cNvSpPr txBox="1">
            <a:spLocks noChangeArrowheads="1"/>
          </p:cNvSpPr>
          <p:nvPr/>
        </p:nvSpPr>
        <p:spPr bwMode="auto">
          <a:xfrm>
            <a:off x="228600" y="2286000"/>
            <a:ext cx="374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n</a:t>
            </a:r>
          </a:p>
        </p:txBody>
      </p:sp>
      <p:grpSp>
        <p:nvGrpSpPr>
          <p:cNvPr id="81925" name="Group 6"/>
          <p:cNvGrpSpPr>
            <a:grpSpLocks/>
          </p:cNvGrpSpPr>
          <p:nvPr/>
        </p:nvGrpSpPr>
        <p:grpSpPr bwMode="auto">
          <a:xfrm>
            <a:off x="679450" y="1219200"/>
            <a:ext cx="3130550" cy="2590800"/>
            <a:chOff x="76" y="768"/>
            <a:chExt cx="3044" cy="2496"/>
          </a:xfrm>
        </p:grpSpPr>
        <p:sp>
          <p:nvSpPr>
            <p:cNvPr id="1199111" name="Rectangle 7"/>
            <p:cNvSpPr>
              <a:spLocks noChangeArrowheads="1"/>
            </p:cNvSpPr>
            <p:nvPr/>
          </p:nvSpPr>
          <p:spPr bwMode="auto">
            <a:xfrm>
              <a:off x="385" y="1008"/>
              <a:ext cx="335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20</a:t>
              </a:r>
            </a:p>
          </p:txBody>
        </p:sp>
        <p:sp>
          <p:nvSpPr>
            <p:cNvPr id="1199112" name="Text Box 8"/>
            <p:cNvSpPr txBox="1">
              <a:spLocks noChangeArrowheads="1"/>
            </p:cNvSpPr>
            <p:nvPr/>
          </p:nvSpPr>
          <p:spPr bwMode="auto">
            <a:xfrm>
              <a:off x="414" y="768"/>
              <a:ext cx="270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V</a:t>
              </a:r>
            </a:p>
          </p:txBody>
        </p:sp>
        <p:sp>
          <p:nvSpPr>
            <p:cNvPr id="1199113" name="Text Box 9"/>
            <p:cNvSpPr txBox="1">
              <a:spLocks noChangeArrowheads="1"/>
            </p:cNvSpPr>
            <p:nvPr/>
          </p:nvSpPr>
          <p:spPr bwMode="auto">
            <a:xfrm>
              <a:off x="928" y="776"/>
              <a:ext cx="245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L</a:t>
              </a:r>
            </a:p>
          </p:txBody>
        </p:sp>
        <p:sp>
          <p:nvSpPr>
            <p:cNvPr id="1199114" name="Text Box 10"/>
            <p:cNvSpPr txBox="1">
              <a:spLocks noChangeArrowheads="1"/>
            </p:cNvSpPr>
            <p:nvPr/>
          </p:nvSpPr>
          <p:spPr bwMode="auto">
            <a:xfrm>
              <a:off x="1428" y="776"/>
              <a:ext cx="211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I</a:t>
              </a:r>
            </a:p>
          </p:txBody>
        </p:sp>
        <p:sp>
          <p:nvSpPr>
            <p:cNvPr id="1199115" name="Text Box 11"/>
            <p:cNvSpPr txBox="1">
              <a:spLocks noChangeArrowheads="1"/>
            </p:cNvSpPr>
            <p:nvPr/>
          </p:nvSpPr>
          <p:spPr bwMode="auto">
            <a:xfrm>
              <a:off x="1919" y="788"/>
              <a:ext cx="245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L</a:t>
              </a:r>
            </a:p>
          </p:txBody>
        </p:sp>
        <p:sp>
          <p:nvSpPr>
            <p:cNvPr id="1199116" name="Text Box 12"/>
            <p:cNvSpPr txBox="1">
              <a:spLocks noChangeArrowheads="1"/>
            </p:cNvSpPr>
            <p:nvPr/>
          </p:nvSpPr>
          <p:spPr bwMode="auto">
            <a:xfrm>
              <a:off x="2347" y="776"/>
              <a:ext cx="253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P</a:t>
              </a:r>
            </a:p>
          </p:txBody>
        </p:sp>
        <p:sp>
          <p:nvSpPr>
            <p:cNvPr id="1199117" name="Text Box 13"/>
            <p:cNvSpPr txBox="1">
              <a:spLocks noChangeArrowheads="1"/>
            </p:cNvSpPr>
            <p:nvPr/>
          </p:nvSpPr>
          <p:spPr bwMode="auto">
            <a:xfrm>
              <a:off x="76" y="1152"/>
              <a:ext cx="270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V</a:t>
              </a:r>
            </a:p>
          </p:txBody>
        </p:sp>
        <p:sp>
          <p:nvSpPr>
            <p:cNvPr id="1199118" name="Text Box 14"/>
            <p:cNvSpPr txBox="1">
              <a:spLocks noChangeArrowheads="1"/>
            </p:cNvSpPr>
            <p:nvPr/>
          </p:nvSpPr>
          <p:spPr bwMode="auto">
            <a:xfrm>
              <a:off x="85" y="1635"/>
              <a:ext cx="245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L</a:t>
              </a:r>
            </a:p>
          </p:txBody>
        </p:sp>
        <p:sp>
          <p:nvSpPr>
            <p:cNvPr id="1199119" name="Text Box 15"/>
            <p:cNvSpPr txBox="1">
              <a:spLocks noChangeArrowheads="1"/>
            </p:cNvSpPr>
            <p:nvPr/>
          </p:nvSpPr>
          <p:spPr bwMode="auto">
            <a:xfrm>
              <a:off x="96" y="2114"/>
              <a:ext cx="245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L</a:t>
              </a:r>
            </a:p>
          </p:txBody>
        </p:sp>
        <p:sp>
          <p:nvSpPr>
            <p:cNvPr id="1199120" name="Text Box 16"/>
            <p:cNvSpPr txBox="1">
              <a:spLocks noChangeArrowheads="1"/>
            </p:cNvSpPr>
            <p:nvPr/>
          </p:nvSpPr>
          <p:spPr bwMode="auto">
            <a:xfrm>
              <a:off x="95" y="2594"/>
              <a:ext cx="253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P</a:t>
              </a:r>
            </a:p>
          </p:txBody>
        </p:sp>
        <p:sp>
          <p:nvSpPr>
            <p:cNvPr id="1199121" name="Rectangle 17"/>
            <p:cNvSpPr>
              <a:spLocks noChangeArrowheads="1"/>
            </p:cNvSpPr>
            <p:nvPr/>
          </p:nvSpPr>
          <p:spPr bwMode="auto">
            <a:xfrm>
              <a:off x="863" y="1008"/>
              <a:ext cx="337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18</a:t>
              </a:r>
            </a:p>
          </p:txBody>
        </p:sp>
        <p:sp>
          <p:nvSpPr>
            <p:cNvPr id="1199122" name="Rectangle 18"/>
            <p:cNvSpPr>
              <a:spLocks noChangeArrowheads="1"/>
            </p:cNvSpPr>
            <p:nvPr/>
          </p:nvSpPr>
          <p:spPr bwMode="auto">
            <a:xfrm>
              <a:off x="1343" y="1008"/>
              <a:ext cx="337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14</a:t>
              </a:r>
            </a:p>
          </p:txBody>
        </p:sp>
        <p:sp>
          <p:nvSpPr>
            <p:cNvPr id="1199123" name="Rectangle 19"/>
            <p:cNvSpPr>
              <a:spLocks noChangeArrowheads="1"/>
            </p:cNvSpPr>
            <p:nvPr/>
          </p:nvSpPr>
          <p:spPr bwMode="auto">
            <a:xfrm>
              <a:off x="1823" y="1008"/>
              <a:ext cx="337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9</a:t>
              </a:r>
            </a:p>
          </p:txBody>
        </p:sp>
        <p:sp>
          <p:nvSpPr>
            <p:cNvPr id="1199124" name="Rectangle 20"/>
            <p:cNvSpPr>
              <a:spLocks noChangeArrowheads="1"/>
            </p:cNvSpPr>
            <p:nvPr/>
          </p:nvSpPr>
          <p:spPr bwMode="auto">
            <a:xfrm>
              <a:off x="2303" y="1008"/>
              <a:ext cx="337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3</a:t>
              </a:r>
            </a:p>
          </p:txBody>
        </p:sp>
        <p:sp>
          <p:nvSpPr>
            <p:cNvPr id="1199125" name="Rectangle 21"/>
            <p:cNvSpPr>
              <a:spLocks noChangeArrowheads="1"/>
            </p:cNvSpPr>
            <p:nvPr/>
          </p:nvSpPr>
          <p:spPr bwMode="auto">
            <a:xfrm>
              <a:off x="385" y="1488"/>
              <a:ext cx="335" cy="33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11</a:t>
              </a:r>
            </a:p>
          </p:txBody>
        </p:sp>
        <p:sp>
          <p:nvSpPr>
            <p:cNvPr id="1199126" name="Rectangle 22"/>
            <p:cNvSpPr>
              <a:spLocks noChangeArrowheads="1"/>
            </p:cNvSpPr>
            <p:nvPr/>
          </p:nvSpPr>
          <p:spPr bwMode="auto">
            <a:xfrm>
              <a:off x="863" y="1488"/>
              <a:ext cx="337" cy="33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15</a:t>
              </a:r>
            </a:p>
          </p:txBody>
        </p:sp>
        <p:sp>
          <p:nvSpPr>
            <p:cNvPr id="1199127" name="Rectangle 23"/>
            <p:cNvSpPr>
              <a:spLocks noChangeArrowheads="1"/>
            </p:cNvSpPr>
            <p:nvPr/>
          </p:nvSpPr>
          <p:spPr bwMode="auto">
            <a:xfrm>
              <a:off x="1343" y="1488"/>
              <a:ext cx="337" cy="33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17</a:t>
              </a:r>
            </a:p>
          </p:txBody>
        </p:sp>
        <p:sp>
          <p:nvSpPr>
            <p:cNvPr id="1199128" name="Rectangle 24"/>
            <p:cNvSpPr>
              <a:spLocks noChangeArrowheads="1"/>
            </p:cNvSpPr>
            <p:nvPr/>
          </p:nvSpPr>
          <p:spPr bwMode="auto">
            <a:xfrm>
              <a:off x="1823" y="1488"/>
              <a:ext cx="337" cy="33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10</a:t>
              </a:r>
            </a:p>
          </p:txBody>
        </p:sp>
        <p:sp>
          <p:nvSpPr>
            <p:cNvPr id="1199129" name="Rectangle 25"/>
            <p:cNvSpPr>
              <a:spLocks noChangeArrowheads="1"/>
            </p:cNvSpPr>
            <p:nvPr/>
          </p:nvSpPr>
          <p:spPr bwMode="auto">
            <a:xfrm>
              <a:off x="2303" y="1488"/>
              <a:ext cx="337" cy="33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4</a:t>
              </a:r>
            </a:p>
          </p:txBody>
        </p:sp>
        <p:sp>
          <p:nvSpPr>
            <p:cNvPr id="1199130" name="Rectangle 26"/>
            <p:cNvSpPr>
              <a:spLocks noChangeArrowheads="1"/>
            </p:cNvSpPr>
            <p:nvPr/>
          </p:nvSpPr>
          <p:spPr bwMode="auto">
            <a:xfrm>
              <a:off x="385" y="1969"/>
              <a:ext cx="335" cy="33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8</a:t>
              </a:r>
            </a:p>
          </p:txBody>
        </p:sp>
        <p:sp>
          <p:nvSpPr>
            <p:cNvPr id="1199131" name="Rectangle 27"/>
            <p:cNvSpPr>
              <a:spLocks noChangeArrowheads="1"/>
            </p:cNvSpPr>
            <p:nvPr/>
          </p:nvSpPr>
          <p:spPr bwMode="auto">
            <a:xfrm>
              <a:off x="863" y="1969"/>
              <a:ext cx="337" cy="33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9</a:t>
              </a:r>
            </a:p>
          </p:txBody>
        </p:sp>
        <p:sp>
          <p:nvSpPr>
            <p:cNvPr id="1199132" name="Rectangle 28"/>
            <p:cNvSpPr>
              <a:spLocks noChangeArrowheads="1"/>
            </p:cNvSpPr>
            <p:nvPr/>
          </p:nvSpPr>
          <p:spPr bwMode="auto">
            <a:xfrm>
              <a:off x="1343" y="1969"/>
              <a:ext cx="337" cy="33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10</a:t>
              </a:r>
            </a:p>
          </p:txBody>
        </p:sp>
        <p:sp>
          <p:nvSpPr>
            <p:cNvPr id="1199133" name="Rectangle 29"/>
            <p:cNvSpPr>
              <a:spLocks noChangeArrowheads="1"/>
            </p:cNvSpPr>
            <p:nvPr/>
          </p:nvSpPr>
          <p:spPr bwMode="auto">
            <a:xfrm>
              <a:off x="1823" y="1969"/>
              <a:ext cx="337" cy="33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15</a:t>
              </a:r>
            </a:p>
          </p:txBody>
        </p:sp>
        <p:sp>
          <p:nvSpPr>
            <p:cNvPr id="1199134" name="Rectangle 30"/>
            <p:cNvSpPr>
              <a:spLocks noChangeArrowheads="1"/>
            </p:cNvSpPr>
            <p:nvPr/>
          </p:nvSpPr>
          <p:spPr bwMode="auto">
            <a:xfrm>
              <a:off x="2303" y="1969"/>
              <a:ext cx="337" cy="33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5</a:t>
              </a:r>
            </a:p>
          </p:txBody>
        </p:sp>
        <p:sp>
          <p:nvSpPr>
            <p:cNvPr id="1199135" name="Rectangle 31"/>
            <p:cNvSpPr>
              <a:spLocks noChangeArrowheads="1"/>
            </p:cNvSpPr>
            <p:nvPr/>
          </p:nvSpPr>
          <p:spPr bwMode="auto">
            <a:xfrm>
              <a:off x="385" y="2447"/>
              <a:ext cx="335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2</a:t>
              </a:r>
            </a:p>
          </p:txBody>
        </p:sp>
        <p:sp>
          <p:nvSpPr>
            <p:cNvPr id="1199136" name="Rectangle 32"/>
            <p:cNvSpPr>
              <a:spLocks noChangeArrowheads="1"/>
            </p:cNvSpPr>
            <p:nvPr/>
          </p:nvSpPr>
          <p:spPr bwMode="auto">
            <a:xfrm>
              <a:off x="863" y="2447"/>
              <a:ext cx="337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3</a:t>
              </a:r>
            </a:p>
          </p:txBody>
        </p:sp>
        <p:sp>
          <p:nvSpPr>
            <p:cNvPr id="1199137" name="Rectangle 33"/>
            <p:cNvSpPr>
              <a:spLocks noChangeArrowheads="1"/>
            </p:cNvSpPr>
            <p:nvPr/>
          </p:nvSpPr>
          <p:spPr bwMode="auto">
            <a:xfrm>
              <a:off x="1343" y="2447"/>
              <a:ext cx="337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4</a:t>
              </a:r>
            </a:p>
          </p:txBody>
        </p:sp>
        <p:sp>
          <p:nvSpPr>
            <p:cNvPr id="1199138" name="Rectangle 34"/>
            <p:cNvSpPr>
              <a:spLocks noChangeArrowheads="1"/>
            </p:cNvSpPr>
            <p:nvPr/>
          </p:nvSpPr>
          <p:spPr bwMode="auto">
            <a:xfrm>
              <a:off x="1823" y="2447"/>
              <a:ext cx="337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5</a:t>
              </a:r>
            </a:p>
          </p:txBody>
        </p:sp>
        <p:sp>
          <p:nvSpPr>
            <p:cNvPr id="1199139" name="Rectangle 35"/>
            <p:cNvSpPr>
              <a:spLocks noChangeArrowheads="1"/>
            </p:cNvSpPr>
            <p:nvPr/>
          </p:nvSpPr>
          <p:spPr bwMode="auto">
            <a:xfrm>
              <a:off x="2303" y="2447"/>
              <a:ext cx="337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10</a:t>
              </a:r>
            </a:p>
          </p:txBody>
        </p:sp>
        <p:sp>
          <p:nvSpPr>
            <p:cNvPr id="1199140" name="Rectangle 36"/>
            <p:cNvSpPr>
              <a:spLocks noChangeArrowheads="1"/>
            </p:cNvSpPr>
            <p:nvPr/>
          </p:nvSpPr>
          <p:spPr bwMode="auto">
            <a:xfrm>
              <a:off x="2783" y="1008"/>
              <a:ext cx="337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99141" name="Rectangle 37"/>
            <p:cNvSpPr>
              <a:spLocks noChangeArrowheads="1"/>
            </p:cNvSpPr>
            <p:nvPr/>
          </p:nvSpPr>
          <p:spPr bwMode="auto">
            <a:xfrm>
              <a:off x="2783" y="1488"/>
              <a:ext cx="337" cy="33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99142" name="Rectangle 38"/>
            <p:cNvSpPr>
              <a:spLocks noChangeArrowheads="1"/>
            </p:cNvSpPr>
            <p:nvPr/>
          </p:nvSpPr>
          <p:spPr bwMode="auto">
            <a:xfrm>
              <a:off x="2783" y="1969"/>
              <a:ext cx="337" cy="33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99143" name="Rectangle 39"/>
            <p:cNvSpPr>
              <a:spLocks noChangeArrowheads="1"/>
            </p:cNvSpPr>
            <p:nvPr/>
          </p:nvSpPr>
          <p:spPr bwMode="auto">
            <a:xfrm>
              <a:off x="2783" y="2447"/>
              <a:ext cx="337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99144" name="Rectangle 40"/>
            <p:cNvSpPr>
              <a:spLocks noChangeArrowheads="1"/>
            </p:cNvSpPr>
            <p:nvPr/>
          </p:nvSpPr>
          <p:spPr bwMode="auto">
            <a:xfrm>
              <a:off x="2783" y="2928"/>
              <a:ext cx="337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99145" name="Rectangle 41"/>
            <p:cNvSpPr>
              <a:spLocks noChangeArrowheads="1"/>
            </p:cNvSpPr>
            <p:nvPr/>
          </p:nvSpPr>
          <p:spPr bwMode="auto">
            <a:xfrm>
              <a:off x="2303" y="2928"/>
              <a:ext cx="337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99146" name="Rectangle 42"/>
            <p:cNvSpPr>
              <a:spLocks noChangeArrowheads="1"/>
            </p:cNvSpPr>
            <p:nvPr/>
          </p:nvSpPr>
          <p:spPr bwMode="auto">
            <a:xfrm>
              <a:off x="1823" y="2928"/>
              <a:ext cx="337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99147" name="Rectangle 43"/>
            <p:cNvSpPr>
              <a:spLocks noChangeArrowheads="1"/>
            </p:cNvSpPr>
            <p:nvPr/>
          </p:nvSpPr>
          <p:spPr bwMode="auto">
            <a:xfrm>
              <a:off x="1343" y="2928"/>
              <a:ext cx="337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99148" name="Rectangle 44"/>
            <p:cNvSpPr>
              <a:spLocks noChangeArrowheads="1"/>
            </p:cNvSpPr>
            <p:nvPr/>
          </p:nvSpPr>
          <p:spPr bwMode="auto">
            <a:xfrm>
              <a:off x="863" y="2928"/>
              <a:ext cx="337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99149" name="Rectangle 45"/>
            <p:cNvSpPr>
              <a:spLocks noChangeArrowheads="1"/>
            </p:cNvSpPr>
            <p:nvPr/>
          </p:nvSpPr>
          <p:spPr bwMode="auto">
            <a:xfrm>
              <a:off x="385" y="2928"/>
              <a:ext cx="335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99150" name="Line 46"/>
            <p:cNvSpPr>
              <a:spLocks noChangeShapeType="1"/>
            </p:cNvSpPr>
            <p:nvPr/>
          </p:nvSpPr>
          <p:spPr bwMode="auto">
            <a:xfrm flipH="1" flipV="1">
              <a:off x="2640" y="278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199151" name="Line 47"/>
            <p:cNvSpPr>
              <a:spLocks noChangeShapeType="1"/>
            </p:cNvSpPr>
            <p:nvPr/>
          </p:nvSpPr>
          <p:spPr bwMode="auto">
            <a:xfrm flipH="1" flipV="1">
              <a:off x="2160" y="230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199152" name="Line 48"/>
            <p:cNvSpPr>
              <a:spLocks noChangeShapeType="1"/>
            </p:cNvSpPr>
            <p:nvPr/>
          </p:nvSpPr>
          <p:spPr bwMode="auto">
            <a:xfrm flipH="1" flipV="1">
              <a:off x="720" y="1345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199153" name="Line 49"/>
            <p:cNvSpPr>
              <a:spLocks noChangeShapeType="1"/>
            </p:cNvSpPr>
            <p:nvPr/>
          </p:nvSpPr>
          <p:spPr bwMode="auto">
            <a:xfrm flipH="1" flipV="1">
              <a:off x="1200" y="1823"/>
              <a:ext cx="144" cy="1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199154" name="Line 50"/>
            <p:cNvSpPr>
              <a:spLocks noChangeShapeType="1"/>
            </p:cNvSpPr>
            <p:nvPr/>
          </p:nvSpPr>
          <p:spPr bwMode="auto">
            <a:xfrm flipH="1">
              <a:off x="1680" y="214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</p:grpSp>
      <p:sp>
        <p:nvSpPr>
          <p:cNvPr id="1199155" name="Text Box 51"/>
          <p:cNvSpPr txBox="1">
            <a:spLocks noChangeArrowheads="1"/>
          </p:cNvSpPr>
          <p:nvPr/>
        </p:nvSpPr>
        <p:spPr bwMode="auto">
          <a:xfrm>
            <a:off x="8328025" y="15922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>
                <a:cs typeface="+mn-cs"/>
              </a:rPr>
              <a:t>E</a:t>
            </a:r>
          </a:p>
        </p:txBody>
      </p:sp>
      <p:grpSp>
        <p:nvGrpSpPr>
          <p:cNvPr id="81927" name="Group 52"/>
          <p:cNvGrpSpPr>
            <a:grpSpLocks/>
          </p:cNvGrpSpPr>
          <p:nvPr/>
        </p:nvGrpSpPr>
        <p:grpSpPr bwMode="auto">
          <a:xfrm>
            <a:off x="4811713" y="1308100"/>
            <a:ext cx="3051175" cy="2501900"/>
            <a:chOff x="69" y="762"/>
            <a:chExt cx="3051" cy="2502"/>
          </a:xfrm>
        </p:grpSpPr>
        <p:sp>
          <p:nvSpPr>
            <p:cNvPr id="1199157" name="Rectangle 53"/>
            <p:cNvSpPr>
              <a:spLocks noChangeArrowheads="1"/>
            </p:cNvSpPr>
            <p:nvPr/>
          </p:nvSpPr>
          <p:spPr bwMode="auto">
            <a:xfrm>
              <a:off x="383" y="1008"/>
              <a:ext cx="337" cy="33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1</a:t>
              </a:r>
            </a:p>
          </p:txBody>
        </p:sp>
        <p:sp>
          <p:nvSpPr>
            <p:cNvPr id="1199158" name="Text Box 54"/>
            <p:cNvSpPr txBox="1">
              <a:spLocks noChangeArrowheads="1"/>
            </p:cNvSpPr>
            <p:nvPr/>
          </p:nvSpPr>
          <p:spPr bwMode="auto">
            <a:xfrm>
              <a:off x="409" y="762"/>
              <a:ext cx="278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V</a:t>
              </a:r>
            </a:p>
          </p:txBody>
        </p:sp>
        <p:sp>
          <p:nvSpPr>
            <p:cNvPr id="1199159" name="Text Box 55"/>
            <p:cNvSpPr txBox="1">
              <a:spLocks noChangeArrowheads="1"/>
            </p:cNvSpPr>
            <p:nvPr/>
          </p:nvSpPr>
          <p:spPr bwMode="auto">
            <a:xfrm>
              <a:off x="926" y="772"/>
              <a:ext cx="252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L</a:t>
              </a:r>
            </a:p>
          </p:txBody>
        </p:sp>
        <p:sp>
          <p:nvSpPr>
            <p:cNvPr id="1199160" name="Text Box 56"/>
            <p:cNvSpPr txBox="1">
              <a:spLocks noChangeArrowheads="1"/>
            </p:cNvSpPr>
            <p:nvPr/>
          </p:nvSpPr>
          <p:spPr bwMode="auto">
            <a:xfrm>
              <a:off x="1423" y="772"/>
              <a:ext cx="217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I</a:t>
              </a:r>
            </a:p>
          </p:txBody>
        </p:sp>
        <p:sp>
          <p:nvSpPr>
            <p:cNvPr id="1199161" name="Text Box 57"/>
            <p:cNvSpPr txBox="1">
              <a:spLocks noChangeArrowheads="1"/>
            </p:cNvSpPr>
            <p:nvPr/>
          </p:nvSpPr>
          <p:spPr bwMode="auto">
            <a:xfrm>
              <a:off x="1914" y="781"/>
              <a:ext cx="252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L</a:t>
              </a:r>
            </a:p>
          </p:txBody>
        </p:sp>
        <p:sp>
          <p:nvSpPr>
            <p:cNvPr id="1199162" name="Text Box 58"/>
            <p:cNvSpPr txBox="1">
              <a:spLocks noChangeArrowheads="1"/>
            </p:cNvSpPr>
            <p:nvPr/>
          </p:nvSpPr>
          <p:spPr bwMode="auto">
            <a:xfrm>
              <a:off x="2342" y="772"/>
              <a:ext cx="260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P</a:t>
              </a:r>
            </a:p>
          </p:txBody>
        </p:sp>
        <p:sp>
          <p:nvSpPr>
            <p:cNvPr id="1199163" name="Text Box 59"/>
            <p:cNvSpPr txBox="1">
              <a:spLocks noChangeArrowheads="1"/>
            </p:cNvSpPr>
            <p:nvPr/>
          </p:nvSpPr>
          <p:spPr bwMode="auto">
            <a:xfrm>
              <a:off x="69" y="1148"/>
              <a:ext cx="278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V</a:t>
              </a:r>
            </a:p>
          </p:txBody>
        </p:sp>
        <p:sp>
          <p:nvSpPr>
            <p:cNvPr id="1199164" name="Text Box 60"/>
            <p:cNvSpPr txBox="1">
              <a:spLocks noChangeArrowheads="1"/>
            </p:cNvSpPr>
            <p:nvPr/>
          </p:nvSpPr>
          <p:spPr bwMode="auto">
            <a:xfrm>
              <a:off x="82" y="1629"/>
              <a:ext cx="252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L</a:t>
              </a:r>
            </a:p>
          </p:txBody>
        </p:sp>
        <p:sp>
          <p:nvSpPr>
            <p:cNvPr id="1199165" name="Text Box 61"/>
            <p:cNvSpPr txBox="1">
              <a:spLocks noChangeArrowheads="1"/>
            </p:cNvSpPr>
            <p:nvPr/>
          </p:nvSpPr>
          <p:spPr bwMode="auto">
            <a:xfrm>
              <a:off x="96" y="2108"/>
              <a:ext cx="252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L</a:t>
              </a:r>
            </a:p>
          </p:txBody>
        </p:sp>
        <p:sp>
          <p:nvSpPr>
            <p:cNvPr id="1199166" name="Text Box 62"/>
            <p:cNvSpPr txBox="1">
              <a:spLocks noChangeArrowheads="1"/>
            </p:cNvSpPr>
            <p:nvPr/>
          </p:nvSpPr>
          <p:spPr bwMode="auto">
            <a:xfrm>
              <a:off x="88" y="2588"/>
              <a:ext cx="260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cs typeface="+mn-cs"/>
                </a:rPr>
                <a:t>P</a:t>
              </a:r>
            </a:p>
          </p:txBody>
        </p:sp>
        <p:sp>
          <p:nvSpPr>
            <p:cNvPr id="1199167" name="Rectangle 63"/>
            <p:cNvSpPr>
              <a:spLocks noChangeArrowheads="1"/>
            </p:cNvSpPr>
            <p:nvPr/>
          </p:nvSpPr>
          <p:spPr bwMode="auto">
            <a:xfrm>
              <a:off x="864" y="1008"/>
              <a:ext cx="335" cy="33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1</a:t>
              </a:r>
            </a:p>
          </p:txBody>
        </p:sp>
        <p:sp>
          <p:nvSpPr>
            <p:cNvPr id="1199168" name="Rectangle 64"/>
            <p:cNvSpPr>
              <a:spLocks noChangeArrowheads="1"/>
            </p:cNvSpPr>
            <p:nvPr/>
          </p:nvSpPr>
          <p:spPr bwMode="auto">
            <a:xfrm>
              <a:off x="1344" y="1008"/>
              <a:ext cx="337" cy="33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1</a:t>
              </a:r>
            </a:p>
          </p:txBody>
        </p:sp>
        <p:sp>
          <p:nvSpPr>
            <p:cNvPr id="1199169" name="Rectangle 65"/>
            <p:cNvSpPr>
              <a:spLocks noChangeArrowheads="1"/>
            </p:cNvSpPr>
            <p:nvPr/>
          </p:nvSpPr>
          <p:spPr bwMode="auto">
            <a:xfrm>
              <a:off x="1825" y="1008"/>
              <a:ext cx="335" cy="33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3</a:t>
              </a:r>
            </a:p>
          </p:txBody>
        </p:sp>
        <p:sp>
          <p:nvSpPr>
            <p:cNvPr id="1199170" name="Rectangle 66"/>
            <p:cNvSpPr>
              <a:spLocks noChangeArrowheads="1"/>
            </p:cNvSpPr>
            <p:nvPr/>
          </p:nvSpPr>
          <p:spPr bwMode="auto">
            <a:xfrm>
              <a:off x="2304" y="1008"/>
              <a:ext cx="337" cy="33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3</a:t>
              </a:r>
            </a:p>
          </p:txBody>
        </p:sp>
        <p:sp>
          <p:nvSpPr>
            <p:cNvPr id="1199171" name="Rectangle 67"/>
            <p:cNvSpPr>
              <a:spLocks noChangeArrowheads="1"/>
            </p:cNvSpPr>
            <p:nvPr/>
          </p:nvSpPr>
          <p:spPr bwMode="auto">
            <a:xfrm>
              <a:off x="383" y="1488"/>
              <a:ext cx="337" cy="33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5</a:t>
              </a:r>
            </a:p>
          </p:txBody>
        </p:sp>
        <p:sp>
          <p:nvSpPr>
            <p:cNvPr id="1199172" name="Rectangle 68"/>
            <p:cNvSpPr>
              <a:spLocks noChangeArrowheads="1"/>
            </p:cNvSpPr>
            <p:nvPr/>
          </p:nvSpPr>
          <p:spPr bwMode="auto">
            <a:xfrm>
              <a:off x="864" y="1488"/>
              <a:ext cx="335" cy="33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1</a:t>
              </a:r>
            </a:p>
          </p:txBody>
        </p:sp>
        <p:sp>
          <p:nvSpPr>
            <p:cNvPr id="1199173" name="Rectangle 69"/>
            <p:cNvSpPr>
              <a:spLocks noChangeArrowheads="1"/>
            </p:cNvSpPr>
            <p:nvPr/>
          </p:nvSpPr>
          <p:spPr bwMode="auto">
            <a:xfrm>
              <a:off x="1344" y="1488"/>
              <a:ext cx="337" cy="33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1</a:t>
              </a:r>
            </a:p>
          </p:txBody>
        </p:sp>
        <p:sp>
          <p:nvSpPr>
            <p:cNvPr id="1199174" name="Rectangle 70"/>
            <p:cNvSpPr>
              <a:spLocks noChangeArrowheads="1"/>
            </p:cNvSpPr>
            <p:nvPr/>
          </p:nvSpPr>
          <p:spPr bwMode="auto">
            <a:xfrm>
              <a:off x="1825" y="1488"/>
              <a:ext cx="335" cy="33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1</a:t>
              </a:r>
            </a:p>
          </p:txBody>
        </p:sp>
        <p:sp>
          <p:nvSpPr>
            <p:cNvPr id="1199175" name="Rectangle 71"/>
            <p:cNvSpPr>
              <a:spLocks noChangeArrowheads="1"/>
            </p:cNvSpPr>
            <p:nvPr/>
          </p:nvSpPr>
          <p:spPr bwMode="auto">
            <a:xfrm>
              <a:off x="2304" y="1488"/>
              <a:ext cx="337" cy="33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3</a:t>
              </a:r>
            </a:p>
          </p:txBody>
        </p:sp>
        <p:sp>
          <p:nvSpPr>
            <p:cNvPr id="1199176" name="Rectangle 72"/>
            <p:cNvSpPr>
              <a:spLocks noChangeArrowheads="1"/>
            </p:cNvSpPr>
            <p:nvPr/>
          </p:nvSpPr>
          <p:spPr bwMode="auto">
            <a:xfrm>
              <a:off x="383" y="1969"/>
              <a:ext cx="337" cy="33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5</a:t>
              </a:r>
            </a:p>
          </p:txBody>
        </p:sp>
        <p:sp>
          <p:nvSpPr>
            <p:cNvPr id="1199177" name="Rectangle 73"/>
            <p:cNvSpPr>
              <a:spLocks noChangeArrowheads="1"/>
            </p:cNvSpPr>
            <p:nvPr/>
          </p:nvSpPr>
          <p:spPr bwMode="auto">
            <a:xfrm>
              <a:off x="864" y="1969"/>
              <a:ext cx="335" cy="33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1</a:t>
              </a:r>
            </a:p>
          </p:txBody>
        </p:sp>
        <p:sp>
          <p:nvSpPr>
            <p:cNvPr id="1199178" name="Rectangle 74"/>
            <p:cNvSpPr>
              <a:spLocks noChangeArrowheads="1"/>
            </p:cNvSpPr>
            <p:nvPr/>
          </p:nvSpPr>
          <p:spPr bwMode="auto">
            <a:xfrm>
              <a:off x="1344" y="1969"/>
              <a:ext cx="337" cy="33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4</a:t>
              </a:r>
            </a:p>
          </p:txBody>
        </p:sp>
        <p:sp>
          <p:nvSpPr>
            <p:cNvPr id="1199179" name="Rectangle 75"/>
            <p:cNvSpPr>
              <a:spLocks noChangeArrowheads="1"/>
            </p:cNvSpPr>
            <p:nvPr/>
          </p:nvSpPr>
          <p:spPr bwMode="auto">
            <a:xfrm>
              <a:off x="1825" y="1969"/>
              <a:ext cx="335" cy="33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1</a:t>
              </a:r>
            </a:p>
          </p:txBody>
        </p:sp>
        <p:sp>
          <p:nvSpPr>
            <p:cNvPr id="1199180" name="Rectangle 76"/>
            <p:cNvSpPr>
              <a:spLocks noChangeArrowheads="1"/>
            </p:cNvSpPr>
            <p:nvPr/>
          </p:nvSpPr>
          <p:spPr bwMode="auto">
            <a:xfrm>
              <a:off x="2304" y="1969"/>
              <a:ext cx="337" cy="33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2</a:t>
              </a:r>
            </a:p>
          </p:txBody>
        </p:sp>
        <p:sp>
          <p:nvSpPr>
            <p:cNvPr id="1199181" name="Rectangle 77"/>
            <p:cNvSpPr>
              <a:spLocks noChangeArrowheads="1"/>
            </p:cNvSpPr>
            <p:nvPr/>
          </p:nvSpPr>
          <p:spPr bwMode="auto">
            <a:xfrm>
              <a:off x="383" y="2448"/>
              <a:ext cx="337" cy="33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5</a:t>
              </a:r>
            </a:p>
          </p:txBody>
        </p:sp>
        <p:sp>
          <p:nvSpPr>
            <p:cNvPr id="1199182" name="Rectangle 78"/>
            <p:cNvSpPr>
              <a:spLocks noChangeArrowheads="1"/>
            </p:cNvSpPr>
            <p:nvPr/>
          </p:nvSpPr>
          <p:spPr bwMode="auto">
            <a:xfrm>
              <a:off x="864" y="2448"/>
              <a:ext cx="335" cy="33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5</a:t>
              </a:r>
            </a:p>
          </p:txBody>
        </p:sp>
        <p:sp>
          <p:nvSpPr>
            <p:cNvPr id="1199183" name="Rectangle 79"/>
            <p:cNvSpPr>
              <a:spLocks noChangeArrowheads="1"/>
            </p:cNvSpPr>
            <p:nvPr/>
          </p:nvSpPr>
          <p:spPr bwMode="auto">
            <a:xfrm>
              <a:off x="1344" y="2448"/>
              <a:ext cx="337" cy="33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5</a:t>
              </a:r>
            </a:p>
          </p:txBody>
        </p:sp>
        <p:sp>
          <p:nvSpPr>
            <p:cNvPr id="1199184" name="Rectangle 80"/>
            <p:cNvSpPr>
              <a:spLocks noChangeArrowheads="1"/>
            </p:cNvSpPr>
            <p:nvPr/>
          </p:nvSpPr>
          <p:spPr bwMode="auto">
            <a:xfrm>
              <a:off x="1825" y="2448"/>
              <a:ext cx="335" cy="33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4</a:t>
              </a:r>
            </a:p>
          </p:txBody>
        </p:sp>
        <p:sp>
          <p:nvSpPr>
            <p:cNvPr id="1199185" name="Rectangle 81"/>
            <p:cNvSpPr>
              <a:spLocks noChangeArrowheads="1"/>
            </p:cNvSpPr>
            <p:nvPr/>
          </p:nvSpPr>
          <p:spPr bwMode="auto">
            <a:xfrm>
              <a:off x="2304" y="2448"/>
              <a:ext cx="337" cy="33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1</a:t>
              </a:r>
            </a:p>
          </p:txBody>
        </p:sp>
        <p:sp>
          <p:nvSpPr>
            <p:cNvPr id="1199186" name="Rectangle 82"/>
            <p:cNvSpPr>
              <a:spLocks noChangeArrowheads="1"/>
            </p:cNvSpPr>
            <p:nvPr/>
          </p:nvSpPr>
          <p:spPr bwMode="auto">
            <a:xfrm>
              <a:off x="2783" y="1008"/>
              <a:ext cx="337" cy="33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99187" name="Rectangle 83"/>
            <p:cNvSpPr>
              <a:spLocks noChangeArrowheads="1"/>
            </p:cNvSpPr>
            <p:nvPr/>
          </p:nvSpPr>
          <p:spPr bwMode="auto">
            <a:xfrm>
              <a:off x="2783" y="1488"/>
              <a:ext cx="337" cy="33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99188" name="Rectangle 84"/>
            <p:cNvSpPr>
              <a:spLocks noChangeArrowheads="1"/>
            </p:cNvSpPr>
            <p:nvPr/>
          </p:nvSpPr>
          <p:spPr bwMode="auto">
            <a:xfrm>
              <a:off x="2783" y="1969"/>
              <a:ext cx="337" cy="33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99189" name="Rectangle 85"/>
            <p:cNvSpPr>
              <a:spLocks noChangeArrowheads="1"/>
            </p:cNvSpPr>
            <p:nvPr/>
          </p:nvSpPr>
          <p:spPr bwMode="auto">
            <a:xfrm>
              <a:off x="2783" y="2448"/>
              <a:ext cx="337" cy="33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99190" name="Rectangle 86"/>
            <p:cNvSpPr>
              <a:spLocks noChangeArrowheads="1"/>
            </p:cNvSpPr>
            <p:nvPr/>
          </p:nvSpPr>
          <p:spPr bwMode="auto">
            <a:xfrm>
              <a:off x="2783" y="2927"/>
              <a:ext cx="337" cy="33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99191" name="Rectangle 87"/>
            <p:cNvSpPr>
              <a:spLocks noChangeArrowheads="1"/>
            </p:cNvSpPr>
            <p:nvPr/>
          </p:nvSpPr>
          <p:spPr bwMode="auto">
            <a:xfrm>
              <a:off x="2304" y="2927"/>
              <a:ext cx="337" cy="33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99192" name="Rectangle 88"/>
            <p:cNvSpPr>
              <a:spLocks noChangeArrowheads="1"/>
            </p:cNvSpPr>
            <p:nvPr/>
          </p:nvSpPr>
          <p:spPr bwMode="auto">
            <a:xfrm>
              <a:off x="1825" y="2927"/>
              <a:ext cx="335" cy="33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99193" name="Rectangle 89"/>
            <p:cNvSpPr>
              <a:spLocks noChangeArrowheads="1"/>
            </p:cNvSpPr>
            <p:nvPr/>
          </p:nvSpPr>
          <p:spPr bwMode="auto">
            <a:xfrm>
              <a:off x="1344" y="2927"/>
              <a:ext cx="337" cy="33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99194" name="Rectangle 90"/>
            <p:cNvSpPr>
              <a:spLocks noChangeArrowheads="1"/>
            </p:cNvSpPr>
            <p:nvPr/>
          </p:nvSpPr>
          <p:spPr bwMode="auto">
            <a:xfrm>
              <a:off x="864" y="2927"/>
              <a:ext cx="335" cy="33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99195" name="Rectangle 91"/>
            <p:cNvSpPr>
              <a:spLocks noChangeArrowheads="1"/>
            </p:cNvSpPr>
            <p:nvPr/>
          </p:nvSpPr>
          <p:spPr bwMode="auto">
            <a:xfrm>
              <a:off x="383" y="2927"/>
              <a:ext cx="337" cy="33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1200">
                  <a:cs typeface="+mn-cs"/>
                </a:rPr>
                <a:t>0</a:t>
              </a:r>
            </a:p>
          </p:txBody>
        </p:sp>
        <p:sp>
          <p:nvSpPr>
            <p:cNvPr id="1199196" name="Line 92"/>
            <p:cNvSpPr>
              <a:spLocks noChangeShapeType="1"/>
            </p:cNvSpPr>
            <p:nvPr/>
          </p:nvSpPr>
          <p:spPr bwMode="auto">
            <a:xfrm flipH="1" flipV="1">
              <a:off x="2160" y="230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199197" name="Line 93"/>
            <p:cNvSpPr>
              <a:spLocks noChangeShapeType="1"/>
            </p:cNvSpPr>
            <p:nvPr/>
          </p:nvSpPr>
          <p:spPr bwMode="auto">
            <a:xfrm flipH="1" flipV="1">
              <a:off x="720" y="1345"/>
              <a:ext cx="144" cy="1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199198" name="Line 94"/>
            <p:cNvSpPr>
              <a:spLocks noChangeShapeType="1"/>
            </p:cNvSpPr>
            <p:nvPr/>
          </p:nvSpPr>
          <p:spPr bwMode="auto">
            <a:xfrm flipH="1" flipV="1">
              <a:off x="1199" y="182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199199" name="Line 95"/>
            <p:cNvSpPr>
              <a:spLocks noChangeShapeType="1"/>
            </p:cNvSpPr>
            <p:nvPr/>
          </p:nvSpPr>
          <p:spPr bwMode="auto">
            <a:xfrm flipH="1">
              <a:off x="1680" y="2145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</p:grpSp>
      <p:sp>
        <p:nvSpPr>
          <p:cNvPr id="1199200" name="Text Box 96"/>
          <p:cNvSpPr txBox="1">
            <a:spLocks noChangeArrowheads="1"/>
          </p:cNvSpPr>
          <p:nvPr/>
        </p:nvSpPr>
        <p:spPr bwMode="auto">
          <a:xfrm>
            <a:off x="3352800" y="4572000"/>
            <a:ext cx="869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latin typeface="Courier New" charset="0"/>
                <a:cs typeface="+mn-cs"/>
              </a:rPr>
              <a:t>VLILP</a:t>
            </a:r>
          </a:p>
          <a:p>
            <a:pPr>
              <a:defRPr/>
            </a:pPr>
            <a:r>
              <a:rPr lang="en-US" sz="1800">
                <a:latin typeface="Courier New" charset="0"/>
                <a:cs typeface="+mn-cs"/>
              </a:rPr>
              <a:t>VL-LP</a:t>
            </a:r>
            <a:endParaRPr lang="en-US" sz="1800">
              <a:cs typeface="+mn-c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And the alignment. Gap extensions</a:t>
            </a:r>
          </a:p>
        </p:txBody>
      </p:sp>
      <p:sp>
        <p:nvSpPr>
          <p:cNvPr id="1200131" name="Text Box 3"/>
          <p:cNvSpPr txBox="1">
            <a:spLocks noChangeArrowheads="1"/>
          </p:cNvSpPr>
          <p:nvPr/>
        </p:nvSpPr>
        <p:spPr bwMode="auto">
          <a:xfrm>
            <a:off x="34925" y="981075"/>
            <a:ext cx="10318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cs typeface="+mn-cs"/>
              </a:rPr>
              <a:t>D-matrix</a:t>
            </a:r>
          </a:p>
        </p:txBody>
      </p:sp>
      <p:sp>
        <p:nvSpPr>
          <p:cNvPr id="1200132" name="Text Box 4"/>
          <p:cNvSpPr txBox="1">
            <a:spLocks noChangeArrowheads="1"/>
          </p:cNvSpPr>
          <p:nvPr/>
        </p:nvSpPr>
        <p:spPr bwMode="auto">
          <a:xfrm>
            <a:off x="2286000" y="9144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m</a:t>
            </a:r>
          </a:p>
        </p:txBody>
      </p:sp>
      <p:sp>
        <p:nvSpPr>
          <p:cNvPr id="1200133" name="Text Box 5"/>
          <p:cNvSpPr txBox="1">
            <a:spLocks noChangeArrowheads="1"/>
          </p:cNvSpPr>
          <p:nvPr/>
        </p:nvSpPr>
        <p:spPr bwMode="auto">
          <a:xfrm>
            <a:off x="228600" y="2286000"/>
            <a:ext cx="374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n</a:t>
            </a:r>
          </a:p>
        </p:txBody>
      </p:sp>
      <p:sp>
        <p:nvSpPr>
          <p:cNvPr id="1200135" name="Rectangle 7"/>
          <p:cNvSpPr>
            <a:spLocks noChangeArrowheads="1"/>
          </p:cNvSpPr>
          <p:nvPr/>
        </p:nvSpPr>
        <p:spPr bwMode="auto">
          <a:xfrm>
            <a:off x="996950" y="1468438"/>
            <a:ext cx="344488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19</a:t>
            </a:r>
          </a:p>
        </p:txBody>
      </p:sp>
      <p:sp>
        <p:nvSpPr>
          <p:cNvPr id="1200136" name="Text Box 8"/>
          <p:cNvSpPr txBox="1">
            <a:spLocks noChangeArrowheads="1"/>
          </p:cNvSpPr>
          <p:nvPr/>
        </p:nvSpPr>
        <p:spPr bwMode="auto">
          <a:xfrm>
            <a:off x="1027113" y="1219200"/>
            <a:ext cx="2778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cs typeface="+mn-cs"/>
              </a:rPr>
              <a:t>V</a:t>
            </a:r>
          </a:p>
        </p:txBody>
      </p:sp>
      <p:sp>
        <p:nvSpPr>
          <p:cNvPr id="1200137" name="Text Box 9"/>
          <p:cNvSpPr txBox="1">
            <a:spLocks noChangeArrowheads="1"/>
          </p:cNvSpPr>
          <p:nvPr/>
        </p:nvSpPr>
        <p:spPr bwMode="auto">
          <a:xfrm>
            <a:off x="1555750" y="1227138"/>
            <a:ext cx="2524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cs typeface="+mn-cs"/>
              </a:rPr>
              <a:t>L</a:t>
            </a:r>
          </a:p>
        </p:txBody>
      </p:sp>
      <p:sp>
        <p:nvSpPr>
          <p:cNvPr id="1200138" name="Text Box 10"/>
          <p:cNvSpPr txBox="1">
            <a:spLocks noChangeArrowheads="1"/>
          </p:cNvSpPr>
          <p:nvPr/>
        </p:nvSpPr>
        <p:spPr bwMode="auto">
          <a:xfrm>
            <a:off x="2070100" y="1227138"/>
            <a:ext cx="2174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cs typeface="+mn-cs"/>
              </a:rPr>
              <a:t>I</a:t>
            </a:r>
          </a:p>
        </p:txBody>
      </p:sp>
      <p:sp>
        <p:nvSpPr>
          <p:cNvPr id="1200139" name="Text Box 11"/>
          <p:cNvSpPr txBox="1">
            <a:spLocks noChangeArrowheads="1"/>
          </p:cNvSpPr>
          <p:nvPr/>
        </p:nvSpPr>
        <p:spPr bwMode="auto">
          <a:xfrm>
            <a:off x="3502025" y="1219200"/>
            <a:ext cx="260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cs typeface="+mn-cs"/>
              </a:rPr>
              <a:t>P</a:t>
            </a:r>
          </a:p>
        </p:txBody>
      </p:sp>
      <p:sp>
        <p:nvSpPr>
          <p:cNvPr id="1200140" name="Text Box 12"/>
          <p:cNvSpPr txBox="1">
            <a:spLocks noChangeArrowheads="1"/>
          </p:cNvSpPr>
          <p:nvPr/>
        </p:nvSpPr>
        <p:spPr bwMode="auto">
          <a:xfrm>
            <a:off x="2976563" y="1227138"/>
            <a:ext cx="2524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cs typeface="+mn-cs"/>
              </a:rPr>
              <a:t>L</a:t>
            </a:r>
          </a:p>
        </p:txBody>
      </p:sp>
      <p:sp>
        <p:nvSpPr>
          <p:cNvPr id="1200141" name="Text Box 13"/>
          <p:cNvSpPr txBox="1">
            <a:spLocks noChangeArrowheads="1"/>
          </p:cNvSpPr>
          <p:nvPr/>
        </p:nvSpPr>
        <p:spPr bwMode="auto">
          <a:xfrm>
            <a:off x="679450" y="1524000"/>
            <a:ext cx="2778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cs typeface="+mn-cs"/>
              </a:rPr>
              <a:t>V</a:t>
            </a:r>
          </a:p>
        </p:txBody>
      </p:sp>
      <p:sp>
        <p:nvSpPr>
          <p:cNvPr id="1200142" name="Text Box 14"/>
          <p:cNvSpPr txBox="1">
            <a:spLocks noChangeArrowheads="1"/>
          </p:cNvSpPr>
          <p:nvPr/>
        </p:nvSpPr>
        <p:spPr bwMode="auto">
          <a:xfrm>
            <a:off x="688975" y="2025650"/>
            <a:ext cx="2524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cs typeface="+mn-cs"/>
              </a:rPr>
              <a:t>L</a:t>
            </a:r>
          </a:p>
        </p:txBody>
      </p:sp>
      <p:sp>
        <p:nvSpPr>
          <p:cNvPr id="1200143" name="Text Box 15"/>
          <p:cNvSpPr txBox="1">
            <a:spLocks noChangeArrowheads="1"/>
          </p:cNvSpPr>
          <p:nvPr/>
        </p:nvSpPr>
        <p:spPr bwMode="auto">
          <a:xfrm>
            <a:off x="700088" y="2522538"/>
            <a:ext cx="2524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cs typeface="+mn-cs"/>
              </a:rPr>
              <a:t>L</a:t>
            </a:r>
          </a:p>
        </p:txBody>
      </p:sp>
      <p:sp>
        <p:nvSpPr>
          <p:cNvPr id="1200144" name="Text Box 16"/>
          <p:cNvSpPr txBox="1">
            <a:spLocks noChangeArrowheads="1"/>
          </p:cNvSpPr>
          <p:nvPr/>
        </p:nvSpPr>
        <p:spPr bwMode="auto">
          <a:xfrm>
            <a:off x="698500" y="3021013"/>
            <a:ext cx="2603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cs typeface="+mn-cs"/>
              </a:rPr>
              <a:t>P</a:t>
            </a:r>
          </a:p>
        </p:txBody>
      </p:sp>
      <p:sp>
        <p:nvSpPr>
          <p:cNvPr id="1200145" name="Rectangle 17"/>
          <p:cNvSpPr>
            <a:spLocks noChangeArrowheads="1"/>
          </p:cNvSpPr>
          <p:nvPr/>
        </p:nvSpPr>
        <p:spPr bwMode="auto">
          <a:xfrm>
            <a:off x="1489075" y="1468438"/>
            <a:ext cx="346075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13</a:t>
            </a:r>
          </a:p>
        </p:txBody>
      </p:sp>
      <p:sp>
        <p:nvSpPr>
          <p:cNvPr id="1200146" name="Rectangle 18"/>
          <p:cNvSpPr>
            <a:spLocks noChangeArrowheads="1"/>
          </p:cNvSpPr>
          <p:nvPr/>
        </p:nvSpPr>
        <p:spPr bwMode="auto">
          <a:xfrm>
            <a:off x="1982788" y="1468438"/>
            <a:ext cx="346075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17</a:t>
            </a:r>
          </a:p>
        </p:txBody>
      </p:sp>
      <p:sp>
        <p:nvSpPr>
          <p:cNvPr id="1200147" name="Rectangle 19"/>
          <p:cNvSpPr>
            <a:spLocks noChangeArrowheads="1"/>
          </p:cNvSpPr>
          <p:nvPr/>
        </p:nvSpPr>
        <p:spPr bwMode="auto">
          <a:xfrm>
            <a:off x="2933700" y="1468438"/>
            <a:ext cx="346075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9</a:t>
            </a:r>
          </a:p>
        </p:txBody>
      </p:sp>
      <p:sp>
        <p:nvSpPr>
          <p:cNvPr id="1200148" name="Rectangle 20"/>
          <p:cNvSpPr>
            <a:spLocks noChangeArrowheads="1"/>
          </p:cNvSpPr>
          <p:nvPr/>
        </p:nvSpPr>
        <p:spPr bwMode="auto">
          <a:xfrm>
            <a:off x="3427413" y="1468438"/>
            <a:ext cx="346075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3</a:t>
            </a:r>
          </a:p>
        </p:txBody>
      </p:sp>
      <p:sp>
        <p:nvSpPr>
          <p:cNvPr id="1200149" name="Rectangle 21"/>
          <p:cNvSpPr>
            <a:spLocks noChangeArrowheads="1"/>
          </p:cNvSpPr>
          <p:nvPr/>
        </p:nvSpPr>
        <p:spPr bwMode="auto">
          <a:xfrm>
            <a:off x="996950" y="1966913"/>
            <a:ext cx="344488" cy="3476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9</a:t>
            </a:r>
          </a:p>
        </p:txBody>
      </p:sp>
      <p:sp>
        <p:nvSpPr>
          <p:cNvPr id="1200150" name="Rectangle 22"/>
          <p:cNvSpPr>
            <a:spLocks noChangeArrowheads="1"/>
          </p:cNvSpPr>
          <p:nvPr/>
        </p:nvSpPr>
        <p:spPr bwMode="auto">
          <a:xfrm>
            <a:off x="1489075" y="1966913"/>
            <a:ext cx="346075" cy="3476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14</a:t>
            </a:r>
          </a:p>
        </p:txBody>
      </p:sp>
      <p:sp>
        <p:nvSpPr>
          <p:cNvPr id="1200151" name="Rectangle 23"/>
          <p:cNvSpPr>
            <a:spLocks noChangeArrowheads="1"/>
          </p:cNvSpPr>
          <p:nvPr/>
        </p:nvSpPr>
        <p:spPr bwMode="auto">
          <a:xfrm>
            <a:off x="1982788" y="1966913"/>
            <a:ext cx="346075" cy="3476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12</a:t>
            </a:r>
          </a:p>
        </p:txBody>
      </p:sp>
      <p:sp>
        <p:nvSpPr>
          <p:cNvPr id="1200152" name="Rectangle 24"/>
          <p:cNvSpPr>
            <a:spLocks noChangeArrowheads="1"/>
          </p:cNvSpPr>
          <p:nvPr/>
        </p:nvSpPr>
        <p:spPr bwMode="auto">
          <a:xfrm>
            <a:off x="2933700" y="1966913"/>
            <a:ext cx="346075" cy="3476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10</a:t>
            </a:r>
          </a:p>
        </p:txBody>
      </p:sp>
      <p:sp>
        <p:nvSpPr>
          <p:cNvPr id="1200153" name="Rectangle 25"/>
          <p:cNvSpPr>
            <a:spLocks noChangeArrowheads="1"/>
          </p:cNvSpPr>
          <p:nvPr/>
        </p:nvSpPr>
        <p:spPr bwMode="auto">
          <a:xfrm>
            <a:off x="3427413" y="1966913"/>
            <a:ext cx="346075" cy="3476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4</a:t>
            </a:r>
          </a:p>
        </p:txBody>
      </p:sp>
      <p:sp>
        <p:nvSpPr>
          <p:cNvPr id="1200154" name="Rectangle 26"/>
          <p:cNvSpPr>
            <a:spLocks noChangeArrowheads="1"/>
          </p:cNvSpPr>
          <p:nvPr/>
        </p:nvSpPr>
        <p:spPr bwMode="auto">
          <a:xfrm>
            <a:off x="996950" y="2465388"/>
            <a:ext cx="344488" cy="3476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7</a:t>
            </a:r>
          </a:p>
        </p:txBody>
      </p:sp>
      <p:sp>
        <p:nvSpPr>
          <p:cNvPr id="1200155" name="Rectangle 27"/>
          <p:cNvSpPr>
            <a:spLocks noChangeArrowheads="1"/>
          </p:cNvSpPr>
          <p:nvPr/>
        </p:nvSpPr>
        <p:spPr bwMode="auto">
          <a:xfrm>
            <a:off x="1489075" y="2465388"/>
            <a:ext cx="346075" cy="3476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8</a:t>
            </a:r>
          </a:p>
        </p:txBody>
      </p:sp>
      <p:sp>
        <p:nvSpPr>
          <p:cNvPr id="1200156" name="Rectangle 28"/>
          <p:cNvSpPr>
            <a:spLocks noChangeArrowheads="1"/>
          </p:cNvSpPr>
          <p:nvPr/>
        </p:nvSpPr>
        <p:spPr bwMode="auto">
          <a:xfrm>
            <a:off x="1982788" y="2465388"/>
            <a:ext cx="346075" cy="3476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9</a:t>
            </a:r>
          </a:p>
        </p:txBody>
      </p:sp>
      <p:sp>
        <p:nvSpPr>
          <p:cNvPr id="1200157" name="Rectangle 29"/>
          <p:cNvSpPr>
            <a:spLocks noChangeArrowheads="1"/>
          </p:cNvSpPr>
          <p:nvPr/>
        </p:nvSpPr>
        <p:spPr bwMode="auto">
          <a:xfrm>
            <a:off x="2933700" y="2465388"/>
            <a:ext cx="346075" cy="3476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15</a:t>
            </a:r>
          </a:p>
        </p:txBody>
      </p:sp>
      <p:sp>
        <p:nvSpPr>
          <p:cNvPr id="1200158" name="Rectangle 30"/>
          <p:cNvSpPr>
            <a:spLocks noChangeArrowheads="1"/>
          </p:cNvSpPr>
          <p:nvPr/>
        </p:nvSpPr>
        <p:spPr bwMode="auto">
          <a:xfrm>
            <a:off x="3427413" y="2465388"/>
            <a:ext cx="346075" cy="3476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5</a:t>
            </a:r>
          </a:p>
        </p:txBody>
      </p:sp>
      <p:sp>
        <p:nvSpPr>
          <p:cNvPr id="1200159" name="Rectangle 31"/>
          <p:cNvSpPr>
            <a:spLocks noChangeArrowheads="1"/>
          </p:cNvSpPr>
          <p:nvPr/>
        </p:nvSpPr>
        <p:spPr bwMode="auto">
          <a:xfrm>
            <a:off x="996950" y="2962275"/>
            <a:ext cx="344488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1</a:t>
            </a:r>
          </a:p>
        </p:txBody>
      </p:sp>
      <p:sp>
        <p:nvSpPr>
          <p:cNvPr id="1200160" name="Rectangle 32"/>
          <p:cNvSpPr>
            <a:spLocks noChangeArrowheads="1"/>
          </p:cNvSpPr>
          <p:nvPr/>
        </p:nvSpPr>
        <p:spPr bwMode="auto">
          <a:xfrm>
            <a:off x="1489075" y="2962275"/>
            <a:ext cx="346075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2</a:t>
            </a:r>
          </a:p>
        </p:txBody>
      </p:sp>
      <p:sp>
        <p:nvSpPr>
          <p:cNvPr id="1200161" name="Rectangle 33"/>
          <p:cNvSpPr>
            <a:spLocks noChangeArrowheads="1"/>
          </p:cNvSpPr>
          <p:nvPr/>
        </p:nvSpPr>
        <p:spPr bwMode="auto">
          <a:xfrm>
            <a:off x="1982788" y="2962275"/>
            <a:ext cx="346075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3</a:t>
            </a:r>
          </a:p>
        </p:txBody>
      </p:sp>
      <p:sp>
        <p:nvSpPr>
          <p:cNvPr id="1200162" name="Rectangle 34"/>
          <p:cNvSpPr>
            <a:spLocks noChangeArrowheads="1"/>
          </p:cNvSpPr>
          <p:nvPr/>
        </p:nvSpPr>
        <p:spPr bwMode="auto">
          <a:xfrm>
            <a:off x="2933700" y="2962275"/>
            <a:ext cx="346075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5</a:t>
            </a:r>
          </a:p>
        </p:txBody>
      </p:sp>
      <p:sp>
        <p:nvSpPr>
          <p:cNvPr id="1200163" name="Rectangle 35"/>
          <p:cNvSpPr>
            <a:spLocks noChangeArrowheads="1"/>
          </p:cNvSpPr>
          <p:nvPr/>
        </p:nvSpPr>
        <p:spPr bwMode="auto">
          <a:xfrm>
            <a:off x="3427413" y="2962275"/>
            <a:ext cx="346075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10</a:t>
            </a:r>
          </a:p>
        </p:txBody>
      </p:sp>
      <p:sp>
        <p:nvSpPr>
          <p:cNvPr id="1200164" name="Rectangle 36"/>
          <p:cNvSpPr>
            <a:spLocks noChangeArrowheads="1"/>
          </p:cNvSpPr>
          <p:nvPr/>
        </p:nvSpPr>
        <p:spPr bwMode="auto">
          <a:xfrm>
            <a:off x="3921125" y="1468438"/>
            <a:ext cx="346075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0</a:t>
            </a:r>
          </a:p>
        </p:txBody>
      </p:sp>
      <p:sp>
        <p:nvSpPr>
          <p:cNvPr id="1200165" name="Rectangle 37"/>
          <p:cNvSpPr>
            <a:spLocks noChangeArrowheads="1"/>
          </p:cNvSpPr>
          <p:nvPr/>
        </p:nvSpPr>
        <p:spPr bwMode="auto">
          <a:xfrm>
            <a:off x="3921125" y="1966913"/>
            <a:ext cx="346075" cy="3476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0</a:t>
            </a:r>
          </a:p>
        </p:txBody>
      </p:sp>
      <p:sp>
        <p:nvSpPr>
          <p:cNvPr id="1200166" name="Rectangle 38"/>
          <p:cNvSpPr>
            <a:spLocks noChangeArrowheads="1"/>
          </p:cNvSpPr>
          <p:nvPr/>
        </p:nvSpPr>
        <p:spPr bwMode="auto">
          <a:xfrm>
            <a:off x="3921125" y="2465388"/>
            <a:ext cx="346075" cy="3476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0</a:t>
            </a:r>
          </a:p>
        </p:txBody>
      </p:sp>
      <p:sp>
        <p:nvSpPr>
          <p:cNvPr id="1200167" name="Rectangle 39"/>
          <p:cNvSpPr>
            <a:spLocks noChangeArrowheads="1"/>
          </p:cNvSpPr>
          <p:nvPr/>
        </p:nvSpPr>
        <p:spPr bwMode="auto">
          <a:xfrm>
            <a:off x="3921125" y="2962275"/>
            <a:ext cx="346075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0</a:t>
            </a:r>
          </a:p>
        </p:txBody>
      </p:sp>
      <p:sp>
        <p:nvSpPr>
          <p:cNvPr id="1200168" name="Rectangle 40"/>
          <p:cNvSpPr>
            <a:spLocks noChangeArrowheads="1"/>
          </p:cNvSpPr>
          <p:nvPr/>
        </p:nvSpPr>
        <p:spPr bwMode="auto">
          <a:xfrm>
            <a:off x="3921125" y="3460750"/>
            <a:ext cx="346075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0</a:t>
            </a:r>
          </a:p>
        </p:txBody>
      </p:sp>
      <p:sp>
        <p:nvSpPr>
          <p:cNvPr id="1200169" name="Rectangle 41"/>
          <p:cNvSpPr>
            <a:spLocks noChangeArrowheads="1"/>
          </p:cNvSpPr>
          <p:nvPr/>
        </p:nvSpPr>
        <p:spPr bwMode="auto">
          <a:xfrm>
            <a:off x="3427413" y="3460750"/>
            <a:ext cx="346075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0</a:t>
            </a:r>
          </a:p>
        </p:txBody>
      </p:sp>
      <p:sp>
        <p:nvSpPr>
          <p:cNvPr id="1200170" name="Rectangle 42"/>
          <p:cNvSpPr>
            <a:spLocks noChangeArrowheads="1"/>
          </p:cNvSpPr>
          <p:nvPr/>
        </p:nvSpPr>
        <p:spPr bwMode="auto">
          <a:xfrm>
            <a:off x="2933700" y="3460750"/>
            <a:ext cx="346075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0</a:t>
            </a:r>
          </a:p>
        </p:txBody>
      </p:sp>
      <p:sp>
        <p:nvSpPr>
          <p:cNvPr id="1200171" name="Rectangle 43"/>
          <p:cNvSpPr>
            <a:spLocks noChangeArrowheads="1"/>
          </p:cNvSpPr>
          <p:nvPr/>
        </p:nvSpPr>
        <p:spPr bwMode="auto">
          <a:xfrm>
            <a:off x="1982788" y="3460750"/>
            <a:ext cx="346075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0</a:t>
            </a:r>
          </a:p>
        </p:txBody>
      </p:sp>
      <p:sp>
        <p:nvSpPr>
          <p:cNvPr id="1200172" name="Rectangle 44"/>
          <p:cNvSpPr>
            <a:spLocks noChangeArrowheads="1"/>
          </p:cNvSpPr>
          <p:nvPr/>
        </p:nvSpPr>
        <p:spPr bwMode="auto">
          <a:xfrm>
            <a:off x="1489075" y="3460750"/>
            <a:ext cx="346075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0</a:t>
            </a:r>
          </a:p>
        </p:txBody>
      </p:sp>
      <p:sp>
        <p:nvSpPr>
          <p:cNvPr id="1200173" name="Rectangle 45"/>
          <p:cNvSpPr>
            <a:spLocks noChangeArrowheads="1"/>
          </p:cNvSpPr>
          <p:nvPr/>
        </p:nvSpPr>
        <p:spPr bwMode="auto">
          <a:xfrm>
            <a:off x="996950" y="3460750"/>
            <a:ext cx="344488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0</a:t>
            </a:r>
          </a:p>
        </p:txBody>
      </p:sp>
      <p:sp>
        <p:nvSpPr>
          <p:cNvPr id="1200174" name="Line 46"/>
          <p:cNvSpPr>
            <a:spLocks noChangeShapeType="1"/>
          </p:cNvSpPr>
          <p:nvPr/>
        </p:nvSpPr>
        <p:spPr bwMode="auto">
          <a:xfrm flipH="1" flipV="1">
            <a:off x="3773488" y="3311525"/>
            <a:ext cx="147637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200175" name="Line 47"/>
          <p:cNvSpPr>
            <a:spLocks noChangeShapeType="1"/>
          </p:cNvSpPr>
          <p:nvPr/>
        </p:nvSpPr>
        <p:spPr bwMode="auto">
          <a:xfrm flipH="1" flipV="1">
            <a:off x="3279775" y="2813050"/>
            <a:ext cx="147638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200176" name="Line 48"/>
          <p:cNvSpPr>
            <a:spLocks noChangeShapeType="1"/>
          </p:cNvSpPr>
          <p:nvPr/>
        </p:nvSpPr>
        <p:spPr bwMode="auto">
          <a:xfrm flipH="1" flipV="1">
            <a:off x="1341438" y="1817688"/>
            <a:ext cx="147637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200177" name="Line 49"/>
          <p:cNvSpPr>
            <a:spLocks noChangeShapeType="1"/>
          </p:cNvSpPr>
          <p:nvPr/>
        </p:nvSpPr>
        <p:spPr bwMode="auto">
          <a:xfrm flipH="1" flipV="1">
            <a:off x="1835150" y="2314575"/>
            <a:ext cx="147638" cy="150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200178" name="Line 50"/>
          <p:cNvSpPr>
            <a:spLocks noChangeShapeType="1"/>
          </p:cNvSpPr>
          <p:nvPr/>
        </p:nvSpPr>
        <p:spPr bwMode="auto">
          <a:xfrm flipH="1">
            <a:off x="2328863" y="2647950"/>
            <a:ext cx="147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200179" name="Text Box 51"/>
          <p:cNvSpPr txBox="1">
            <a:spLocks noChangeArrowheads="1"/>
          </p:cNvSpPr>
          <p:nvPr/>
        </p:nvSpPr>
        <p:spPr bwMode="auto">
          <a:xfrm>
            <a:off x="8382000" y="12954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>
                <a:cs typeface="+mn-cs"/>
              </a:rPr>
              <a:t>E</a:t>
            </a:r>
          </a:p>
        </p:txBody>
      </p:sp>
      <p:sp>
        <p:nvSpPr>
          <p:cNvPr id="1200181" name="Rectangle 53"/>
          <p:cNvSpPr>
            <a:spLocks noChangeArrowheads="1"/>
          </p:cNvSpPr>
          <p:nvPr/>
        </p:nvSpPr>
        <p:spPr bwMode="auto">
          <a:xfrm>
            <a:off x="4886325" y="1554163"/>
            <a:ext cx="336550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1</a:t>
            </a:r>
          </a:p>
        </p:txBody>
      </p:sp>
      <p:sp>
        <p:nvSpPr>
          <p:cNvPr id="1200182" name="Text Box 54"/>
          <p:cNvSpPr txBox="1">
            <a:spLocks noChangeArrowheads="1"/>
          </p:cNvSpPr>
          <p:nvPr/>
        </p:nvSpPr>
        <p:spPr bwMode="auto">
          <a:xfrm>
            <a:off x="4911725" y="1308100"/>
            <a:ext cx="2778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cs typeface="+mn-cs"/>
              </a:rPr>
              <a:t>V</a:t>
            </a:r>
          </a:p>
        </p:txBody>
      </p:sp>
      <p:sp>
        <p:nvSpPr>
          <p:cNvPr id="1200183" name="Text Box 55"/>
          <p:cNvSpPr txBox="1">
            <a:spLocks noChangeArrowheads="1"/>
          </p:cNvSpPr>
          <p:nvPr/>
        </p:nvSpPr>
        <p:spPr bwMode="auto">
          <a:xfrm>
            <a:off x="5429250" y="1317625"/>
            <a:ext cx="2524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cs typeface="+mn-cs"/>
              </a:rPr>
              <a:t>L</a:t>
            </a:r>
          </a:p>
        </p:txBody>
      </p:sp>
      <p:sp>
        <p:nvSpPr>
          <p:cNvPr id="1200184" name="Text Box 56"/>
          <p:cNvSpPr txBox="1">
            <a:spLocks noChangeArrowheads="1"/>
          </p:cNvSpPr>
          <p:nvPr/>
        </p:nvSpPr>
        <p:spPr bwMode="auto">
          <a:xfrm>
            <a:off x="5926138" y="1317625"/>
            <a:ext cx="2174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cs typeface="+mn-cs"/>
              </a:rPr>
              <a:t>I</a:t>
            </a:r>
          </a:p>
        </p:txBody>
      </p:sp>
      <p:sp>
        <p:nvSpPr>
          <p:cNvPr id="1200185" name="Text Box 57"/>
          <p:cNvSpPr txBox="1">
            <a:spLocks noChangeArrowheads="1"/>
          </p:cNvSpPr>
          <p:nvPr/>
        </p:nvSpPr>
        <p:spPr bwMode="auto">
          <a:xfrm>
            <a:off x="6870700" y="1327150"/>
            <a:ext cx="2524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cs typeface="+mn-cs"/>
              </a:rPr>
              <a:t>L</a:t>
            </a:r>
          </a:p>
        </p:txBody>
      </p:sp>
      <p:sp>
        <p:nvSpPr>
          <p:cNvPr id="1200186" name="Text Box 58"/>
          <p:cNvSpPr txBox="1">
            <a:spLocks noChangeArrowheads="1"/>
          </p:cNvSpPr>
          <p:nvPr/>
        </p:nvSpPr>
        <p:spPr bwMode="auto">
          <a:xfrm>
            <a:off x="7299325" y="1317625"/>
            <a:ext cx="260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cs typeface="+mn-cs"/>
              </a:rPr>
              <a:t>P</a:t>
            </a:r>
          </a:p>
        </p:txBody>
      </p:sp>
      <p:sp>
        <p:nvSpPr>
          <p:cNvPr id="1200187" name="Text Box 59"/>
          <p:cNvSpPr txBox="1">
            <a:spLocks noChangeArrowheads="1"/>
          </p:cNvSpPr>
          <p:nvPr/>
        </p:nvSpPr>
        <p:spPr bwMode="auto">
          <a:xfrm>
            <a:off x="4572000" y="1693863"/>
            <a:ext cx="2778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cs typeface="+mn-cs"/>
              </a:rPr>
              <a:t>V</a:t>
            </a:r>
          </a:p>
        </p:txBody>
      </p:sp>
      <p:sp>
        <p:nvSpPr>
          <p:cNvPr id="1200188" name="Text Box 60"/>
          <p:cNvSpPr txBox="1">
            <a:spLocks noChangeArrowheads="1"/>
          </p:cNvSpPr>
          <p:nvPr/>
        </p:nvSpPr>
        <p:spPr bwMode="auto">
          <a:xfrm>
            <a:off x="4584700" y="2174875"/>
            <a:ext cx="2524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cs typeface="+mn-cs"/>
              </a:rPr>
              <a:t>L</a:t>
            </a:r>
          </a:p>
        </p:txBody>
      </p:sp>
      <p:sp>
        <p:nvSpPr>
          <p:cNvPr id="1200189" name="Text Box 61"/>
          <p:cNvSpPr txBox="1">
            <a:spLocks noChangeArrowheads="1"/>
          </p:cNvSpPr>
          <p:nvPr/>
        </p:nvSpPr>
        <p:spPr bwMode="auto">
          <a:xfrm>
            <a:off x="4598988" y="2654300"/>
            <a:ext cx="2524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cs typeface="+mn-cs"/>
              </a:rPr>
              <a:t>L</a:t>
            </a:r>
          </a:p>
        </p:txBody>
      </p:sp>
      <p:sp>
        <p:nvSpPr>
          <p:cNvPr id="1200190" name="Text Box 62"/>
          <p:cNvSpPr txBox="1">
            <a:spLocks noChangeArrowheads="1"/>
          </p:cNvSpPr>
          <p:nvPr/>
        </p:nvSpPr>
        <p:spPr bwMode="auto">
          <a:xfrm>
            <a:off x="4591050" y="3133725"/>
            <a:ext cx="260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cs typeface="+mn-cs"/>
              </a:rPr>
              <a:t>P</a:t>
            </a:r>
          </a:p>
        </p:txBody>
      </p:sp>
      <p:sp>
        <p:nvSpPr>
          <p:cNvPr id="1200191" name="Rectangle 63"/>
          <p:cNvSpPr>
            <a:spLocks noChangeArrowheads="1"/>
          </p:cNvSpPr>
          <p:nvPr/>
        </p:nvSpPr>
        <p:spPr bwMode="auto">
          <a:xfrm>
            <a:off x="5367338" y="1554163"/>
            <a:ext cx="334962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1</a:t>
            </a:r>
          </a:p>
        </p:txBody>
      </p:sp>
      <p:sp>
        <p:nvSpPr>
          <p:cNvPr id="1200192" name="Rectangle 64"/>
          <p:cNvSpPr>
            <a:spLocks noChangeArrowheads="1"/>
          </p:cNvSpPr>
          <p:nvPr/>
        </p:nvSpPr>
        <p:spPr bwMode="auto">
          <a:xfrm>
            <a:off x="5846763" y="1554163"/>
            <a:ext cx="336550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1</a:t>
            </a:r>
          </a:p>
        </p:txBody>
      </p:sp>
      <p:sp>
        <p:nvSpPr>
          <p:cNvPr id="1200193" name="Rectangle 65"/>
          <p:cNvSpPr>
            <a:spLocks noChangeArrowheads="1"/>
          </p:cNvSpPr>
          <p:nvPr/>
        </p:nvSpPr>
        <p:spPr bwMode="auto">
          <a:xfrm>
            <a:off x="6781800" y="1554163"/>
            <a:ext cx="334963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3</a:t>
            </a:r>
          </a:p>
        </p:txBody>
      </p:sp>
      <p:sp>
        <p:nvSpPr>
          <p:cNvPr id="1200194" name="Rectangle 66"/>
          <p:cNvSpPr>
            <a:spLocks noChangeArrowheads="1"/>
          </p:cNvSpPr>
          <p:nvPr/>
        </p:nvSpPr>
        <p:spPr bwMode="auto">
          <a:xfrm>
            <a:off x="7261225" y="1554163"/>
            <a:ext cx="336550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3</a:t>
            </a:r>
          </a:p>
        </p:txBody>
      </p:sp>
      <p:sp>
        <p:nvSpPr>
          <p:cNvPr id="1200195" name="Rectangle 67"/>
          <p:cNvSpPr>
            <a:spLocks noChangeArrowheads="1"/>
          </p:cNvSpPr>
          <p:nvPr/>
        </p:nvSpPr>
        <p:spPr bwMode="auto">
          <a:xfrm>
            <a:off x="4886325" y="2033588"/>
            <a:ext cx="336550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1</a:t>
            </a:r>
          </a:p>
        </p:txBody>
      </p:sp>
      <p:sp>
        <p:nvSpPr>
          <p:cNvPr id="1200196" name="Rectangle 68"/>
          <p:cNvSpPr>
            <a:spLocks noChangeArrowheads="1"/>
          </p:cNvSpPr>
          <p:nvPr/>
        </p:nvSpPr>
        <p:spPr bwMode="auto">
          <a:xfrm>
            <a:off x="5367338" y="2033588"/>
            <a:ext cx="334962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1</a:t>
            </a:r>
          </a:p>
        </p:txBody>
      </p:sp>
      <p:sp>
        <p:nvSpPr>
          <p:cNvPr id="1200197" name="Rectangle 69"/>
          <p:cNvSpPr>
            <a:spLocks noChangeArrowheads="1"/>
          </p:cNvSpPr>
          <p:nvPr/>
        </p:nvSpPr>
        <p:spPr bwMode="auto">
          <a:xfrm>
            <a:off x="5846763" y="2033588"/>
            <a:ext cx="336550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1</a:t>
            </a:r>
          </a:p>
        </p:txBody>
      </p:sp>
      <p:sp>
        <p:nvSpPr>
          <p:cNvPr id="1200198" name="Rectangle 70"/>
          <p:cNvSpPr>
            <a:spLocks noChangeArrowheads="1"/>
          </p:cNvSpPr>
          <p:nvPr/>
        </p:nvSpPr>
        <p:spPr bwMode="auto">
          <a:xfrm>
            <a:off x="6781800" y="2033588"/>
            <a:ext cx="334963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1</a:t>
            </a:r>
          </a:p>
        </p:txBody>
      </p:sp>
      <p:sp>
        <p:nvSpPr>
          <p:cNvPr id="1200199" name="Rectangle 71"/>
          <p:cNvSpPr>
            <a:spLocks noChangeArrowheads="1"/>
          </p:cNvSpPr>
          <p:nvPr/>
        </p:nvSpPr>
        <p:spPr bwMode="auto">
          <a:xfrm>
            <a:off x="7261225" y="2033588"/>
            <a:ext cx="336550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3</a:t>
            </a:r>
          </a:p>
        </p:txBody>
      </p:sp>
      <p:sp>
        <p:nvSpPr>
          <p:cNvPr id="1200200" name="Rectangle 72"/>
          <p:cNvSpPr>
            <a:spLocks noChangeArrowheads="1"/>
          </p:cNvSpPr>
          <p:nvPr/>
        </p:nvSpPr>
        <p:spPr bwMode="auto">
          <a:xfrm>
            <a:off x="4886325" y="2514600"/>
            <a:ext cx="336550" cy="3349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5</a:t>
            </a:r>
          </a:p>
        </p:txBody>
      </p:sp>
      <p:sp>
        <p:nvSpPr>
          <p:cNvPr id="1200201" name="Rectangle 73"/>
          <p:cNvSpPr>
            <a:spLocks noChangeArrowheads="1"/>
          </p:cNvSpPr>
          <p:nvPr/>
        </p:nvSpPr>
        <p:spPr bwMode="auto">
          <a:xfrm>
            <a:off x="5367338" y="2514600"/>
            <a:ext cx="334962" cy="3349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1</a:t>
            </a:r>
          </a:p>
        </p:txBody>
      </p:sp>
      <p:sp>
        <p:nvSpPr>
          <p:cNvPr id="1200202" name="Rectangle 74"/>
          <p:cNvSpPr>
            <a:spLocks noChangeArrowheads="1"/>
          </p:cNvSpPr>
          <p:nvPr/>
        </p:nvSpPr>
        <p:spPr bwMode="auto">
          <a:xfrm>
            <a:off x="5846763" y="2514600"/>
            <a:ext cx="336550" cy="3349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5</a:t>
            </a:r>
          </a:p>
        </p:txBody>
      </p:sp>
      <p:sp>
        <p:nvSpPr>
          <p:cNvPr id="1200203" name="Rectangle 75"/>
          <p:cNvSpPr>
            <a:spLocks noChangeArrowheads="1"/>
          </p:cNvSpPr>
          <p:nvPr/>
        </p:nvSpPr>
        <p:spPr bwMode="auto">
          <a:xfrm>
            <a:off x="6781800" y="2514600"/>
            <a:ext cx="334963" cy="3349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1</a:t>
            </a:r>
          </a:p>
        </p:txBody>
      </p:sp>
      <p:sp>
        <p:nvSpPr>
          <p:cNvPr id="1200204" name="Rectangle 76"/>
          <p:cNvSpPr>
            <a:spLocks noChangeArrowheads="1"/>
          </p:cNvSpPr>
          <p:nvPr/>
        </p:nvSpPr>
        <p:spPr bwMode="auto">
          <a:xfrm>
            <a:off x="7261225" y="2514600"/>
            <a:ext cx="336550" cy="3349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2</a:t>
            </a:r>
          </a:p>
        </p:txBody>
      </p:sp>
      <p:sp>
        <p:nvSpPr>
          <p:cNvPr id="1200205" name="Rectangle 77"/>
          <p:cNvSpPr>
            <a:spLocks noChangeArrowheads="1"/>
          </p:cNvSpPr>
          <p:nvPr/>
        </p:nvSpPr>
        <p:spPr bwMode="auto">
          <a:xfrm>
            <a:off x="4886325" y="2994025"/>
            <a:ext cx="336550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5</a:t>
            </a:r>
          </a:p>
        </p:txBody>
      </p:sp>
      <p:sp>
        <p:nvSpPr>
          <p:cNvPr id="1200206" name="Rectangle 78"/>
          <p:cNvSpPr>
            <a:spLocks noChangeArrowheads="1"/>
          </p:cNvSpPr>
          <p:nvPr/>
        </p:nvSpPr>
        <p:spPr bwMode="auto">
          <a:xfrm>
            <a:off x="5367338" y="2994025"/>
            <a:ext cx="334962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5</a:t>
            </a:r>
          </a:p>
        </p:txBody>
      </p:sp>
      <p:sp>
        <p:nvSpPr>
          <p:cNvPr id="1200207" name="Rectangle 79"/>
          <p:cNvSpPr>
            <a:spLocks noChangeArrowheads="1"/>
          </p:cNvSpPr>
          <p:nvPr/>
        </p:nvSpPr>
        <p:spPr bwMode="auto">
          <a:xfrm>
            <a:off x="5846763" y="2994025"/>
            <a:ext cx="336550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5</a:t>
            </a:r>
          </a:p>
        </p:txBody>
      </p:sp>
      <p:sp>
        <p:nvSpPr>
          <p:cNvPr id="1200208" name="Rectangle 80"/>
          <p:cNvSpPr>
            <a:spLocks noChangeArrowheads="1"/>
          </p:cNvSpPr>
          <p:nvPr/>
        </p:nvSpPr>
        <p:spPr bwMode="auto">
          <a:xfrm>
            <a:off x="6781800" y="2994025"/>
            <a:ext cx="334963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4</a:t>
            </a:r>
          </a:p>
        </p:txBody>
      </p:sp>
      <p:sp>
        <p:nvSpPr>
          <p:cNvPr id="1200209" name="Rectangle 81"/>
          <p:cNvSpPr>
            <a:spLocks noChangeArrowheads="1"/>
          </p:cNvSpPr>
          <p:nvPr/>
        </p:nvSpPr>
        <p:spPr bwMode="auto">
          <a:xfrm>
            <a:off x="7261225" y="2994025"/>
            <a:ext cx="336550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1</a:t>
            </a:r>
          </a:p>
        </p:txBody>
      </p:sp>
      <p:sp>
        <p:nvSpPr>
          <p:cNvPr id="1200210" name="Rectangle 82"/>
          <p:cNvSpPr>
            <a:spLocks noChangeArrowheads="1"/>
          </p:cNvSpPr>
          <p:nvPr/>
        </p:nvSpPr>
        <p:spPr bwMode="auto">
          <a:xfrm>
            <a:off x="7740650" y="1554163"/>
            <a:ext cx="336550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0</a:t>
            </a:r>
          </a:p>
        </p:txBody>
      </p:sp>
      <p:sp>
        <p:nvSpPr>
          <p:cNvPr id="1200211" name="Rectangle 83"/>
          <p:cNvSpPr>
            <a:spLocks noChangeArrowheads="1"/>
          </p:cNvSpPr>
          <p:nvPr/>
        </p:nvSpPr>
        <p:spPr bwMode="auto">
          <a:xfrm>
            <a:off x="7740650" y="2033588"/>
            <a:ext cx="336550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0</a:t>
            </a:r>
          </a:p>
        </p:txBody>
      </p:sp>
      <p:sp>
        <p:nvSpPr>
          <p:cNvPr id="1200212" name="Rectangle 84"/>
          <p:cNvSpPr>
            <a:spLocks noChangeArrowheads="1"/>
          </p:cNvSpPr>
          <p:nvPr/>
        </p:nvSpPr>
        <p:spPr bwMode="auto">
          <a:xfrm>
            <a:off x="7740650" y="2514600"/>
            <a:ext cx="336550" cy="3349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0</a:t>
            </a:r>
          </a:p>
        </p:txBody>
      </p:sp>
      <p:sp>
        <p:nvSpPr>
          <p:cNvPr id="1200213" name="Rectangle 85"/>
          <p:cNvSpPr>
            <a:spLocks noChangeArrowheads="1"/>
          </p:cNvSpPr>
          <p:nvPr/>
        </p:nvSpPr>
        <p:spPr bwMode="auto">
          <a:xfrm>
            <a:off x="7740650" y="2994025"/>
            <a:ext cx="336550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0</a:t>
            </a:r>
          </a:p>
        </p:txBody>
      </p:sp>
      <p:sp>
        <p:nvSpPr>
          <p:cNvPr id="1200214" name="Rectangle 86"/>
          <p:cNvSpPr>
            <a:spLocks noChangeArrowheads="1"/>
          </p:cNvSpPr>
          <p:nvPr/>
        </p:nvSpPr>
        <p:spPr bwMode="auto">
          <a:xfrm>
            <a:off x="7740650" y="3473450"/>
            <a:ext cx="336550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0</a:t>
            </a:r>
          </a:p>
        </p:txBody>
      </p:sp>
      <p:sp>
        <p:nvSpPr>
          <p:cNvPr id="1200215" name="Rectangle 87"/>
          <p:cNvSpPr>
            <a:spLocks noChangeArrowheads="1"/>
          </p:cNvSpPr>
          <p:nvPr/>
        </p:nvSpPr>
        <p:spPr bwMode="auto">
          <a:xfrm>
            <a:off x="7261225" y="3473450"/>
            <a:ext cx="336550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0</a:t>
            </a:r>
          </a:p>
        </p:txBody>
      </p:sp>
      <p:sp>
        <p:nvSpPr>
          <p:cNvPr id="1200216" name="Rectangle 88"/>
          <p:cNvSpPr>
            <a:spLocks noChangeArrowheads="1"/>
          </p:cNvSpPr>
          <p:nvPr/>
        </p:nvSpPr>
        <p:spPr bwMode="auto">
          <a:xfrm>
            <a:off x="6781800" y="3473450"/>
            <a:ext cx="334963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0</a:t>
            </a:r>
          </a:p>
        </p:txBody>
      </p:sp>
      <p:sp>
        <p:nvSpPr>
          <p:cNvPr id="1200217" name="Rectangle 89"/>
          <p:cNvSpPr>
            <a:spLocks noChangeArrowheads="1"/>
          </p:cNvSpPr>
          <p:nvPr/>
        </p:nvSpPr>
        <p:spPr bwMode="auto">
          <a:xfrm>
            <a:off x="5846763" y="3473450"/>
            <a:ext cx="336550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0</a:t>
            </a:r>
          </a:p>
        </p:txBody>
      </p:sp>
      <p:sp>
        <p:nvSpPr>
          <p:cNvPr id="1200218" name="Rectangle 90"/>
          <p:cNvSpPr>
            <a:spLocks noChangeArrowheads="1"/>
          </p:cNvSpPr>
          <p:nvPr/>
        </p:nvSpPr>
        <p:spPr bwMode="auto">
          <a:xfrm>
            <a:off x="5367338" y="3473450"/>
            <a:ext cx="334962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0</a:t>
            </a:r>
          </a:p>
        </p:txBody>
      </p:sp>
      <p:sp>
        <p:nvSpPr>
          <p:cNvPr id="1200219" name="Rectangle 91"/>
          <p:cNvSpPr>
            <a:spLocks noChangeArrowheads="1"/>
          </p:cNvSpPr>
          <p:nvPr/>
        </p:nvSpPr>
        <p:spPr bwMode="auto">
          <a:xfrm>
            <a:off x="4886325" y="3473450"/>
            <a:ext cx="336550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0</a:t>
            </a:r>
          </a:p>
        </p:txBody>
      </p:sp>
      <p:sp>
        <p:nvSpPr>
          <p:cNvPr id="1200220" name="Line 92"/>
          <p:cNvSpPr>
            <a:spLocks noChangeShapeType="1"/>
          </p:cNvSpPr>
          <p:nvPr/>
        </p:nvSpPr>
        <p:spPr bwMode="auto">
          <a:xfrm flipH="1" flipV="1">
            <a:off x="7116763" y="2849563"/>
            <a:ext cx="144462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200221" name="Line 93"/>
          <p:cNvSpPr>
            <a:spLocks noChangeShapeType="1"/>
          </p:cNvSpPr>
          <p:nvPr/>
        </p:nvSpPr>
        <p:spPr bwMode="auto">
          <a:xfrm flipH="1" flipV="1">
            <a:off x="5222875" y="1890713"/>
            <a:ext cx="144463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200222" name="Line 94"/>
          <p:cNvSpPr>
            <a:spLocks noChangeShapeType="1"/>
          </p:cNvSpPr>
          <p:nvPr/>
        </p:nvSpPr>
        <p:spPr bwMode="auto">
          <a:xfrm flipH="1" flipV="1">
            <a:off x="5702300" y="2370138"/>
            <a:ext cx="144463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200223" name="Line 95"/>
          <p:cNvSpPr>
            <a:spLocks noChangeShapeType="1"/>
          </p:cNvSpPr>
          <p:nvPr/>
        </p:nvSpPr>
        <p:spPr bwMode="auto">
          <a:xfrm flipH="1">
            <a:off x="6637338" y="2690813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200226" name="Text Box 98"/>
          <p:cNvSpPr txBox="1">
            <a:spLocks noChangeArrowheads="1"/>
          </p:cNvSpPr>
          <p:nvPr/>
        </p:nvSpPr>
        <p:spPr bwMode="auto">
          <a:xfrm>
            <a:off x="2527300" y="1219200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cs typeface="+mn-cs"/>
              </a:rPr>
              <a:t>A</a:t>
            </a:r>
          </a:p>
        </p:txBody>
      </p:sp>
      <p:sp>
        <p:nvSpPr>
          <p:cNvPr id="1200227" name="Rectangle 99"/>
          <p:cNvSpPr>
            <a:spLocks noChangeArrowheads="1"/>
          </p:cNvSpPr>
          <p:nvPr/>
        </p:nvSpPr>
        <p:spPr bwMode="auto">
          <a:xfrm>
            <a:off x="2473325" y="1460500"/>
            <a:ext cx="346075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10</a:t>
            </a:r>
          </a:p>
        </p:txBody>
      </p:sp>
      <p:sp>
        <p:nvSpPr>
          <p:cNvPr id="1200228" name="Rectangle 100"/>
          <p:cNvSpPr>
            <a:spLocks noChangeArrowheads="1"/>
          </p:cNvSpPr>
          <p:nvPr/>
        </p:nvSpPr>
        <p:spPr bwMode="auto">
          <a:xfrm>
            <a:off x="2473325" y="1958975"/>
            <a:ext cx="346075" cy="3476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13</a:t>
            </a:r>
          </a:p>
        </p:txBody>
      </p:sp>
      <p:sp>
        <p:nvSpPr>
          <p:cNvPr id="1200229" name="Rectangle 101"/>
          <p:cNvSpPr>
            <a:spLocks noChangeArrowheads="1"/>
          </p:cNvSpPr>
          <p:nvPr/>
        </p:nvSpPr>
        <p:spPr bwMode="auto">
          <a:xfrm>
            <a:off x="2473325" y="2457450"/>
            <a:ext cx="346075" cy="3476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10</a:t>
            </a:r>
          </a:p>
        </p:txBody>
      </p:sp>
      <p:sp>
        <p:nvSpPr>
          <p:cNvPr id="1200230" name="Rectangle 102"/>
          <p:cNvSpPr>
            <a:spLocks noChangeArrowheads="1"/>
          </p:cNvSpPr>
          <p:nvPr/>
        </p:nvSpPr>
        <p:spPr bwMode="auto">
          <a:xfrm>
            <a:off x="2473325" y="2954338"/>
            <a:ext cx="346075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4</a:t>
            </a:r>
          </a:p>
        </p:txBody>
      </p:sp>
      <p:sp>
        <p:nvSpPr>
          <p:cNvPr id="1200231" name="Rectangle 103"/>
          <p:cNvSpPr>
            <a:spLocks noChangeArrowheads="1"/>
          </p:cNvSpPr>
          <p:nvPr/>
        </p:nvSpPr>
        <p:spPr bwMode="auto">
          <a:xfrm>
            <a:off x="2473325" y="3452813"/>
            <a:ext cx="346075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0</a:t>
            </a:r>
          </a:p>
        </p:txBody>
      </p:sp>
      <p:sp>
        <p:nvSpPr>
          <p:cNvPr id="1200234" name="Text Box 106"/>
          <p:cNvSpPr txBox="1">
            <a:spLocks noChangeArrowheads="1"/>
          </p:cNvSpPr>
          <p:nvPr/>
        </p:nvSpPr>
        <p:spPr bwMode="auto">
          <a:xfrm>
            <a:off x="6338888" y="1317625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cs typeface="+mn-cs"/>
              </a:rPr>
              <a:t>A</a:t>
            </a:r>
          </a:p>
        </p:txBody>
      </p:sp>
      <p:sp>
        <p:nvSpPr>
          <p:cNvPr id="1200235" name="Rectangle 107"/>
          <p:cNvSpPr>
            <a:spLocks noChangeArrowheads="1"/>
          </p:cNvSpPr>
          <p:nvPr/>
        </p:nvSpPr>
        <p:spPr bwMode="auto">
          <a:xfrm>
            <a:off x="6292850" y="1554163"/>
            <a:ext cx="336550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1</a:t>
            </a:r>
          </a:p>
        </p:txBody>
      </p:sp>
      <p:sp>
        <p:nvSpPr>
          <p:cNvPr id="1200236" name="Rectangle 108"/>
          <p:cNvSpPr>
            <a:spLocks noChangeArrowheads="1"/>
          </p:cNvSpPr>
          <p:nvPr/>
        </p:nvSpPr>
        <p:spPr bwMode="auto">
          <a:xfrm>
            <a:off x="6292850" y="2033588"/>
            <a:ext cx="336550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1</a:t>
            </a:r>
          </a:p>
        </p:txBody>
      </p:sp>
      <p:sp>
        <p:nvSpPr>
          <p:cNvPr id="1200237" name="Rectangle 109"/>
          <p:cNvSpPr>
            <a:spLocks noChangeArrowheads="1"/>
          </p:cNvSpPr>
          <p:nvPr/>
        </p:nvSpPr>
        <p:spPr bwMode="auto">
          <a:xfrm>
            <a:off x="6292850" y="2514600"/>
            <a:ext cx="336550" cy="3349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4</a:t>
            </a:r>
          </a:p>
        </p:txBody>
      </p:sp>
      <p:sp>
        <p:nvSpPr>
          <p:cNvPr id="1200238" name="Rectangle 110"/>
          <p:cNvSpPr>
            <a:spLocks noChangeArrowheads="1"/>
          </p:cNvSpPr>
          <p:nvPr/>
        </p:nvSpPr>
        <p:spPr bwMode="auto">
          <a:xfrm>
            <a:off x="6292850" y="2994025"/>
            <a:ext cx="336550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5</a:t>
            </a:r>
          </a:p>
        </p:txBody>
      </p:sp>
      <p:sp>
        <p:nvSpPr>
          <p:cNvPr id="1200239" name="Rectangle 111"/>
          <p:cNvSpPr>
            <a:spLocks noChangeArrowheads="1"/>
          </p:cNvSpPr>
          <p:nvPr/>
        </p:nvSpPr>
        <p:spPr bwMode="auto">
          <a:xfrm>
            <a:off x="6292850" y="3473450"/>
            <a:ext cx="336550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0</a:t>
            </a:r>
          </a:p>
        </p:txBody>
      </p:sp>
      <p:sp>
        <p:nvSpPr>
          <p:cNvPr id="1200240" name="Line 112"/>
          <p:cNvSpPr>
            <a:spLocks noChangeShapeType="1"/>
          </p:cNvSpPr>
          <p:nvPr/>
        </p:nvSpPr>
        <p:spPr bwMode="auto">
          <a:xfrm flipH="1">
            <a:off x="6172200" y="2659063"/>
            <a:ext cx="144463" cy="7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200241" name="Line 113"/>
          <p:cNvSpPr>
            <a:spLocks noChangeShapeType="1"/>
          </p:cNvSpPr>
          <p:nvPr/>
        </p:nvSpPr>
        <p:spPr bwMode="auto">
          <a:xfrm flipH="1">
            <a:off x="2819400" y="2667000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200243" name="AutoShape 115"/>
          <p:cNvSpPr>
            <a:spLocks noChangeArrowheads="1"/>
          </p:cNvSpPr>
          <p:nvPr/>
        </p:nvSpPr>
        <p:spPr bwMode="auto">
          <a:xfrm>
            <a:off x="5816600" y="2527300"/>
            <a:ext cx="368300" cy="355600"/>
          </a:xfrm>
          <a:prstGeom prst="roundRect">
            <a:avLst>
              <a:gd name="adj" fmla="val 16667"/>
            </a:avLst>
          </a:prstGeom>
          <a:solidFill>
            <a:srgbClr val="CC0000">
              <a:alpha val="1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200244" name="AutoShape 116"/>
          <p:cNvSpPr>
            <a:spLocks noChangeArrowheads="1"/>
          </p:cNvSpPr>
          <p:nvPr/>
        </p:nvSpPr>
        <p:spPr bwMode="auto">
          <a:xfrm>
            <a:off x="1981200" y="2438400"/>
            <a:ext cx="368300" cy="355600"/>
          </a:xfrm>
          <a:prstGeom prst="roundRect">
            <a:avLst>
              <a:gd name="adj" fmla="val 16667"/>
            </a:avLst>
          </a:prstGeom>
          <a:solidFill>
            <a:srgbClr val="CC0000">
              <a:alpha val="1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200245" name="AutoShape 117"/>
          <p:cNvSpPr>
            <a:spLocks noChangeArrowheads="1"/>
          </p:cNvSpPr>
          <p:nvPr/>
        </p:nvSpPr>
        <p:spPr bwMode="auto">
          <a:xfrm>
            <a:off x="2895600" y="2438400"/>
            <a:ext cx="914400" cy="381000"/>
          </a:xfrm>
          <a:prstGeom prst="roundRect">
            <a:avLst>
              <a:gd name="adj" fmla="val 16667"/>
            </a:avLst>
          </a:prstGeom>
          <a:solidFill>
            <a:srgbClr val="CC0000">
              <a:alpha val="25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200246" name="AutoShape 118"/>
          <p:cNvSpPr>
            <a:spLocks noChangeArrowheads="1"/>
          </p:cNvSpPr>
          <p:nvPr/>
        </p:nvSpPr>
        <p:spPr bwMode="auto">
          <a:xfrm>
            <a:off x="2362200" y="2362200"/>
            <a:ext cx="1981200" cy="1600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12" name="Text Box 3"/>
          <p:cNvSpPr txBox="1">
            <a:spLocks noChangeArrowheads="1"/>
          </p:cNvSpPr>
          <p:nvPr/>
        </p:nvSpPr>
        <p:spPr bwMode="auto">
          <a:xfrm>
            <a:off x="4591050" y="981075"/>
            <a:ext cx="9921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cs typeface="+mn-cs"/>
              </a:rPr>
              <a:t>E-matrix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And the alignment</a:t>
            </a:r>
          </a:p>
        </p:txBody>
      </p:sp>
      <p:sp>
        <p:nvSpPr>
          <p:cNvPr id="1201155" name="Text Box 3"/>
          <p:cNvSpPr txBox="1">
            <a:spLocks noChangeArrowheads="1"/>
          </p:cNvSpPr>
          <p:nvPr/>
        </p:nvSpPr>
        <p:spPr bwMode="auto">
          <a:xfrm>
            <a:off x="136525" y="1050925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D</a:t>
            </a:r>
          </a:p>
        </p:txBody>
      </p:sp>
      <p:sp>
        <p:nvSpPr>
          <p:cNvPr id="1201156" name="Text Box 4"/>
          <p:cNvSpPr txBox="1">
            <a:spLocks noChangeArrowheads="1"/>
          </p:cNvSpPr>
          <p:nvPr/>
        </p:nvSpPr>
        <p:spPr bwMode="auto">
          <a:xfrm>
            <a:off x="2286000" y="9144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m</a:t>
            </a:r>
          </a:p>
        </p:txBody>
      </p:sp>
      <p:sp>
        <p:nvSpPr>
          <p:cNvPr id="1201157" name="Text Box 5"/>
          <p:cNvSpPr txBox="1">
            <a:spLocks noChangeArrowheads="1"/>
          </p:cNvSpPr>
          <p:nvPr/>
        </p:nvSpPr>
        <p:spPr bwMode="auto">
          <a:xfrm>
            <a:off x="228600" y="2286000"/>
            <a:ext cx="374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n</a:t>
            </a:r>
          </a:p>
        </p:txBody>
      </p:sp>
      <p:sp>
        <p:nvSpPr>
          <p:cNvPr id="1201158" name="Rectangle 6"/>
          <p:cNvSpPr>
            <a:spLocks noChangeArrowheads="1"/>
          </p:cNvSpPr>
          <p:nvPr/>
        </p:nvSpPr>
        <p:spPr bwMode="auto">
          <a:xfrm>
            <a:off x="996950" y="1468438"/>
            <a:ext cx="344488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19</a:t>
            </a:r>
          </a:p>
        </p:txBody>
      </p:sp>
      <p:sp>
        <p:nvSpPr>
          <p:cNvPr id="1201159" name="Text Box 7"/>
          <p:cNvSpPr txBox="1">
            <a:spLocks noChangeArrowheads="1"/>
          </p:cNvSpPr>
          <p:nvPr/>
        </p:nvSpPr>
        <p:spPr bwMode="auto">
          <a:xfrm>
            <a:off x="1027113" y="1219200"/>
            <a:ext cx="2778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cs typeface="+mn-cs"/>
              </a:rPr>
              <a:t>V</a:t>
            </a:r>
          </a:p>
        </p:txBody>
      </p:sp>
      <p:sp>
        <p:nvSpPr>
          <p:cNvPr id="1201160" name="Text Box 8"/>
          <p:cNvSpPr txBox="1">
            <a:spLocks noChangeArrowheads="1"/>
          </p:cNvSpPr>
          <p:nvPr/>
        </p:nvSpPr>
        <p:spPr bwMode="auto">
          <a:xfrm>
            <a:off x="1555750" y="1227138"/>
            <a:ext cx="2524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cs typeface="+mn-cs"/>
              </a:rPr>
              <a:t>L</a:t>
            </a:r>
          </a:p>
        </p:txBody>
      </p:sp>
      <p:sp>
        <p:nvSpPr>
          <p:cNvPr id="1201161" name="Text Box 9"/>
          <p:cNvSpPr txBox="1">
            <a:spLocks noChangeArrowheads="1"/>
          </p:cNvSpPr>
          <p:nvPr/>
        </p:nvSpPr>
        <p:spPr bwMode="auto">
          <a:xfrm>
            <a:off x="2070100" y="1227138"/>
            <a:ext cx="2174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cs typeface="+mn-cs"/>
              </a:rPr>
              <a:t>I</a:t>
            </a:r>
          </a:p>
        </p:txBody>
      </p:sp>
      <p:sp>
        <p:nvSpPr>
          <p:cNvPr id="1201162" name="Text Box 10"/>
          <p:cNvSpPr txBox="1">
            <a:spLocks noChangeArrowheads="1"/>
          </p:cNvSpPr>
          <p:nvPr/>
        </p:nvSpPr>
        <p:spPr bwMode="auto">
          <a:xfrm>
            <a:off x="3502025" y="1219200"/>
            <a:ext cx="260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cs typeface="+mn-cs"/>
              </a:rPr>
              <a:t>P</a:t>
            </a:r>
          </a:p>
        </p:txBody>
      </p:sp>
      <p:sp>
        <p:nvSpPr>
          <p:cNvPr id="1201163" name="Text Box 11"/>
          <p:cNvSpPr txBox="1">
            <a:spLocks noChangeArrowheads="1"/>
          </p:cNvSpPr>
          <p:nvPr/>
        </p:nvSpPr>
        <p:spPr bwMode="auto">
          <a:xfrm>
            <a:off x="2976563" y="1227138"/>
            <a:ext cx="2524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cs typeface="+mn-cs"/>
              </a:rPr>
              <a:t>L</a:t>
            </a:r>
          </a:p>
        </p:txBody>
      </p:sp>
      <p:sp>
        <p:nvSpPr>
          <p:cNvPr id="1201164" name="Text Box 12"/>
          <p:cNvSpPr txBox="1">
            <a:spLocks noChangeArrowheads="1"/>
          </p:cNvSpPr>
          <p:nvPr/>
        </p:nvSpPr>
        <p:spPr bwMode="auto">
          <a:xfrm>
            <a:off x="679450" y="1524000"/>
            <a:ext cx="2778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cs typeface="+mn-cs"/>
              </a:rPr>
              <a:t>V</a:t>
            </a:r>
          </a:p>
        </p:txBody>
      </p:sp>
      <p:sp>
        <p:nvSpPr>
          <p:cNvPr id="1201165" name="Text Box 13"/>
          <p:cNvSpPr txBox="1">
            <a:spLocks noChangeArrowheads="1"/>
          </p:cNvSpPr>
          <p:nvPr/>
        </p:nvSpPr>
        <p:spPr bwMode="auto">
          <a:xfrm>
            <a:off x="688975" y="2025650"/>
            <a:ext cx="2524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cs typeface="+mn-cs"/>
              </a:rPr>
              <a:t>L</a:t>
            </a:r>
          </a:p>
        </p:txBody>
      </p:sp>
      <p:sp>
        <p:nvSpPr>
          <p:cNvPr id="1201166" name="Text Box 14"/>
          <p:cNvSpPr txBox="1">
            <a:spLocks noChangeArrowheads="1"/>
          </p:cNvSpPr>
          <p:nvPr/>
        </p:nvSpPr>
        <p:spPr bwMode="auto">
          <a:xfrm>
            <a:off x="700088" y="2522538"/>
            <a:ext cx="2524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cs typeface="+mn-cs"/>
              </a:rPr>
              <a:t>L</a:t>
            </a:r>
          </a:p>
        </p:txBody>
      </p:sp>
      <p:sp>
        <p:nvSpPr>
          <p:cNvPr id="1201167" name="Text Box 15"/>
          <p:cNvSpPr txBox="1">
            <a:spLocks noChangeArrowheads="1"/>
          </p:cNvSpPr>
          <p:nvPr/>
        </p:nvSpPr>
        <p:spPr bwMode="auto">
          <a:xfrm>
            <a:off x="698500" y="3021013"/>
            <a:ext cx="2603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cs typeface="+mn-cs"/>
              </a:rPr>
              <a:t>P</a:t>
            </a:r>
          </a:p>
        </p:txBody>
      </p:sp>
      <p:sp>
        <p:nvSpPr>
          <p:cNvPr id="1201168" name="Rectangle 16"/>
          <p:cNvSpPr>
            <a:spLocks noChangeArrowheads="1"/>
          </p:cNvSpPr>
          <p:nvPr/>
        </p:nvSpPr>
        <p:spPr bwMode="auto">
          <a:xfrm>
            <a:off x="1489075" y="1468438"/>
            <a:ext cx="346075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13</a:t>
            </a:r>
          </a:p>
        </p:txBody>
      </p:sp>
      <p:sp>
        <p:nvSpPr>
          <p:cNvPr id="1201169" name="Rectangle 17"/>
          <p:cNvSpPr>
            <a:spLocks noChangeArrowheads="1"/>
          </p:cNvSpPr>
          <p:nvPr/>
        </p:nvSpPr>
        <p:spPr bwMode="auto">
          <a:xfrm>
            <a:off x="1982788" y="1468438"/>
            <a:ext cx="346075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17</a:t>
            </a:r>
          </a:p>
        </p:txBody>
      </p:sp>
      <p:sp>
        <p:nvSpPr>
          <p:cNvPr id="1201170" name="Rectangle 18"/>
          <p:cNvSpPr>
            <a:spLocks noChangeArrowheads="1"/>
          </p:cNvSpPr>
          <p:nvPr/>
        </p:nvSpPr>
        <p:spPr bwMode="auto">
          <a:xfrm>
            <a:off x="2933700" y="1468438"/>
            <a:ext cx="346075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9</a:t>
            </a:r>
          </a:p>
        </p:txBody>
      </p:sp>
      <p:sp>
        <p:nvSpPr>
          <p:cNvPr id="1201171" name="Rectangle 19"/>
          <p:cNvSpPr>
            <a:spLocks noChangeArrowheads="1"/>
          </p:cNvSpPr>
          <p:nvPr/>
        </p:nvSpPr>
        <p:spPr bwMode="auto">
          <a:xfrm>
            <a:off x="3427413" y="1468438"/>
            <a:ext cx="346075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3</a:t>
            </a:r>
          </a:p>
        </p:txBody>
      </p:sp>
      <p:sp>
        <p:nvSpPr>
          <p:cNvPr id="1201172" name="Rectangle 20"/>
          <p:cNvSpPr>
            <a:spLocks noChangeArrowheads="1"/>
          </p:cNvSpPr>
          <p:nvPr/>
        </p:nvSpPr>
        <p:spPr bwMode="auto">
          <a:xfrm>
            <a:off x="996950" y="1966913"/>
            <a:ext cx="344488" cy="3476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9</a:t>
            </a:r>
          </a:p>
        </p:txBody>
      </p:sp>
      <p:sp>
        <p:nvSpPr>
          <p:cNvPr id="1201173" name="Rectangle 21"/>
          <p:cNvSpPr>
            <a:spLocks noChangeArrowheads="1"/>
          </p:cNvSpPr>
          <p:nvPr/>
        </p:nvSpPr>
        <p:spPr bwMode="auto">
          <a:xfrm>
            <a:off x="1489075" y="1966913"/>
            <a:ext cx="346075" cy="3476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14</a:t>
            </a:r>
          </a:p>
        </p:txBody>
      </p:sp>
      <p:sp>
        <p:nvSpPr>
          <p:cNvPr id="1201174" name="Rectangle 22"/>
          <p:cNvSpPr>
            <a:spLocks noChangeArrowheads="1"/>
          </p:cNvSpPr>
          <p:nvPr/>
        </p:nvSpPr>
        <p:spPr bwMode="auto">
          <a:xfrm>
            <a:off x="1982788" y="1966913"/>
            <a:ext cx="346075" cy="3476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12</a:t>
            </a:r>
          </a:p>
        </p:txBody>
      </p:sp>
      <p:sp>
        <p:nvSpPr>
          <p:cNvPr id="1201175" name="Rectangle 23"/>
          <p:cNvSpPr>
            <a:spLocks noChangeArrowheads="1"/>
          </p:cNvSpPr>
          <p:nvPr/>
        </p:nvSpPr>
        <p:spPr bwMode="auto">
          <a:xfrm>
            <a:off x="2933700" y="1966913"/>
            <a:ext cx="346075" cy="3476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10</a:t>
            </a:r>
          </a:p>
        </p:txBody>
      </p:sp>
      <p:sp>
        <p:nvSpPr>
          <p:cNvPr id="1201176" name="Rectangle 24"/>
          <p:cNvSpPr>
            <a:spLocks noChangeArrowheads="1"/>
          </p:cNvSpPr>
          <p:nvPr/>
        </p:nvSpPr>
        <p:spPr bwMode="auto">
          <a:xfrm>
            <a:off x="3427413" y="1966913"/>
            <a:ext cx="346075" cy="3476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4</a:t>
            </a:r>
          </a:p>
        </p:txBody>
      </p:sp>
      <p:sp>
        <p:nvSpPr>
          <p:cNvPr id="1201177" name="Rectangle 25"/>
          <p:cNvSpPr>
            <a:spLocks noChangeArrowheads="1"/>
          </p:cNvSpPr>
          <p:nvPr/>
        </p:nvSpPr>
        <p:spPr bwMode="auto">
          <a:xfrm>
            <a:off x="996950" y="2465388"/>
            <a:ext cx="344488" cy="3476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7</a:t>
            </a:r>
          </a:p>
        </p:txBody>
      </p:sp>
      <p:sp>
        <p:nvSpPr>
          <p:cNvPr id="1201178" name="Rectangle 26"/>
          <p:cNvSpPr>
            <a:spLocks noChangeArrowheads="1"/>
          </p:cNvSpPr>
          <p:nvPr/>
        </p:nvSpPr>
        <p:spPr bwMode="auto">
          <a:xfrm>
            <a:off x="1489075" y="2465388"/>
            <a:ext cx="346075" cy="3476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8</a:t>
            </a:r>
          </a:p>
        </p:txBody>
      </p:sp>
      <p:sp>
        <p:nvSpPr>
          <p:cNvPr id="1201179" name="Rectangle 27"/>
          <p:cNvSpPr>
            <a:spLocks noChangeArrowheads="1"/>
          </p:cNvSpPr>
          <p:nvPr/>
        </p:nvSpPr>
        <p:spPr bwMode="auto">
          <a:xfrm>
            <a:off x="1982788" y="2465388"/>
            <a:ext cx="346075" cy="3476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9</a:t>
            </a:r>
          </a:p>
        </p:txBody>
      </p:sp>
      <p:sp>
        <p:nvSpPr>
          <p:cNvPr id="1201180" name="Rectangle 28"/>
          <p:cNvSpPr>
            <a:spLocks noChangeArrowheads="1"/>
          </p:cNvSpPr>
          <p:nvPr/>
        </p:nvSpPr>
        <p:spPr bwMode="auto">
          <a:xfrm>
            <a:off x="2933700" y="2465388"/>
            <a:ext cx="346075" cy="3476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15</a:t>
            </a:r>
          </a:p>
        </p:txBody>
      </p:sp>
      <p:sp>
        <p:nvSpPr>
          <p:cNvPr id="1201181" name="Rectangle 29"/>
          <p:cNvSpPr>
            <a:spLocks noChangeArrowheads="1"/>
          </p:cNvSpPr>
          <p:nvPr/>
        </p:nvSpPr>
        <p:spPr bwMode="auto">
          <a:xfrm>
            <a:off x="3427413" y="2465388"/>
            <a:ext cx="346075" cy="3476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5</a:t>
            </a:r>
          </a:p>
        </p:txBody>
      </p:sp>
      <p:sp>
        <p:nvSpPr>
          <p:cNvPr id="1201182" name="Rectangle 30"/>
          <p:cNvSpPr>
            <a:spLocks noChangeArrowheads="1"/>
          </p:cNvSpPr>
          <p:nvPr/>
        </p:nvSpPr>
        <p:spPr bwMode="auto">
          <a:xfrm>
            <a:off x="996950" y="2962275"/>
            <a:ext cx="344488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1</a:t>
            </a:r>
          </a:p>
        </p:txBody>
      </p:sp>
      <p:sp>
        <p:nvSpPr>
          <p:cNvPr id="1201183" name="Rectangle 31"/>
          <p:cNvSpPr>
            <a:spLocks noChangeArrowheads="1"/>
          </p:cNvSpPr>
          <p:nvPr/>
        </p:nvSpPr>
        <p:spPr bwMode="auto">
          <a:xfrm>
            <a:off x="1489075" y="2962275"/>
            <a:ext cx="346075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2</a:t>
            </a:r>
          </a:p>
        </p:txBody>
      </p:sp>
      <p:sp>
        <p:nvSpPr>
          <p:cNvPr id="1201184" name="Rectangle 32"/>
          <p:cNvSpPr>
            <a:spLocks noChangeArrowheads="1"/>
          </p:cNvSpPr>
          <p:nvPr/>
        </p:nvSpPr>
        <p:spPr bwMode="auto">
          <a:xfrm>
            <a:off x="1982788" y="2962275"/>
            <a:ext cx="346075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3</a:t>
            </a:r>
          </a:p>
        </p:txBody>
      </p:sp>
      <p:sp>
        <p:nvSpPr>
          <p:cNvPr id="1201185" name="Rectangle 33"/>
          <p:cNvSpPr>
            <a:spLocks noChangeArrowheads="1"/>
          </p:cNvSpPr>
          <p:nvPr/>
        </p:nvSpPr>
        <p:spPr bwMode="auto">
          <a:xfrm>
            <a:off x="2933700" y="2962275"/>
            <a:ext cx="346075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5</a:t>
            </a:r>
          </a:p>
        </p:txBody>
      </p:sp>
      <p:sp>
        <p:nvSpPr>
          <p:cNvPr id="1201186" name="Rectangle 34"/>
          <p:cNvSpPr>
            <a:spLocks noChangeArrowheads="1"/>
          </p:cNvSpPr>
          <p:nvPr/>
        </p:nvSpPr>
        <p:spPr bwMode="auto">
          <a:xfrm>
            <a:off x="3427413" y="2962275"/>
            <a:ext cx="346075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10</a:t>
            </a:r>
          </a:p>
        </p:txBody>
      </p:sp>
      <p:sp>
        <p:nvSpPr>
          <p:cNvPr id="1201187" name="Rectangle 35"/>
          <p:cNvSpPr>
            <a:spLocks noChangeArrowheads="1"/>
          </p:cNvSpPr>
          <p:nvPr/>
        </p:nvSpPr>
        <p:spPr bwMode="auto">
          <a:xfrm>
            <a:off x="3921125" y="1468438"/>
            <a:ext cx="346075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0</a:t>
            </a:r>
          </a:p>
        </p:txBody>
      </p:sp>
      <p:sp>
        <p:nvSpPr>
          <p:cNvPr id="1201188" name="Rectangle 36"/>
          <p:cNvSpPr>
            <a:spLocks noChangeArrowheads="1"/>
          </p:cNvSpPr>
          <p:nvPr/>
        </p:nvSpPr>
        <p:spPr bwMode="auto">
          <a:xfrm>
            <a:off x="3921125" y="1966913"/>
            <a:ext cx="346075" cy="3476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0</a:t>
            </a:r>
          </a:p>
        </p:txBody>
      </p:sp>
      <p:sp>
        <p:nvSpPr>
          <p:cNvPr id="1201189" name="Rectangle 37"/>
          <p:cNvSpPr>
            <a:spLocks noChangeArrowheads="1"/>
          </p:cNvSpPr>
          <p:nvPr/>
        </p:nvSpPr>
        <p:spPr bwMode="auto">
          <a:xfrm>
            <a:off x="3921125" y="2465388"/>
            <a:ext cx="346075" cy="3476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0</a:t>
            </a:r>
          </a:p>
        </p:txBody>
      </p:sp>
      <p:sp>
        <p:nvSpPr>
          <p:cNvPr id="1201190" name="Rectangle 38"/>
          <p:cNvSpPr>
            <a:spLocks noChangeArrowheads="1"/>
          </p:cNvSpPr>
          <p:nvPr/>
        </p:nvSpPr>
        <p:spPr bwMode="auto">
          <a:xfrm>
            <a:off x="3921125" y="2962275"/>
            <a:ext cx="346075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0</a:t>
            </a:r>
          </a:p>
        </p:txBody>
      </p:sp>
      <p:sp>
        <p:nvSpPr>
          <p:cNvPr id="1201191" name="Rectangle 39"/>
          <p:cNvSpPr>
            <a:spLocks noChangeArrowheads="1"/>
          </p:cNvSpPr>
          <p:nvPr/>
        </p:nvSpPr>
        <p:spPr bwMode="auto">
          <a:xfrm>
            <a:off x="3921125" y="3460750"/>
            <a:ext cx="346075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0</a:t>
            </a:r>
          </a:p>
        </p:txBody>
      </p:sp>
      <p:sp>
        <p:nvSpPr>
          <p:cNvPr id="1201192" name="Rectangle 40"/>
          <p:cNvSpPr>
            <a:spLocks noChangeArrowheads="1"/>
          </p:cNvSpPr>
          <p:nvPr/>
        </p:nvSpPr>
        <p:spPr bwMode="auto">
          <a:xfrm>
            <a:off x="3427413" y="3460750"/>
            <a:ext cx="346075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0</a:t>
            </a:r>
          </a:p>
        </p:txBody>
      </p:sp>
      <p:sp>
        <p:nvSpPr>
          <p:cNvPr id="1201193" name="Rectangle 41"/>
          <p:cNvSpPr>
            <a:spLocks noChangeArrowheads="1"/>
          </p:cNvSpPr>
          <p:nvPr/>
        </p:nvSpPr>
        <p:spPr bwMode="auto">
          <a:xfrm>
            <a:off x="2933700" y="3460750"/>
            <a:ext cx="346075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0</a:t>
            </a:r>
          </a:p>
        </p:txBody>
      </p:sp>
      <p:sp>
        <p:nvSpPr>
          <p:cNvPr id="1201194" name="Rectangle 42"/>
          <p:cNvSpPr>
            <a:spLocks noChangeArrowheads="1"/>
          </p:cNvSpPr>
          <p:nvPr/>
        </p:nvSpPr>
        <p:spPr bwMode="auto">
          <a:xfrm>
            <a:off x="1982788" y="3460750"/>
            <a:ext cx="346075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0</a:t>
            </a:r>
          </a:p>
        </p:txBody>
      </p:sp>
      <p:sp>
        <p:nvSpPr>
          <p:cNvPr id="1201195" name="Rectangle 43"/>
          <p:cNvSpPr>
            <a:spLocks noChangeArrowheads="1"/>
          </p:cNvSpPr>
          <p:nvPr/>
        </p:nvSpPr>
        <p:spPr bwMode="auto">
          <a:xfrm>
            <a:off x="1489075" y="3460750"/>
            <a:ext cx="346075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0</a:t>
            </a:r>
          </a:p>
        </p:txBody>
      </p:sp>
      <p:sp>
        <p:nvSpPr>
          <p:cNvPr id="1201196" name="Rectangle 44"/>
          <p:cNvSpPr>
            <a:spLocks noChangeArrowheads="1"/>
          </p:cNvSpPr>
          <p:nvPr/>
        </p:nvSpPr>
        <p:spPr bwMode="auto">
          <a:xfrm>
            <a:off x="996950" y="3460750"/>
            <a:ext cx="344488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0</a:t>
            </a:r>
          </a:p>
        </p:txBody>
      </p:sp>
      <p:sp>
        <p:nvSpPr>
          <p:cNvPr id="1201197" name="Line 45"/>
          <p:cNvSpPr>
            <a:spLocks noChangeShapeType="1"/>
          </p:cNvSpPr>
          <p:nvPr/>
        </p:nvSpPr>
        <p:spPr bwMode="auto">
          <a:xfrm flipH="1" flipV="1">
            <a:off x="3773488" y="3311525"/>
            <a:ext cx="147637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201198" name="Line 46"/>
          <p:cNvSpPr>
            <a:spLocks noChangeShapeType="1"/>
          </p:cNvSpPr>
          <p:nvPr/>
        </p:nvSpPr>
        <p:spPr bwMode="auto">
          <a:xfrm flipH="1" flipV="1">
            <a:off x="3279775" y="2813050"/>
            <a:ext cx="147638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201199" name="Line 47"/>
          <p:cNvSpPr>
            <a:spLocks noChangeShapeType="1"/>
          </p:cNvSpPr>
          <p:nvPr/>
        </p:nvSpPr>
        <p:spPr bwMode="auto">
          <a:xfrm flipH="1" flipV="1">
            <a:off x="1341438" y="1817688"/>
            <a:ext cx="147637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201200" name="Line 48"/>
          <p:cNvSpPr>
            <a:spLocks noChangeShapeType="1"/>
          </p:cNvSpPr>
          <p:nvPr/>
        </p:nvSpPr>
        <p:spPr bwMode="auto">
          <a:xfrm flipH="1" flipV="1">
            <a:off x="1835150" y="2314575"/>
            <a:ext cx="147638" cy="150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201201" name="Line 49"/>
          <p:cNvSpPr>
            <a:spLocks noChangeShapeType="1"/>
          </p:cNvSpPr>
          <p:nvPr/>
        </p:nvSpPr>
        <p:spPr bwMode="auto">
          <a:xfrm flipH="1">
            <a:off x="2328863" y="2647950"/>
            <a:ext cx="147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201202" name="Text Box 50"/>
          <p:cNvSpPr txBox="1">
            <a:spLocks noChangeArrowheads="1"/>
          </p:cNvSpPr>
          <p:nvPr/>
        </p:nvSpPr>
        <p:spPr bwMode="auto">
          <a:xfrm>
            <a:off x="8382000" y="12954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>
                <a:cs typeface="+mn-cs"/>
              </a:rPr>
              <a:t>E</a:t>
            </a:r>
          </a:p>
        </p:txBody>
      </p:sp>
      <p:sp>
        <p:nvSpPr>
          <p:cNvPr id="1201203" name="Rectangle 51"/>
          <p:cNvSpPr>
            <a:spLocks noChangeArrowheads="1"/>
          </p:cNvSpPr>
          <p:nvPr/>
        </p:nvSpPr>
        <p:spPr bwMode="auto">
          <a:xfrm>
            <a:off x="4886325" y="1554163"/>
            <a:ext cx="336550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1</a:t>
            </a:r>
          </a:p>
        </p:txBody>
      </p:sp>
      <p:sp>
        <p:nvSpPr>
          <p:cNvPr id="1201204" name="Text Box 52"/>
          <p:cNvSpPr txBox="1">
            <a:spLocks noChangeArrowheads="1"/>
          </p:cNvSpPr>
          <p:nvPr/>
        </p:nvSpPr>
        <p:spPr bwMode="auto">
          <a:xfrm>
            <a:off x="4911725" y="1308100"/>
            <a:ext cx="2778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cs typeface="+mn-cs"/>
              </a:rPr>
              <a:t>V</a:t>
            </a:r>
          </a:p>
        </p:txBody>
      </p:sp>
      <p:sp>
        <p:nvSpPr>
          <p:cNvPr id="1201205" name="Text Box 53"/>
          <p:cNvSpPr txBox="1">
            <a:spLocks noChangeArrowheads="1"/>
          </p:cNvSpPr>
          <p:nvPr/>
        </p:nvSpPr>
        <p:spPr bwMode="auto">
          <a:xfrm>
            <a:off x="5429250" y="1317625"/>
            <a:ext cx="2524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cs typeface="+mn-cs"/>
              </a:rPr>
              <a:t>L</a:t>
            </a:r>
          </a:p>
        </p:txBody>
      </p:sp>
      <p:sp>
        <p:nvSpPr>
          <p:cNvPr id="1201206" name="Text Box 54"/>
          <p:cNvSpPr txBox="1">
            <a:spLocks noChangeArrowheads="1"/>
          </p:cNvSpPr>
          <p:nvPr/>
        </p:nvSpPr>
        <p:spPr bwMode="auto">
          <a:xfrm>
            <a:off x="5926138" y="1317625"/>
            <a:ext cx="2174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cs typeface="+mn-cs"/>
              </a:rPr>
              <a:t>I</a:t>
            </a:r>
          </a:p>
        </p:txBody>
      </p:sp>
      <p:sp>
        <p:nvSpPr>
          <p:cNvPr id="1201207" name="Text Box 55"/>
          <p:cNvSpPr txBox="1">
            <a:spLocks noChangeArrowheads="1"/>
          </p:cNvSpPr>
          <p:nvPr/>
        </p:nvSpPr>
        <p:spPr bwMode="auto">
          <a:xfrm>
            <a:off x="6870700" y="1327150"/>
            <a:ext cx="2524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cs typeface="+mn-cs"/>
              </a:rPr>
              <a:t>L</a:t>
            </a:r>
          </a:p>
        </p:txBody>
      </p:sp>
      <p:sp>
        <p:nvSpPr>
          <p:cNvPr id="1201208" name="Text Box 56"/>
          <p:cNvSpPr txBox="1">
            <a:spLocks noChangeArrowheads="1"/>
          </p:cNvSpPr>
          <p:nvPr/>
        </p:nvSpPr>
        <p:spPr bwMode="auto">
          <a:xfrm>
            <a:off x="7299325" y="1317625"/>
            <a:ext cx="260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cs typeface="+mn-cs"/>
              </a:rPr>
              <a:t>P</a:t>
            </a:r>
          </a:p>
        </p:txBody>
      </p:sp>
      <p:sp>
        <p:nvSpPr>
          <p:cNvPr id="1201209" name="Text Box 57"/>
          <p:cNvSpPr txBox="1">
            <a:spLocks noChangeArrowheads="1"/>
          </p:cNvSpPr>
          <p:nvPr/>
        </p:nvSpPr>
        <p:spPr bwMode="auto">
          <a:xfrm>
            <a:off x="4572000" y="1693863"/>
            <a:ext cx="2778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cs typeface="+mn-cs"/>
              </a:rPr>
              <a:t>V</a:t>
            </a:r>
          </a:p>
        </p:txBody>
      </p:sp>
      <p:sp>
        <p:nvSpPr>
          <p:cNvPr id="1201210" name="Text Box 58"/>
          <p:cNvSpPr txBox="1">
            <a:spLocks noChangeArrowheads="1"/>
          </p:cNvSpPr>
          <p:nvPr/>
        </p:nvSpPr>
        <p:spPr bwMode="auto">
          <a:xfrm>
            <a:off x="4584700" y="2174875"/>
            <a:ext cx="2524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cs typeface="+mn-cs"/>
              </a:rPr>
              <a:t>L</a:t>
            </a:r>
          </a:p>
        </p:txBody>
      </p:sp>
      <p:sp>
        <p:nvSpPr>
          <p:cNvPr id="1201211" name="Text Box 59"/>
          <p:cNvSpPr txBox="1">
            <a:spLocks noChangeArrowheads="1"/>
          </p:cNvSpPr>
          <p:nvPr/>
        </p:nvSpPr>
        <p:spPr bwMode="auto">
          <a:xfrm>
            <a:off x="4598988" y="2654300"/>
            <a:ext cx="2524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cs typeface="+mn-cs"/>
              </a:rPr>
              <a:t>L</a:t>
            </a:r>
          </a:p>
        </p:txBody>
      </p:sp>
      <p:sp>
        <p:nvSpPr>
          <p:cNvPr id="1201212" name="Text Box 60"/>
          <p:cNvSpPr txBox="1">
            <a:spLocks noChangeArrowheads="1"/>
          </p:cNvSpPr>
          <p:nvPr/>
        </p:nvSpPr>
        <p:spPr bwMode="auto">
          <a:xfrm>
            <a:off x="4591050" y="3133725"/>
            <a:ext cx="260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cs typeface="+mn-cs"/>
              </a:rPr>
              <a:t>P</a:t>
            </a:r>
          </a:p>
        </p:txBody>
      </p:sp>
      <p:sp>
        <p:nvSpPr>
          <p:cNvPr id="1201213" name="Rectangle 61"/>
          <p:cNvSpPr>
            <a:spLocks noChangeArrowheads="1"/>
          </p:cNvSpPr>
          <p:nvPr/>
        </p:nvSpPr>
        <p:spPr bwMode="auto">
          <a:xfrm>
            <a:off x="5367338" y="1554163"/>
            <a:ext cx="334962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1</a:t>
            </a:r>
          </a:p>
        </p:txBody>
      </p:sp>
      <p:sp>
        <p:nvSpPr>
          <p:cNvPr id="1201214" name="Rectangle 62"/>
          <p:cNvSpPr>
            <a:spLocks noChangeArrowheads="1"/>
          </p:cNvSpPr>
          <p:nvPr/>
        </p:nvSpPr>
        <p:spPr bwMode="auto">
          <a:xfrm>
            <a:off x="5846763" y="1554163"/>
            <a:ext cx="336550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1</a:t>
            </a:r>
          </a:p>
        </p:txBody>
      </p:sp>
      <p:sp>
        <p:nvSpPr>
          <p:cNvPr id="1201215" name="Rectangle 63"/>
          <p:cNvSpPr>
            <a:spLocks noChangeArrowheads="1"/>
          </p:cNvSpPr>
          <p:nvPr/>
        </p:nvSpPr>
        <p:spPr bwMode="auto">
          <a:xfrm>
            <a:off x="6781800" y="1554163"/>
            <a:ext cx="334963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3</a:t>
            </a:r>
          </a:p>
        </p:txBody>
      </p:sp>
      <p:sp>
        <p:nvSpPr>
          <p:cNvPr id="1201216" name="Rectangle 64"/>
          <p:cNvSpPr>
            <a:spLocks noChangeArrowheads="1"/>
          </p:cNvSpPr>
          <p:nvPr/>
        </p:nvSpPr>
        <p:spPr bwMode="auto">
          <a:xfrm>
            <a:off x="7261225" y="1554163"/>
            <a:ext cx="336550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3</a:t>
            </a:r>
          </a:p>
        </p:txBody>
      </p:sp>
      <p:sp>
        <p:nvSpPr>
          <p:cNvPr id="1201217" name="Rectangle 65"/>
          <p:cNvSpPr>
            <a:spLocks noChangeArrowheads="1"/>
          </p:cNvSpPr>
          <p:nvPr/>
        </p:nvSpPr>
        <p:spPr bwMode="auto">
          <a:xfrm>
            <a:off x="4886325" y="2033588"/>
            <a:ext cx="336550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1</a:t>
            </a:r>
          </a:p>
        </p:txBody>
      </p:sp>
      <p:sp>
        <p:nvSpPr>
          <p:cNvPr id="1201218" name="Rectangle 66"/>
          <p:cNvSpPr>
            <a:spLocks noChangeArrowheads="1"/>
          </p:cNvSpPr>
          <p:nvPr/>
        </p:nvSpPr>
        <p:spPr bwMode="auto">
          <a:xfrm>
            <a:off x="5367338" y="2033588"/>
            <a:ext cx="334962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1</a:t>
            </a:r>
          </a:p>
        </p:txBody>
      </p:sp>
      <p:sp>
        <p:nvSpPr>
          <p:cNvPr id="1201219" name="Rectangle 67"/>
          <p:cNvSpPr>
            <a:spLocks noChangeArrowheads="1"/>
          </p:cNvSpPr>
          <p:nvPr/>
        </p:nvSpPr>
        <p:spPr bwMode="auto">
          <a:xfrm>
            <a:off x="5846763" y="2033588"/>
            <a:ext cx="336550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1</a:t>
            </a:r>
          </a:p>
        </p:txBody>
      </p:sp>
      <p:sp>
        <p:nvSpPr>
          <p:cNvPr id="1201220" name="Rectangle 68"/>
          <p:cNvSpPr>
            <a:spLocks noChangeArrowheads="1"/>
          </p:cNvSpPr>
          <p:nvPr/>
        </p:nvSpPr>
        <p:spPr bwMode="auto">
          <a:xfrm>
            <a:off x="6781800" y="2033588"/>
            <a:ext cx="334963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1</a:t>
            </a:r>
          </a:p>
        </p:txBody>
      </p:sp>
      <p:sp>
        <p:nvSpPr>
          <p:cNvPr id="1201221" name="Rectangle 69"/>
          <p:cNvSpPr>
            <a:spLocks noChangeArrowheads="1"/>
          </p:cNvSpPr>
          <p:nvPr/>
        </p:nvSpPr>
        <p:spPr bwMode="auto">
          <a:xfrm>
            <a:off x="7261225" y="2033588"/>
            <a:ext cx="336550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3</a:t>
            </a:r>
          </a:p>
        </p:txBody>
      </p:sp>
      <p:sp>
        <p:nvSpPr>
          <p:cNvPr id="1201222" name="Rectangle 70"/>
          <p:cNvSpPr>
            <a:spLocks noChangeArrowheads="1"/>
          </p:cNvSpPr>
          <p:nvPr/>
        </p:nvSpPr>
        <p:spPr bwMode="auto">
          <a:xfrm>
            <a:off x="4886325" y="2514600"/>
            <a:ext cx="336550" cy="3349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5</a:t>
            </a:r>
          </a:p>
        </p:txBody>
      </p:sp>
      <p:sp>
        <p:nvSpPr>
          <p:cNvPr id="1201223" name="Rectangle 71"/>
          <p:cNvSpPr>
            <a:spLocks noChangeArrowheads="1"/>
          </p:cNvSpPr>
          <p:nvPr/>
        </p:nvSpPr>
        <p:spPr bwMode="auto">
          <a:xfrm>
            <a:off x="5367338" y="2514600"/>
            <a:ext cx="334962" cy="3349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1</a:t>
            </a:r>
          </a:p>
        </p:txBody>
      </p:sp>
      <p:sp>
        <p:nvSpPr>
          <p:cNvPr id="1201224" name="Rectangle 72"/>
          <p:cNvSpPr>
            <a:spLocks noChangeArrowheads="1"/>
          </p:cNvSpPr>
          <p:nvPr/>
        </p:nvSpPr>
        <p:spPr bwMode="auto">
          <a:xfrm>
            <a:off x="5846763" y="2514600"/>
            <a:ext cx="336550" cy="3349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5</a:t>
            </a:r>
          </a:p>
        </p:txBody>
      </p:sp>
      <p:sp>
        <p:nvSpPr>
          <p:cNvPr id="1201225" name="Rectangle 73"/>
          <p:cNvSpPr>
            <a:spLocks noChangeArrowheads="1"/>
          </p:cNvSpPr>
          <p:nvPr/>
        </p:nvSpPr>
        <p:spPr bwMode="auto">
          <a:xfrm>
            <a:off x="6781800" y="2514600"/>
            <a:ext cx="334963" cy="3349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1</a:t>
            </a:r>
          </a:p>
        </p:txBody>
      </p:sp>
      <p:sp>
        <p:nvSpPr>
          <p:cNvPr id="1201226" name="Rectangle 74"/>
          <p:cNvSpPr>
            <a:spLocks noChangeArrowheads="1"/>
          </p:cNvSpPr>
          <p:nvPr/>
        </p:nvSpPr>
        <p:spPr bwMode="auto">
          <a:xfrm>
            <a:off x="7261225" y="2514600"/>
            <a:ext cx="336550" cy="3349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2</a:t>
            </a:r>
          </a:p>
        </p:txBody>
      </p:sp>
      <p:sp>
        <p:nvSpPr>
          <p:cNvPr id="1201227" name="Rectangle 75"/>
          <p:cNvSpPr>
            <a:spLocks noChangeArrowheads="1"/>
          </p:cNvSpPr>
          <p:nvPr/>
        </p:nvSpPr>
        <p:spPr bwMode="auto">
          <a:xfrm>
            <a:off x="4886325" y="2994025"/>
            <a:ext cx="336550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5</a:t>
            </a:r>
          </a:p>
        </p:txBody>
      </p:sp>
      <p:sp>
        <p:nvSpPr>
          <p:cNvPr id="1201228" name="Rectangle 76"/>
          <p:cNvSpPr>
            <a:spLocks noChangeArrowheads="1"/>
          </p:cNvSpPr>
          <p:nvPr/>
        </p:nvSpPr>
        <p:spPr bwMode="auto">
          <a:xfrm>
            <a:off x="5367338" y="2994025"/>
            <a:ext cx="334962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5</a:t>
            </a:r>
          </a:p>
        </p:txBody>
      </p:sp>
      <p:sp>
        <p:nvSpPr>
          <p:cNvPr id="1201229" name="Rectangle 77"/>
          <p:cNvSpPr>
            <a:spLocks noChangeArrowheads="1"/>
          </p:cNvSpPr>
          <p:nvPr/>
        </p:nvSpPr>
        <p:spPr bwMode="auto">
          <a:xfrm>
            <a:off x="5846763" y="2994025"/>
            <a:ext cx="336550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5</a:t>
            </a:r>
          </a:p>
        </p:txBody>
      </p:sp>
      <p:sp>
        <p:nvSpPr>
          <p:cNvPr id="1201230" name="Rectangle 78"/>
          <p:cNvSpPr>
            <a:spLocks noChangeArrowheads="1"/>
          </p:cNvSpPr>
          <p:nvPr/>
        </p:nvSpPr>
        <p:spPr bwMode="auto">
          <a:xfrm>
            <a:off x="6781800" y="2994025"/>
            <a:ext cx="334963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4</a:t>
            </a:r>
          </a:p>
        </p:txBody>
      </p:sp>
      <p:sp>
        <p:nvSpPr>
          <p:cNvPr id="1201231" name="Rectangle 79"/>
          <p:cNvSpPr>
            <a:spLocks noChangeArrowheads="1"/>
          </p:cNvSpPr>
          <p:nvPr/>
        </p:nvSpPr>
        <p:spPr bwMode="auto">
          <a:xfrm>
            <a:off x="7261225" y="2994025"/>
            <a:ext cx="336550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1</a:t>
            </a:r>
          </a:p>
        </p:txBody>
      </p:sp>
      <p:sp>
        <p:nvSpPr>
          <p:cNvPr id="1201232" name="Rectangle 80"/>
          <p:cNvSpPr>
            <a:spLocks noChangeArrowheads="1"/>
          </p:cNvSpPr>
          <p:nvPr/>
        </p:nvSpPr>
        <p:spPr bwMode="auto">
          <a:xfrm>
            <a:off x="7740650" y="1554163"/>
            <a:ext cx="336550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0</a:t>
            </a:r>
          </a:p>
        </p:txBody>
      </p:sp>
      <p:sp>
        <p:nvSpPr>
          <p:cNvPr id="1201233" name="Rectangle 81"/>
          <p:cNvSpPr>
            <a:spLocks noChangeArrowheads="1"/>
          </p:cNvSpPr>
          <p:nvPr/>
        </p:nvSpPr>
        <p:spPr bwMode="auto">
          <a:xfrm>
            <a:off x="7740650" y="2033588"/>
            <a:ext cx="336550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0</a:t>
            </a:r>
          </a:p>
        </p:txBody>
      </p:sp>
      <p:sp>
        <p:nvSpPr>
          <p:cNvPr id="1201234" name="Rectangle 82"/>
          <p:cNvSpPr>
            <a:spLocks noChangeArrowheads="1"/>
          </p:cNvSpPr>
          <p:nvPr/>
        </p:nvSpPr>
        <p:spPr bwMode="auto">
          <a:xfrm>
            <a:off x="7740650" y="2514600"/>
            <a:ext cx="336550" cy="3349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0</a:t>
            </a:r>
          </a:p>
        </p:txBody>
      </p:sp>
      <p:sp>
        <p:nvSpPr>
          <p:cNvPr id="1201235" name="Rectangle 83"/>
          <p:cNvSpPr>
            <a:spLocks noChangeArrowheads="1"/>
          </p:cNvSpPr>
          <p:nvPr/>
        </p:nvSpPr>
        <p:spPr bwMode="auto">
          <a:xfrm>
            <a:off x="7740650" y="2994025"/>
            <a:ext cx="336550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0</a:t>
            </a:r>
          </a:p>
        </p:txBody>
      </p:sp>
      <p:sp>
        <p:nvSpPr>
          <p:cNvPr id="1201236" name="Rectangle 84"/>
          <p:cNvSpPr>
            <a:spLocks noChangeArrowheads="1"/>
          </p:cNvSpPr>
          <p:nvPr/>
        </p:nvSpPr>
        <p:spPr bwMode="auto">
          <a:xfrm>
            <a:off x="7740650" y="3473450"/>
            <a:ext cx="336550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0</a:t>
            </a:r>
          </a:p>
        </p:txBody>
      </p:sp>
      <p:sp>
        <p:nvSpPr>
          <p:cNvPr id="1201237" name="Rectangle 85"/>
          <p:cNvSpPr>
            <a:spLocks noChangeArrowheads="1"/>
          </p:cNvSpPr>
          <p:nvPr/>
        </p:nvSpPr>
        <p:spPr bwMode="auto">
          <a:xfrm>
            <a:off x="7261225" y="3473450"/>
            <a:ext cx="336550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0</a:t>
            </a:r>
          </a:p>
        </p:txBody>
      </p:sp>
      <p:sp>
        <p:nvSpPr>
          <p:cNvPr id="1201238" name="Rectangle 86"/>
          <p:cNvSpPr>
            <a:spLocks noChangeArrowheads="1"/>
          </p:cNvSpPr>
          <p:nvPr/>
        </p:nvSpPr>
        <p:spPr bwMode="auto">
          <a:xfrm>
            <a:off x="6781800" y="3473450"/>
            <a:ext cx="334963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0</a:t>
            </a:r>
          </a:p>
        </p:txBody>
      </p:sp>
      <p:sp>
        <p:nvSpPr>
          <p:cNvPr id="1201239" name="Rectangle 87"/>
          <p:cNvSpPr>
            <a:spLocks noChangeArrowheads="1"/>
          </p:cNvSpPr>
          <p:nvPr/>
        </p:nvSpPr>
        <p:spPr bwMode="auto">
          <a:xfrm>
            <a:off x="5846763" y="3473450"/>
            <a:ext cx="336550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0</a:t>
            </a:r>
          </a:p>
        </p:txBody>
      </p:sp>
      <p:sp>
        <p:nvSpPr>
          <p:cNvPr id="1201240" name="Rectangle 88"/>
          <p:cNvSpPr>
            <a:spLocks noChangeArrowheads="1"/>
          </p:cNvSpPr>
          <p:nvPr/>
        </p:nvSpPr>
        <p:spPr bwMode="auto">
          <a:xfrm>
            <a:off x="5367338" y="3473450"/>
            <a:ext cx="334962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0</a:t>
            </a:r>
          </a:p>
        </p:txBody>
      </p:sp>
      <p:sp>
        <p:nvSpPr>
          <p:cNvPr id="1201241" name="Rectangle 89"/>
          <p:cNvSpPr>
            <a:spLocks noChangeArrowheads="1"/>
          </p:cNvSpPr>
          <p:nvPr/>
        </p:nvSpPr>
        <p:spPr bwMode="auto">
          <a:xfrm>
            <a:off x="4886325" y="3473450"/>
            <a:ext cx="336550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0</a:t>
            </a:r>
          </a:p>
        </p:txBody>
      </p:sp>
      <p:sp>
        <p:nvSpPr>
          <p:cNvPr id="1201242" name="Line 90"/>
          <p:cNvSpPr>
            <a:spLocks noChangeShapeType="1"/>
          </p:cNvSpPr>
          <p:nvPr/>
        </p:nvSpPr>
        <p:spPr bwMode="auto">
          <a:xfrm flipH="1" flipV="1">
            <a:off x="7116763" y="2849563"/>
            <a:ext cx="144462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201243" name="Line 91"/>
          <p:cNvSpPr>
            <a:spLocks noChangeShapeType="1"/>
          </p:cNvSpPr>
          <p:nvPr/>
        </p:nvSpPr>
        <p:spPr bwMode="auto">
          <a:xfrm flipH="1" flipV="1">
            <a:off x="5222875" y="1890713"/>
            <a:ext cx="144463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201244" name="Line 92"/>
          <p:cNvSpPr>
            <a:spLocks noChangeShapeType="1"/>
          </p:cNvSpPr>
          <p:nvPr/>
        </p:nvSpPr>
        <p:spPr bwMode="auto">
          <a:xfrm flipH="1" flipV="1">
            <a:off x="5702300" y="2370138"/>
            <a:ext cx="144463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201245" name="Line 93"/>
          <p:cNvSpPr>
            <a:spLocks noChangeShapeType="1"/>
          </p:cNvSpPr>
          <p:nvPr/>
        </p:nvSpPr>
        <p:spPr bwMode="auto">
          <a:xfrm flipH="1">
            <a:off x="6637338" y="2690813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201246" name="Text Box 94"/>
          <p:cNvSpPr txBox="1">
            <a:spLocks noChangeArrowheads="1"/>
          </p:cNvSpPr>
          <p:nvPr/>
        </p:nvSpPr>
        <p:spPr bwMode="auto">
          <a:xfrm>
            <a:off x="2527300" y="1219200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cs typeface="+mn-cs"/>
              </a:rPr>
              <a:t>A</a:t>
            </a:r>
          </a:p>
        </p:txBody>
      </p:sp>
      <p:sp>
        <p:nvSpPr>
          <p:cNvPr id="1201247" name="Rectangle 95"/>
          <p:cNvSpPr>
            <a:spLocks noChangeArrowheads="1"/>
          </p:cNvSpPr>
          <p:nvPr/>
        </p:nvSpPr>
        <p:spPr bwMode="auto">
          <a:xfrm>
            <a:off x="2473325" y="1460500"/>
            <a:ext cx="346075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10</a:t>
            </a:r>
          </a:p>
        </p:txBody>
      </p:sp>
      <p:sp>
        <p:nvSpPr>
          <p:cNvPr id="1201248" name="Rectangle 96"/>
          <p:cNvSpPr>
            <a:spLocks noChangeArrowheads="1"/>
          </p:cNvSpPr>
          <p:nvPr/>
        </p:nvSpPr>
        <p:spPr bwMode="auto">
          <a:xfrm>
            <a:off x="2473325" y="1958975"/>
            <a:ext cx="346075" cy="3476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13</a:t>
            </a:r>
          </a:p>
        </p:txBody>
      </p:sp>
      <p:sp>
        <p:nvSpPr>
          <p:cNvPr id="1201249" name="Rectangle 97"/>
          <p:cNvSpPr>
            <a:spLocks noChangeArrowheads="1"/>
          </p:cNvSpPr>
          <p:nvPr/>
        </p:nvSpPr>
        <p:spPr bwMode="auto">
          <a:xfrm>
            <a:off x="2473325" y="2457450"/>
            <a:ext cx="346075" cy="3476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10</a:t>
            </a:r>
          </a:p>
        </p:txBody>
      </p:sp>
      <p:sp>
        <p:nvSpPr>
          <p:cNvPr id="1201250" name="Rectangle 98"/>
          <p:cNvSpPr>
            <a:spLocks noChangeArrowheads="1"/>
          </p:cNvSpPr>
          <p:nvPr/>
        </p:nvSpPr>
        <p:spPr bwMode="auto">
          <a:xfrm>
            <a:off x="2473325" y="2954338"/>
            <a:ext cx="346075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4</a:t>
            </a:r>
          </a:p>
        </p:txBody>
      </p:sp>
      <p:sp>
        <p:nvSpPr>
          <p:cNvPr id="1201251" name="Rectangle 99"/>
          <p:cNvSpPr>
            <a:spLocks noChangeArrowheads="1"/>
          </p:cNvSpPr>
          <p:nvPr/>
        </p:nvSpPr>
        <p:spPr bwMode="auto">
          <a:xfrm>
            <a:off x="2473325" y="3452813"/>
            <a:ext cx="346075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0</a:t>
            </a:r>
          </a:p>
        </p:txBody>
      </p:sp>
      <p:sp>
        <p:nvSpPr>
          <p:cNvPr id="1201252" name="Text Box 100"/>
          <p:cNvSpPr txBox="1">
            <a:spLocks noChangeArrowheads="1"/>
          </p:cNvSpPr>
          <p:nvPr/>
        </p:nvSpPr>
        <p:spPr bwMode="auto">
          <a:xfrm>
            <a:off x="6338888" y="1317625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cs typeface="+mn-cs"/>
              </a:rPr>
              <a:t>A</a:t>
            </a:r>
          </a:p>
        </p:txBody>
      </p:sp>
      <p:sp>
        <p:nvSpPr>
          <p:cNvPr id="1201253" name="Rectangle 101"/>
          <p:cNvSpPr>
            <a:spLocks noChangeArrowheads="1"/>
          </p:cNvSpPr>
          <p:nvPr/>
        </p:nvSpPr>
        <p:spPr bwMode="auto">
          <a:xfrm>
            <a:off x="6292850" y="1554163"/>
            <a:ext cx="336550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1</a:t>
            </a:r>
          </a:p>
        </p:txBody>
      </p:sp>
      <p:sp>
        <p:nvSpPr>
          <p:cNvPr id="1201254" name="Rectangle 102"/>
          <p:cNvSpPr>
            <a:spLocks noChangeArrowheads="1"/>
          </p:cNvSpPr>
          <p:nvPr/>
        </p:nvSpPr>
        <p:spPr bwMode="auto">
          <a:xfrm>
            <a:off x="6292850" y="2033588"/>
            <a:ext cx="336550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1</a:t>
            </a:r>
          </a:p>
        </p:txBody>
      </p:sp>
      <p:sp>
        <p:nvSpPr>
          <p:cNvPr id="1201255" name="Rectangle 103"/>
          <p:cNvSpPr>
            <a:spLocks noChangeArrowheads="1"/>
          </p:cNvSpPr>
          <p:nvPr/>
        </p:nvSpPr>
        <p:spPr bwMode="auto">
          <a:xfrm>
            <a:off x="6292850" y="2514600"/>
            <a:ext cx="336550" cy="3349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4</a:t>
            </a:r>
          </a:p>
        </p:txBody>
      </p:sp>
      <p:sp>
        <p:nvSpPr>
          <p:cNvPr id="1201256" name="Rectangle 104"/>
          <p:cNvSpPr>
            <a:spLocks noChangeArrowheads="1"/>
          </p:cNvSpPr>
          <p:nvPr/>
        </p:nvSpPr>
        <p:spPr bwMode="auto">
          <a:xfrm>
            <a:off x="6292850" y="2994025"/>
            <a:ext cx="336550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5</a:t>
            </a:r>
          </a:p>
        </p:txBody>
      </p:sp>
      <p:sp>
        <p:nvSpPr>
          <p:cNvPr id="1201257" name="Rectangle 105"/>
          <p:cNvSpPr>
            <a:spLocks noChangeArrowheads="1"/>
          </p:cNvSpPr>
          <p:nvPr/>
        </p:nvSpPr>
        <p:spPr bwMode="auto">
          <a:xfrm>
            <a:off x="6292850" y="3473450"/>
            <a:ext cx="336550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0</a:t>
            </a:r>
          </a:p>
        </p:txBody>
      </p:sp>
      <p:sp>
        <p:nvSpPr>
          <p:cNvPr id="1201258" name="Line 106"/>
          <p:cNvSpPr>
            <a:spLocks noChangeShapeType="1"/>
          </p:cNvSpPr>
          <p:nvPr/>
        </p:nvSpPr>
        <p:spPr bwMode="auto">
          <a:xfrm flipH="1">
            <a:off x="6172200" y="2659063"/>
            <a:ext cx="144463" cy="7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201259" name="Line 107"/>
          <p:cNvSpPr>
            <a:spLocks noChangeShapeType="1"/>
          </p:cNvSpPr>
          <p:nvPr/>
        </p:nvSpPr>
        <p:spPr bwMode="auto">
          <a:xfrm flipH="1">
            <a:off x="2819400" y="2667000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201261" name="AutoShape 109"/>
          <p:cNvSpPr>
            <a:spLocks noChangeArrowheads="1"/>
          </p:cNvSpPr>
          <p:nvPr/>
        </p:nvSpPr>
        <p:spPr bwMode="auto">
          <a:xfrm>
            <a:off x="5816600" y="2527300"/>
            <a:ext cx="368300" cy="355600"/>
          </a:xfrm>
          <a:prstGeom prst="roundRect">
            <a:avLst>
              <a:gd name="adj" fmla="val 16667"/>
            </a:avLst>
          </a:prstGeom>
          <a:solidFill>
            <a:srgbClr val="CC0000">
              <a:alpha val="1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201262" name="AutoShape 110"/>
          <p:cNvSpPr>
            <a:spLocks noChangeArrowheads="1"/>
          </p:cNvSpPr>
          <p:nvPr/>
        </p:nvSpPr>
        <p:spPr bwMode="auto">
          <a:xfrm>
            <a:off x="1981200" y="2438400"/>
            <a:ext cx="368300" cy="355600"/>
          </a:xfrm>
          <a:prstGeom prst="roundRect">
            <a:avLst>
              <a:gd name="adj" fmla="val 16667"/>
            </a:avLst>
          </a:prstGeom>
          <a:solidFill>
            <a:srgbClr val="CC0000">
              <a:alpha val="1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201263" name="AutoShape 111"/>
          <p:cNvSpPr>
            <a:spLocks noChangeArrowheads="1"/>
          </p:cNvSpPr>
          <p:nvPr/>
        </p:nvSpPr>
        <p:spPr bwMode="auto">
          <a:xfrm>
            <a:off x="2895600" y="2438400"/>
            <a:ext cx="381000" cy="381000"/>
          </a:xfrm>
          <a:prstGeom prst="roundRect">
            <a:avLst>
              <a:gd name="adj" fmla="val 16667"/>
            </a:avLst>
          </a:prstGeom>
          <a:solidFill>
            <a:srgbClr val="CC0000">
              <a:alpha val="25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201265" name="Text Box 113"/>
          <p:cNvSpPr txBox="1">
            <a:spLocks noChangeArrowheads="1"/>
          </p:cNvSpPr>
          <p:nvPr/>
        </p:nvSpPr>
        <p:spPr bwMode="auto">
          <a:xfrm>
            <a:off x="3500438" y="4365625"/>
            <a:ext cx="15763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b="0" dirty="0">
                <a:latin typeface="Comic Sans MS" charset="0"/>
                <a:cs typeface="+mn-cs"/>
              </a:rPr>
              <a:t>15 -5 -1 = 9?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And the alignment</a:t>
            </a:r>
          </a:p>
        </p:txBody>
      </p:sp>
      <p:sp>
        <p:nvSpPr>
          <p:cNvPr id="1202179" name="Text Box 3"/>
          <p:cNvSpPr txBox="1">
            <a:spLocks noChangeArrowheads="1"/>
          </p:cNvSpPr>
          <p:nvPr/>
        </p:nvSpPr>
        <p:spPr bwMode="auto">
          <a:xfrm>
            <a:off x="136525" y="1050925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D</a:t>
            </a:r>
          </a:p>
        </p:txBody>
      </p:sp>
      <p:sp>
        <p:nvSpPr>
          <p:cNvPr id="1202180" name="Text Box 4"/>
          <p:cNvSpPr txBox="1">
            <a:spLocks noChangeArrowheads="1"/>
          </p:cNvSpPr>
          <p:nvPr/>
        </p:nvSpPr>
        <p:spPr bwMode="auto">
          <a:xfrm>
            <a:off x="2286000" y="9144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m</a:t>
            </a:r>
          </a:p>
        </p:txBody>
      </p:sp>
      <p:sp>
        <p:nvSpPr>
          <p:cNvPr id="1202181" name="Text Box 5"/>
          <p:cNvSpPr txBox="1">
            <a:spLocks noChangeArrowheads="1"/>
          </p:cNvSpPr>
          <p:nvPr/>
        </p:nvSpPr>
        <p:spPr bwMode="auto">
          <a:xfrm>
            <a:off x="228600" y="2286000"/>
            <a:ext cx="374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n</a:t>
            </a:r>
          </a:p>
        </p:txBody>
      </p:sp>
      <p:sp>
        <p:nvSpPr>
          <p:cNvPr id="1202182" name="Rectangle 6"/>
          <p:cNvSpPr>
            <a:spLocks noChangeArrowheads="1"/>
          </p:cNvSpPr>
          <p:nvPr/>
        </p:nvSpPr>
        <p:spPr bwMode="auto">
          <a:xfrm>
            <a:off x="996950" y="1468438"/>
            <a:ext cx="344488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19</a:t>
            </a:r>
          </a:p>
        </p:txBody>
      </p:sp>
      <p:sp>
        <p:nvSpPr>
          <p:cNvPr id="1202183" name="Text Box 7"/>
          <p:cNvSpPr txBox="1">
            <a:spLocks noChangeArrowheads="1"/>
          </p:cNvSpPr>
          <p:nvPr/>
        </p:nvSpPr>
        <p:spPr bwMode="auto">
          <a:xfrm>
            <a:off x="1027113" y="1219200"/>
            <a:ext cx="2778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cs typeface="+mn-cs"/>
              </a:rPr>
              <a:t>V</a:t>
            </a:r>
          </a:p>
        </p:txBody>
      </p:sp>
      <p:sp>
        <p:nvSpPr>
          <p:cNvPr id="1202184" name="Text Box 8"/>
          <p:cNvSpPr txBox="1">
            <a:spLocks noChangeArrowheads="1"/>
          </p:cNvSpPr>
          <p:nvPr/>
        </p:nvSpPr>
        <p:spPr bwMode="auto">
          <a:xfrm>
            <a:off x="1555750" y="1227138"/>
            <a:ext cx="2524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cs typeface="+mn-cs"/>
              </a:rPr>
              <a:t>L</a:t>
            </a:r>
          </a:p>
        </p:txBody>
      </p:sp>
      <p:sp>
        <p:nvSpPr>
          <p:cNvPr id="1202185" name="Text Box 9"/>
          <p:cNvSpPr txBox="1">
            <a:spLocks noChangeArrowheads="1"/>
          </p:cNvSpPr>
          <p:nvPr/>
        </p:nvSpPr>
        <p:spPr bwMode="auto">
          <a:xfrm>
            <a:off x="2070100" y="1227138"/>
            <a:ext cx="2174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cs typeface="+mn-cs"/>
              </a:rPr>
              <a:t>I</a:t>
            </a:r>
          </a:p>
        </p:txBody>
      </p:sp>
      <p:sp>
        <p:nvSpPr>
          <p:cNvPr id="1202186" name="Text Box 10"/>
          <p:cNvSpPr txBox="1">
            <a:spLocks noChangeArrowheads="1"/>
          </p:cNvSpPr>
          <p:nvPr/>
        </p:nvSpPr>
        <p:spPr bwMode="auto">
          <a:xfrm>
            <a:off x="3502025" y="1219200"/>
            <a:ext cx="260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cs typeface="+mn-cs"/>
              </a:rPr>
              <a:t>P</a:t>
            </a:r>
          </a:p>
        </p:txBody>
      </p:sp>
      <p:sp>
        <p:nvSpPr>
          <p:cNvPr id="1202187" name="Text Box 11"/>
          <p:cNvSpPr txBox="1">
            <a:spLocks noChangeArrowheads="1"/>
          </p:cNvSpPr>
          <p:nvPr/>
        </p:nvSpPr>
        <p:spPr bwMode="auto">
          <a:xfrm>
            <a:off x="2976563" y="1227138"/>
            <a:ext cx="2524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cs typeface="+mn-cs"/>
              </a:rPr>
              <a:t>L</a:t>
            </a:r>
          </a:p>
        </p:txBody>
      </p:sp>
      <p:sp>
        <p:nvSpPr>
          <p:cNvPr id="1202188" name="Text Box 12"/>
          <p:cNvSpPr txBox="1">
            <a:spLocks noChangeArrowheads="1"/>
          </p:cNvSpPr>
          <p:nvPr/>
        </p:nvSpPr>
        <p:spPr bwMode="auto">
          <a:xfrm>
            <a:off x="679450" y="1524000"/>
            <a:ext cx="2778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cs typeface="+mn-cs"/>
              </a:rPr>
              <a:t>V</a:t>
            </a:r>
          </a:p>
        </p:txBody>
      </p:sp>
      <p:sp>
        <p:nvSpPr>
          <p:cNvPr id="1202189" name="Text Box 13"/>
          <p:cNvSpPr txBox="1">
            <a:spLocks noChangeArrowheads="1"/>
          </p:cNvSpPr>
          <p:nvPr/>
        </p:nvSpPr>
        <p:spPr bwMode="auto">
          <a:xfrm>
            <a:off x="688975" y="2025650"/>
            <a:ext cx="2524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cs typeface="+mn-cs"/>
              </a:rPr>
              <a:t>L</a:t>
            </a:r>
          </a:p>
        </p:txBody>
      </p:sp>
      <p:sp>
        <p:nvSpPr>
          <p:cNvPr id="1202190" name="Text Box 14"/>
          <p:cNvSpPr txBox="1">
            <a:spLocks noChangeArrowheads="1"/>
          </p:cNvSpPr>
          <p:nvPr/>
        </p:nvSpPr>
        <p:spPr bwMode="auto">
          <a:xfrm>
            <a:off x="700088" y="2522538"/>
            <a:ext cx="2524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cs typeface="+mn-cs"/>
              </a:rPr>
              <a:t>L</a:t>
            </a:r>
          </a:p>
        </p:txBody>
      </p:sp>
      <p:sp>
        <p:nvSpPr>
          <p:cNvPr id="1202191" name="Text Box 15"/>
          <p:cNvSpPr txBox="1">
            <a:spLocks noChangeArrowheads="1"/>
          </p:cNvSpPr>
          <p:nvPr/>
        </p:nvSpPr>
        <p:spPr bwMode="auto">
          <a:xfrm>
            <a:off x="698500" y="3021013"/>
            <a:ext cx="2603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cs typeface="+mn-cs"/>
              </a:rPr>
              <a:t>P</a:t>
            </a:r>
          </a:p>
        </p:txBody>
      </p:sp>
      <p:sp>
        <p:nvSpPr>
          <p:cNvPr id="1202192" name="Rectangle 16"/>
          <p:cNvSpPr>
            <a:spLocks noChangeArrowheads="1"/>
          </p:cNvSpPr>
          <p:nvPr/>
        </p:nvSpPr>
        <p:spPr bwMode="auto">
          <a:xfrm>
            <a:off x="1489075" y="1468438"/>
            <a:ext cx="346075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13</a:t>
            </a:r>
          </a:p>
        </p:txBody>
      </p:sp>
      <p:sp>
        <p:nvSpPr>
          <p:cNvPr id="1202193" name="Rectangle 17"/>
          <p:cNvSpPr>
            <a:spLocks noChangeArrowheads="1"/>
          </p:cNvSpPr>
          <p:nvPr/>
        </p:nvSpPr>
        <p:spPr bwMode="auto">
          <a:xfrm>
            <a:off x="1982788" y="1468438"/>
            <a:ext cx="346075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17</a:t>
            </a:r>
          </a:p>
        </p:txBody>
      </p:sp>
      <p:sp>
        <p:nvSpPr>
          <p:cNvPr id="1202194" name="Rectangle 18"/>
          <p:cNvSpPr>
            <a:spLocks noChangeArrowheads="1"/>
          </p:cNvSpPr>
          <p:nvPr/>
        </p:nvSpPr>
        <p:spPr bwMode="auto">
          <a:xfrm>
            <a:off x="2933700" y="1468438"/>
            <a:ext cx="346075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9</a:t>
            </a:r>
          </a:p>
        </p:txBody>
      </p:sp>
      <p:sp>
        <p:nvSpPr>
          <p:cNvPr id="1202195" name="Rectangle 19"/>
          <p:cNvSpPr>
            <a:spLocks noChangeArrowheads="1"/>
          </p:cNvSpPr>
          <p:nvPr/>
        </p:nvSpPr>
        <p:spPr bwMode="auto">
          <a:xfrm>
            <a:off x="3427413" y="1468438"/>
            <a:ext cx="346075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3</a:t>
            </a:r>
          </a:p>
        </p:txBody>
      </p:sp>
      <p:sp>
        <p:nvSpPr>
          <p:cNvPr id="1202196" name="Rectangle 20"/>
          <p:cNvSpPr>
            <a:spLocks noChangeArrowheads="1"/>
          </p:cNvSpPr>
          <p:nvPr/>
        </p:nvSpPr>
        <p:spPr bwMode="auto">
          <a:xfrm>
            <a:off x="996950" y="1966913"/>
            <a:ext cx="344488" cy="3476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9</a:t>
            </a:r>
          </a:p>
        </p:txBody>
      </p:sp>
      <p:sp>
        <p:nvSpPr>
          <p:cNvPr id="1202197" name="Rectangle 21"/>
          <p:cNvSpPr>
            <a:spLocks noChangeArrowheads="1"/>
          </p:cNvSpPr>
          <p:nvPr/>
        </p:nvSpPr>
        <p:spPr bwMode="auto">
          <a:xfrm>
            <a:off x="1489075" y="1966913"/>
            <a:ext cx="346075" cy="3476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14</a:t>
            </a:r>
          </a:p>
        </p:txBody>
      </p:sp>
      <p:sp>
        <p:nvSpPr>
          <p:cNvPr id="1202198" name="Rectangle 22"/>
          <p:cNvSpPr>
            <a:spLocks noChangeArrowheads="1"/>
          </p:cNvSpPr>
          <p:nvPr/>
        </p:nvSpPr>
        <p:spPr bwMode="auto">
          <a:xfrm>
            <a:off x="1982788" y="1966913"/>
            <a:ext cx="346075" cy="3476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12</a:t>
            </a:r>
          </a:p>
        </p:txBody>
      </p:sp>
      <p:sp>
        <p:nvSpPr>
          <p:cNvPr id="1202199" name="Rectangle 23"/>
          <p:cNvSpPr>
            <a:spLocks noChangeArrowheads="1"/>
          </p:cNvSpPr>
          <p:nvPr/>
        </p:nvSpPr>
        <p:spPr bwMode="auto">
          <a:xfrm>
            <a:off x="2933700" y="1966913"/>
            <a:ext cx="346075" cy="3476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10</a:t>
            </a:r>
          </a:p>
        </p:txBody>
      </p:sp>
      <p:sp>
        <p:nvSpPr>
          <p:cNvPr id="1202200" name="Rectangle 24"/>
          <p:cNvSpPr>
            <a:spLocks noChangeArrowheads="1"/>
          </p:cNvSpPr>
          <p:nvPr/>
        </p:nvSpPr>
        <p:spPr bwMode="auto">
          <a:xfrm>
            <a:off x="3427413" y="1966913"/>
            <a:ext cx="346075" cy="3476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4</a:t>
            </a:r>
          </a:p>
        </p:txBody>
      </p:sp>
      <p:sp>
        <p:nvSpPr>
          <p:cNvPr id="1202201" name="Rectangle 25"/>
          <p:cNvSpPr>
            <a:spLocks noChangeArrowheads="1"/>
          </p:cNvSpPr>
          <p:nvPr/>
        </p:nvSpPr>
        <p:spPr bwMode="auto">
          <a:xfrm>
            <a:off x="996950" y="2465388"/>
            <a:ext cx="344488" cy="3476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7</a:t>
            </a:r>
          </a:p>
        </p:txBody>
      </p:sp>
      <p:sp>
        <p:nvSpPr>
          <p:cNvPr id="1202202" name="Rectangle 26"/>
          <p:cNvSpPr>
            <a:spLocks noChangeArrowheads="1"/>
          </p:cNvSpPr>
          <p:nvPr/>
        </p:nvSpPr>
        <p:spPr bwMode="auto">
          <a:xfrm>
            <a:off x="1489075" y="2465388"/>
            <a:ext cx="346075" cy="3476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8</a:t>
            </a:r>
          </a:p>
        </p:txBody>
      </p:sp>
      <p:sp>
        <p:nvSpPr>
          <p:cNvPr id="1202203" name="Rectangle 27"/>
          <p:cNvSpPr>
            <a:spLocks noChangeArrowheads="1"/>
          </p:cNvSpPr>
          <p:nvPr/>
        </p:nvSpPr>
        <p:spPr bwMode="auto">
          <a:xfrm>
            <a:off x="1982788" y="2465388"/>
            <a:ext cx="346075" cy="3476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9</a:t>
            </a:r>
          </a:p>
        </p:txBody>
      </p:sp>
      <p:sp>
        <p:nvSpPr>
          <p:cNvPr id="1202204" name="Rectangle 28"/>
          <p:cNvSpPr>
            <a:spLocks noChangeArrowheads="1"/>
          </p:cNvSpPr>
          <p:nvPr/>
        </p:nvSpPr>
        <p:spPr bwMode="auto">
          <a:xfrm>
            <a:off x="2933700" y="2465388"/>
            <a:ext cx="346075" cy="3476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15</a:t>
            </a:r>
          </a:p>
        </p:txBody>
      </p:sp>
      <p:sp>
        <p:nvSpPr>
          <p:cNvPr id="1202205" name="Rectangle 29"/>
          <p:cNvSpPr>
            <a:spLocks noChangeArrowheads="1"/>
          </p:cNvSpPr>
          <p:nvPr/>
        </p:nvSpPr>
        <p:spPr bwMode="auto">
          <a:xfrm>
            <a:off x="3427413" y="2465388"/>
            <a:ext cx="346075" cy="3476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5</a:t>
            </a:r>
          </a:p>
        </p:txBody>
      </p:sp>
      <p:sp>
        <p:nvSpPr>
          <p:cNvPr id="1202206" name="Rectangle 30"/>
          <p:cNvSpPr>
            <a:spLocks noChangeArrowheads="1"/>
          </p:cNvSpPr>
          <p:nvPr/>
        </p:nvSpPr>
        <p:spPr bwMode="auto">
          <a:xfrm>
            <a:off x="996950" y="2962275"/>
            <a:ext cx="344488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1</a:t>
            </a:r>
          </a:p>
        </p:txBody>
      </p:sp>
      <p:sp>
        <p:nvSpPr>
          <p:cNvPr id="1202207" name="Rectangle 31"/>
          <p:cNvSpPr>
            <a:spLocks noChangeArrowheads="1"/>
          </p:cNvSpPr>
          <p:nvPr/>
        </p:nvSpPr>
        <p:spPr bwMode="auto">
          <a:xfrm>
            <a:off x="1489075" y="2962275"/>
            <a:ext cx="346075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2</a:t>
            </a:r>
          </a:p>
        </p:txBody>
      </p:sp>
      <p:sp>
        <p:nvSpPr>
          <p:cNvPr id="1202208" name="Rectangle 32"/>
          <p:cNvSpPr>
            <a:spLocks noChangeArrowheads="1"/>
          </p:cNvSpPr>
          <p:nvPr/>
        </p:nvSpPr>
        <p:spPr bwMode="auto">
          <a:xfrm>
            <a:off x="1982788" y="2962275"/>
            <a:ext cx="346075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3</a:t>
            </a:r>
          </a:p>
        </p:txBody>
      </p:sp>
      <p:sp>
        <p:nvSpPr>
          <p:cNvPr id="1202209" name="Rectangle 33"/>
          <p:cNvSpPr>
            <a:spLocks noChangeArrowheads="1"/>
          </p:cNvSpPr>
          <p:nvPr/>
        </p:nvSpPr>
        <p:spPr bwMode="auto">
          <a:xfrm>
            <a:off x="2933700" y="2962275"/>
            <a:ext cx="346075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5</a:t>
            </a:r>
          </a:p>
        </p:txBody>
      </p:sp>
      <p:sp>
        <p:nvSpPr>
          <p:cNvPr id="1202210" name="Rectangle 34"/>
          <p:cNvSpPr>
            <a:spLocks noChangeArrowheads="1"/>
          </p:cNvSpPr>
          <p:nvPr/>
        </p:nvSpPr>
        <p:spPr bwMode="auto">
          <a:xfrm>
            <a:off x="3427413" y="2962275"/>
            <a:ext cx="346075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10</a:t>
            </a:r>
          </a:p>
        </p:txBody>
      </p:sp>
      <p:sp>
        <p:nvSpPr>
          <p:cNvPr id="1202211" name="Rectangle 35"/>
          <p:cNvSpPr>
            <a:spLocks noChangeArrowheads="1"/>
          </p:cNvSpPr>
          <p:nvPr/>
        </p:nvSpPr>
        <p:spPr bwMode="auto">
          <a:xfrm>
            <a:off x="3921125" y="1468438"/>
            <a:ext cx="346075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0</a:t>
            </a:r>
          </a:p>
        </p:txBody>
      </p:sp>
      <p:sp>
        <p:nvSpPr>
          <p:cNvPr id="1202212" name="Rectangle 36"/>
          <p:cNvSpPr>
            <a:spLocks noChangeArrowheads="1"/>
          </p:cNvSpPr>
          <p:nvPr/>
        </p:nvSpPr>
        <p:spPr bwMode="auto">
          <a:xfrm>
            <a:off x="3921125" y="1966913"/>
            <a:ext cx="346075" cy="3476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0</a:t>
            </a:r>
          </a:p>
        </p:txBody>
      </p:sp>
      <p:sp>
        <p:nvSpPr>
          <p:cNvPr id="1202213" name="Rectangle 37"/>
          <p:cNvSpPr>
            <a:spLocks noChangeArrowheads="1"/>
          </p:cNvSpPr>
          <p:nvPr/>
        </p:nvSpPr>
        <p:spPr bwMode="auto">
          <a:xfrm>
            <a:off x="3921125" y="2465388"/>
            <a:ext cx="346075" cy="3476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0</a:t>
            </a:r>
          </a:p>
        </p:txBody>
      </p:sp>
      <p:sp>
        <p:nvSpPr>
          <p:cNvPr id="1202214" name="Rectangle 38"/>
          <p:cNvSpPr>
            <a:spLocks noChangeArrowheads="1"/>
          </p:cNvSpPr>
          <p:nvPr/>
        </p:nvSpPr>
        <p:spPr bwMode="auto">
          <a:xfrm>
            <a:off x="3921125" y="2962275"/>
            <a:ext cx="346075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0</a:t>
            </a:r>
          </a:p>
        </p:txBody>
      </p:sp>
      <p:sp>
        <p:nvSpPr>
          <p:cNvPr id="1202215" name="Rectangle 39"/>
          <p:cNvSpPr>
            <a:spLocks noChangeArrowheads="1"/>
          </p:cNvSpPr>
          <p:nvPr/>
        </p:nvSpPr>
        <p:spPr bwMode="auto">
          <a:xfrm>
            <a:off x="3921125" y="3460750"/>
            <a:ext cx="346075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0</a:t>
            </a:r>
          </a:p>
        </p:txBody>
      </p:sp>
      <p:sp>
        <p:nvSpPr>
          <p:cNvPr id="1202216" name="Rectangle 40"/>
          <p:cNvSpPr>
            <a:spLocks noChangeArrowheads="1"/>
          </p:cNvSpPr>
          <p:nvPr/>
        </p:nvSpPr>
        <p:spPr bwMode="auto">
          <a:xfrm>
            <a:off x="3427413" y="3460750"/>
            <a:ext cx="346075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0</a:t>
            </a:r>
          </a:p>
        </p:txBody>
      </p:sp>
      <p:sp>
        <p:nvSpPr>
          <p:cNvPr id="1202217" name="Rectangle 41"/>
          <p:cNvSpPr>
            <a:spLocks noChangeArrowheads="1"/>
          </p:cNvSpPr>
          <p:nvPr/>
        </p:nvSpPr>
        <p:spPr bwMode="auto">
          <a:xfrm>
            <a:off x="2933700" y="3460750"/>
            <a:ext cx="346075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0</a:t>
            </a:r>
          </a:p>
        </p:txBody>
      </p:sp>
      <p:sp>
        <p:nvSpPr>
          <p:cNvPr id="1202218" name="Rectangle 42"/>
          <p:cNvSpPr>
            <a:spLocks noChangeArrowheads="1"/>
          </p:cNvSpPr>
          <p:nvPr/>
        </p:nvSpPr>
        <p:spPr bwMode="auto">
          <a:xfrm>
            <a:off x="1982788" y="3460750"/>
            <a:ext cx="346075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0</a:t>
            </a:r>
          </a:p>
        </p:txBody>
      </p:sp>
      <p:sp>
        <p:nvSpPr>
          <p:cNvPr id="1202219" name="Rectangle 43"/>
          <p:cNvSpPr>
            <a:spLocks noChangeArrowheads="1"/>
          </p:cNvSpPr>
          <p:nvPr/>
        </p:nvSpPr>
        <p:spPr bwMode="auto">
          <a:xfrm>
            <a:off x="1489075" y="3460750"/>
            <a:ext cx="346075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0</a:t>
            </a:r>
          </a:p>
        </p:txBody>
      </p:sp>
      <p:sp>
        <p:nvSpPr>
          <p:cNvPr id="1202220" name="Rectangle 44"/>
          <p:cNvSpPr>
            <a:spLocks noChangeArrowheads="1"/>
          </p:cNvSpPr>
          <p:nvPr/>
        </p:nvSpPr>
        <p:spPr bwMode="auto">
          <a:xfrm>
            <a:off x="996950" y="3460750"/>
            <a:ext cx="344488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0</a:t>
            </a:r>
          </a:p>
        </p:txBody>
      </p:sp>
      <p:sp>
        <p:nvSpPr>
          <p:cNvPr id="1202221" name="Line 45"/>
          <p:cNvSpPr>
            <a:spLocks noChangeShapeType="1"/>
          </p:cNvSpPr>
          <p:nvPr/>
        </p:nvSpPr>
        <p:spPr bwMode="auto">
          <a:xfrm flipH="1" flipV="1">
            <a:off x="3773488" y="3311525"/>
            <a:ext cx="147637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202222" name="Line 46"/>
          <p:cNvSpPr>
            <a:spLocks noChangeShapeType="1"/>
          </p:cNvSpPr>
          <p:nvPr/>
        </p:nvSpPr>
        <p:spPr bwMode="auto">
          <a:xfrm flipH="1" flipV="1">
            <a:off x="3279775" y="2813050"/>
            <a:ext cx="147638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202223" name="Line 47"/>
          <p:cNvSpPr>
            <a:spLocks noChangeShapeType="1"/>
          </p:cNvSpPr>
          <p:nvPr/>
        </p:nvSpPr>
        <p:spPr bwMode="auto">
          <a:xfrm flipH="1" flipV="1">
            <a:off x="1341438" y="1817688"/>
            <a:ext cx="147637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202224" name="Line 48"/>
          <p:cNvSpPr>
            <a:spLocks noChangeShapeType="1"/>
          </p:cNvSpPr>
          <p:nvPr/>
        </p:nvSpPr>
        <p:spPr bwMode="auto">
          <a:xfrm flipH="1" flipV="1">
            <a:off x="1835150" y="2314575"/>
            <a:ext cx="147638" cy="150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202225" name="Line 49"/>
          <p:cNvSpPr>
            <a:spLocks noChangeShapeType="1"/>
          </p:cNvSpPr>
          <p:nvPr/>
        </p:nvSpPr>
        <p:spPr bwMode="auto">
          <a:xfrm flipH="1">
            <a:off x="2328863" y="2647950"/>
            <a:ext cx="147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202226" name="Text Box 50"/>
          <p:cNvSpPr txBox="1">
            <a:spLocks noChangeArrowheads="1"/>
          </p:cNvSpPr>
          <p:nvPr/>
        </p:nvSpPr>
        <p:spPr bwMode="auto">
          <a:xfrm>
            <a:off x="8382000" y="12954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>
                <a:cs typeface="+mn-cs"/>
              </a:rPr>
              <a:t>E</a:t>
            </a:r>
          </a:p>
        </p:txBody>
      </p:sp>
      <p:sp>
        <p:nvSpPr>
          <p:cNvPr id="1202227" name="Rectangle 51"/>
          <p:cNvSpPr>
            <a:spLocks noChangeArrowheads="1"/>
          </p:cNvSpPr>
          <p:nvPr/>
        </p:nvSpPr>
        <p:spPr bwMode="auto">
          <a:xfrm>
            <a:off x="4886325" y="1554163"/>
            <a:ext cx="336550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1</a:t>
            </a:r>
          </a:p>
        </p:txBody>
      </p:sp>
      <p:sp>
        <p:nvSpPr>
          <p:cNvPr id="1202228" name="Text Box 52"/>
          <p:cNvSpPr txBox="1">
            <a:spLocks noChangeArrowheads="1"/>
          </p:cNvSpPr>
          <p:nvPr/>
        </p:nvSpPr>
        <p:spPr bwMode="auto">
          <a:xfrm>
            <a:off x="4911725" y="1308100"/>
            <a:ext cx="2778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cs typeface="+mn-cs"/>
              </a:rPr>
              <a:t>V</a:t>
            </a:r>
          </a:p>
        </p:txBody>
      </p:sp>
      <p:sp>
        <p:nvSpPr>
          <p:cNvPr id="1202229" name="Text Box 53"/>
          <p:cNvSpPr txBox="1">
            <a:spLocks noChangeArrowheads="1"/>
          </p:cNvSpPr>
          <p:nvPr/>
        </p:nvSpPr>
        <p:spPr bwMode="auto">
          <a:xfrm>
            <a:off x="5429250" y="1317625"/>
            <a:ext cx="2524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cs typeface="+mn-cs"/>
              </a:rPr>
              <a:t>L</a:t>
            </a:r>
          </a:p>
        </p:txBody>
      </p:sp>
      <p:sp>
        <p:nvSpPr>
          <p:cNvPr id="1202230" name="Text Box 54"/>
          <p:cNvSpPr txBox="1">
            <a:spLocks noChangeArrowheads="1"/>
          </p:cNvSpPr>
          <p:nvPr/>
        </p:nvSpPr>
        <p:spPr bwMode="auto">
          <a:xfrm>
            <a:off x="5926138" y="1317625"/>
            <a:ext cx="2174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cs typeface="+mn-cs"/>
              </a:rPr>
              <a:t>I</a:t>
            </a:r>
          </a:p>
        </p:txBody>
      </p:sp>
      <p:sp>
        <p:nvSpPr>
          <p:cNvPr id="1202231" name="Text Box 55"/>
          <p:cNvSpPr txBox="1">
            <a:spLocks noChangeArrowheads="1"/>
          </p:cNvSpPr>
          <p:nvPr/>
        </p:nvSpPr>
        <p:spPr bwMode="auto">
          <a:xfrm>
            <a:off x="6870700" y="1327150"/>
            <a:ext cx="2524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cs typeface="+mn-cs"/>
              </a:rPr>
              <a:t>L</a:t>
            </a:r>
          </a:p>
        </p:txBody>
      </p:sp>
      <p:sp>
        <p:nvSpPr>
          <p:cNvPr id="1202232" name="Text Box 56"/>
          <p:cNvSpPr txBox="1">
            <a:spLocks noChangeArrowheads="1"/>
          </p:cNvSpPr>
          <p:nvPr/>
        </p:nvSpPr>
        <p:spPr bwMode="auto">
          <a:xfrm>
            <a:off x="7299325" y="1317625"/>
            <a:ext cx="260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cs typeface="+mn-cs"/>
              </a:rPr>
              <a:t>P</a:t>
            </a:r>
          </a:p>
        </p:txBody>
      </p:sp>
      <p:sp>
        <p:nvSpPr>
          <p:cNvPr id="1202233" name="Text Box 57"/>
          <p:cNvSpPr txBox="1">
            <a:spLocks noChangeArrowheads="1"/>
          </p:cNvSpPr>
          <p:nvPr/>
        </p:nvSpPr>
        <p:spPr bwMode="auto">
          <a:xfrm>
            <a:off x="4572000" y="1693863"/>
            <a:ext cx="2778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cs typeface="+mn-cs"/>
              </a:rPr>
              <a:t>V</a:t>
            </a:r>
          </a:p>
        </p:txBody>
      </p:sp>
      <p:sp>
        <p:nvSpPr>
          <p:cNvPr id="1202234" name="Text Box 58"/>
          <p:cNvSpPr txBox="1">
            <a:spLocks noChangeArrowheads="1"/>
          </p:cNvSpPr>
          <p:nvPr/>
        </p:nvSpPr>
        <p:spPr bwMode="auto">
          <a:xfrm>
            <a:off x="4584700" y="2174875"/>
            <a:ext cx="2524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cs typeface="+mn-cs"/>
              </a:rPr>
              <a:t>L</a:t>
            </a:r>
          </a:p>
        </p:txBody>
      </p:sp>
      <p:sp>
        <p:nvSpPr>
          <p:cNvPr id="1202235" name="Text Box 59"/>
          <p:cNvSpPr txBox="1">
            <a:spLocks noChangeArrowheads="1"/>
          </p:cNvSpPr>
          <p:nvPr/>
        </p:nvSpPr>
        <p:spPr bwMode="auto">
          <a:xfrm>
            <a:off x="4598988" y="2654300"/>
            <a:ext cx="2524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cs typeface="+mn-cs"/>
              </a:rPr>
              <a:t>L</a:t>
            </a:r>
          </a:p>
        </p:txBody>
      </p:sp>
      <p:sp>
        <p:nvSpPr>
          <p:cNvPr id="1202236" name="Text Box 60"/>
          <p:cNvSpPr txBox="1">
            <a:spLocks noChangeArrowheads="1"/>
          </p:cNvSpPr>
          <p:nvPr/>
        </p:nvSpPr>
        <p:spPr bwMode="auto">
          <a:xfrm>
            <a:off x="4591050" y="3133725"/>
            <a:ext cx="260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cs typeface="+mn-cs"/>
              </a:rPr>
              <a:t>P</a:t>
            </a:r>
          </a:p>
        </p:txBody>
      </p:sp>
      <p:sp>
        <p:nvSpPr>
          <p:cNvPr id="1202237" name="Rectangle 61"/>
          <p:cNvSpPr>
            <a:spLocks noChangeArrowheads="1"/>
          </p:cNvSpPr>
          <p:nvPr/>
        </p:nvSpPr>
        <p:spPr bwMode="auto">
          <a:xfrm>
            <a:off x="5367338" y="1554163"/>
            <a:ext cx="334962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1</a:t>
            </a:r>
          </a:p>
        </p:txBody>
      </p:sp>
      <p:sp>
        <p:nvSpPr>
          <p:cNvPr id="1202238" name="Rectangle 62"/>
          <p:cNvSpPr>
            <a:spLocks noChangeArrowheads="1"/>
          </p:cNvSpPr>
          <p:nvPr/>
        </p:nvSpPr>
        <p:spPr bwMode="auto">
          <a:xfrm>
            <a:off x="5846763" y="1554163"/>
            <a:ext cx="336550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1</a:t>
            </a:r>
          </a:p>
        </p:txBody>
      </p:sp>
      <p:sp>
        <p:nvSpPr>
          <p:cNvPr id="1202239" name="Rectangle 63"/>
          <p:cNvSpPr>
            <a:spLocks noChangeArrowheads="1"/>
          </p:cNvSpPr>
          <p:nvPr/>
        </p:nvSpPr>
        <p:spPr bwMode="auto">
          <a:xfrm>
            <a:off x="6781800" y="1554163"/>
            <a:ext cx="334963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3</a:t>
            </a:r>
          </a:p>
        </p:txBody>
      </p:sp>
      <p:sp>
        <p:nvSpPr>
          <p:cNvPr id="1202240" name="Rectangle 64"/>
          <p:cNvSpPr>
            <a:spLocks noChangeArrowheads="1"/>
          </p:cNvSpPr>
          <p:nvPr/>
        </p:nvSpPr>
        <p:spPr bwMode="auto">
          <a:xfrm>
            <a:off x="7261225" y="1554163"/>
            <a:ext cx="336550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3</a:t>
            </a:r>
          </a:p>
        </p:txBody>
      </p:sp>
      <p:sp>
        <p:nvSpPr>
          <p:cNvPr id="1202241" name="Rectangle 65"/>
          <p:cNvSpPr>
            <a:spLocks noChangeArrowheads="1"/>
          </p:cNvSpPr>
          <p:nvPr/>
        </p:nvSpPr>
        <p:spPr bwMode="auto">
          <a:xfrm>
            <a:off x="4886325" y="2033588"/>
            <a:ext cx="336550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1</a:t>
            </a:r>
          </a:p>
        </p:txBody>
      </p:sp>
      <p:sp>
        <p:nvSpPr>
          <p:cNvPr id="1202242" name="Rectangle 66"/>
          <p:cNvSpPr>
            <a:spLocks noChangeArrowheads="1"/>
          </p:cNvSpPr>
          <p:nvPr/>
        </p:nvSpPr>
        <p:spPr bwMode="auto">
          <a:xfrm>
            <a:off x="5367338" y="2033588"/>
            <a:ext cx="334962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1</a:t>
            </a:r>
          </a:p>
        </p:txBody>
      </p:sp>
      <p:sp>
        <p:nvSpPr>
          <p:cNvPr id="1202243" name="Rectangle 67"/>
          <p:cNvSpPr>
            <a:spLocks noChangeArrowheads="1"/>
          </p:cNvSpPr>
          <p:nvPr/>
        </p:nvSpPr>
        <p:spPr bwMode="auto">
          <a:xfrm>
            <a:off x="5846763" y="2033588"/>
            <a:ext cx="336550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1</a:t>
            </a:r>
          </a:p>
        </p:txBody>
      </p:sp>
      <p:sp>
        <p:nvSpPr>
          <p:cNvPr id="1202244" name="Rectangle 68"/>
          <p:cNvSpPr>
            <a:spLocks noChangeArrowheads="1"/>
          </p:cNvSpPr>
          <p:nvPr/>
        </p:nvSpPr>
        <p:spPr bwMode="auto">
          <a:xfrm>
            <a:off x="6781800" y="2033588"/>
            <a:ext cx="334963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1</a:t>
            </a:r>
          </a:p>
        </p:txBody>
      </p:sp>
      <p:sp>
        <p:nvSpPr>
          <p:cNvPr id="1202245" name="Rectangle 69"/>
          <p:cNvSpPr>
            <a:spLocks noChangeArrowheads="1"/>
          </p:cNvSpPr>
          <p:nvPr/>
        </p:nvSpPr>
        <p:spPr bwMode="auto">
          <a:xfrm>
            <a:off x="7261225" y="2033588"/>
            <a:ext cx="336550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3</a:t>
            </a:r>
          </a:p>
        </p:txBody>
      </p:sp>
      <p:sp>
        <p:nvSpPr>
          <p:cNvPr id="1202246" name="Rectangle 70"/>
          <p:cNvSpPr>
            <a:spLocks noChangeArrowheads="1"/>
          </p:cNvSpPr>
          <p:nvPr/>
        </p:nvSpPr>
        <p:spPr bwMode="auto">
          <a:xfrm>
            <a:off x="4886325" y="2514600"/>
            <a:ext cx="336550" cy="3349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5</a:t>
            </a:r>
          </a:p>
        </p:txBody>
      </p:sp>
      <p:sp>
        <p:nvSpPr>
          <p:cNvPr id="1202247" name="Rectangle 71"/>
          <p:cNvSpPr>
            <a:spLocks noChangeArrowheads="1"/>
          </p:cNvSpPr>
          <p:nvPr/>
        </p:nvSpPr>
        <p:spPr bwMode="auto">
          <a:xfrm>
            <a:off x="5367338" y="2514600"/>
            <a:ext cx="334962" cy="3349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1</a:t>
            </a:r>
          </a:p>
        </p:txBody>
      </p:sp>
      <p:sp>
        <p:nvSpPr>
          <p:cNvPr id="1202248" name="Rectangle 72"/>
          <p:cNvSpPr>
            <a:spLocks noChangeArrowheads="1"/>
          </p:cNvSpPr>
          <p:nvPr/>
        </p:nvSpPr>
        <p:spPr bwMode="auto">
          <a:xfrm>
            <a:off x="5846763" y="2514600"/>
            <a:ext cx="336550" cy="3349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5</a:t>
            </a:r>
          </a:p>
        </p:txBody>
      </p:sp>
      <p:sp>
        <p:nvSpPr>
          <p:cNvPr id="1202249" name="Rectangle 73"/>
          <p:cNvSpPr>
            <a:spLocks noChangeArrowheads="1"/>
          </p:cNvSpPr>
          <p:nvPr/>
        </p:nvSpPr>
        <p:spPr bwMode="auto">
          <a:xfrm>
            <a:off x="6781800" y="2514600"/>
            <a:ext cx="334963" cy="3349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1</a:t>
            </a:r>
          </a:p>
        </p:txBody>
      </p:sp>
      <p:sp>
        <p:nvSpPr>
          <p:cNvPr id="1202250" name="Rectangle 74"/>
          <p:cNvSpPr>
            <a:spLocks noChangeArrowheads="1"/>
          </p:cNvSpPr>
          <p:nvPr/>
        </p:nvSpPr>
        <p:spPr bwMode="auto">
          <a:xfrm>
            <a:off x="7261225" y="2514600"/>
            <a:ext cx="336550" cy="3349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2</a:t>
            </a:r>
          </a:p>
        </p:txBody>
      </p:sp>
      <p:sp>
        <p:nvSpPr>
          <p:cNvPr id="1202251" name="Rectangle 75"/>
          <p:cNvSpPr>
            <a:spLocks noChangeArrowheads="1"/>
          </p:cNvSpPr>
          <p:nvPr/>
        </p:nvSpPr>
        <p:spPr bwMode="auto">
          <a:xfrm>
            <a:off x="4886325" y="2994025"/>
            <a:ext cx="336550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5</a:t>
            </a:r>
          </a:p>
        </p:txBody>
      </p:sp>
      <p:sp>
        <p:nvSpPr>
          <p:cNvPr id="1202252" name="Rectangle 76"/>
          <p:cNvSpPr>
            <a:spLocks noChangeArrowheads="1"/>
          </p:cNvSpPr>
          <p:nvPr/>
        </p:nvSpPr>
        <p:spPr bwMode="auto">
          <a:xfrm>
            <a:off x="5367338" y="2994025"/>
            <a:ext cx="334962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5</a:t>
            </a:r>
          </a:p>
        </p:txBody>
      </p:sp>
      <p:sp>
        <p:nvSpPr>
          <p:cNvPr id="1202253" name="Rectangle 77"/>
          <p:cNvSpPr>
            <a:spLocks noChangeArrowheads="1"/>
          </p:cNvSpPr>
          <p:nvPr/>
        </p:nvSpPr>
        <p:spPr bwMode="auto">
          <a:xfrm>
            <a:off x="5846763" y="2994025"/>
            <a:ext cx="336550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5</a:t>
            </a:r>
          </a:p>
        </p:txBody>
      </p:sp>
      <p:sp>
        <p:nvSpPr>
          <p:cNvPr id="1202254" name="Rectangle 78"/>
          <p:cNvSpPr>
            <a:spLocks noChangeArrowheads="1"/>
          </p:cNvSpPr>
          <p:nvPr/>
        </p:nvSpPr>
        <p:spPr bwMode="auto">
          <a:xfrm>
            <a:off x="6781800" y="2994025"/>
            <a:ext cx="334963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4</a:t>
            </a:r>
          </a:p>
        </p:txBody>
      </p:sp>
      <p:sp>
        <p:nvSpPr>
          <p:cNvPr id="1202255" name="Rectangle 79"/>
          <p:cNvSpPr>
            <a:spLocks noChangeArrowheads="1"/>
          </p:cNvSpPr>
          <p:nvPr/>
        </p:nvSpPr>
        <p:spPr bwMode="auto">
          <a:xfrm>
            <a:off x="7261225" y="2994025"/>
            <a:ext cx="336550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1</a:t>
            </a:r>
          </a:p>
        </p:txBody>
      </p:sp>
      <p:sp>
        <p:nvSpPr>
          <p:cNvPr id="1202256" name="Rectangle 80"/>
          <p:cNvSpPr>
            <a:spLocks noChangeArrowheads="1"/>
          </p:cNvSpPr>
          <p:nvPr/>
        </p:nvSpPr>
        <p:spPr bwMode="auto">
          <a:xfrm>
            <a:off x="7740650" y="1554163"/>
            <a:ext cx="336550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0</a:t>
            </a:r>
          </a:p>
        </p:txBody>
      </p:sp>
      <p:sp>
        <p:nvSpPr>
          <p:cNvPr id="1202257" name="Rectangle 81"/>
          <p:cNvSpPr>
            <a:spLocks noChangeArrowheads="1"/>
          </p:cNvSpPr>
          <p:nvPr/>
        </p:nvSpPr>
        <p:spPr bwMode="auto">
          <a:xfrm>
            <a:off x="7740650" y="2033588"/>
            <a:ext cx="336550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0</a:t>
            </a:r>
          </a:p>
        </p:txBody>
      </p:sp>
      <p:sp>
        <p:nvSpPr>
          <p:cNvPr id="1202258" name="Rectangle 82"/>
          <p:cNvSpPr>
            <a:spLocks noChangeArrowheads="1"/>
          </p:cNvSpPr>
          <p:nvPr/>
        </p:nvSpPr>
        <p:spPr bwMode="auto">
          <a:xfrm>
            <a:off x="7740650" y="2514600"/>
            <a:ext cx="336550" cy="3349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0</a:t>
            </a:r>
          </a:p>
        </p:txBody>
      </p:sp>
      <p:sp>
        <p:nvSpPr>
          <p:cNvPr id="1202259" name="Rectangle 83"/>
          <p:cNvSpPr>
            <a:spLocks noChangeArrowheads="1"/>
          </p:cNvSpPr>
          <p:nvPr/>
        </p:nvSpPr>
        <p:spPr bwMode="auto">
          <a:xfrm>
            <a:off x="7740650" y="2994025"/>
            <a:ext cx="336550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0</a:t>
            </a:r>
          </a:p>
        </p:txBody>
      </p:sp>
      <p:sp>
        <p:nvSpPr>
          <p:cNvPr id="1202260" name="Rectangle 84"/>
          <p:cNvSpPr>
            <a:spLocks noChangeArrowheads="1"/>
          </p:cNvSpPr>
          <p:nvPr/>
        </p:nvSpPr>
        <p:spPr bwMode="auto">
          <a:xfrm>
            <a:off x="7740650" y="3473450"/>
            <a:ext cx="336550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0</a:t>
            </a:r>
          </a:p>
        </p:txBody>
      </p:sp>
      <p:sp>
        <p:nvSpPr>
          <p:cNvPr id="1202261" name="Rectangle 85"/>
          <p:cNvSpPr>
            <a:spLocks noChangeArrowheads="1"/>
          </p:cNvSpPr>
          <p:nvPr/>
        </p:nvSpPr>
        <p:spPr bwMode="auto">
          <a:xfrm>
            <a:off x="7261225" y="3473450"/>
            <a:ext cx="336550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0</a:t>
            </a:r>
          </a:p>
        </p:txBody>
      </p:sp>
      <p:sp>
        <p:nvSpPr>
          <p:cNvPr id="1202262" name="Rectangle 86"/>
          <p:cNvSpPr>
            <a:spLocks noChangeArrowheads="1"/>
          </p:cNvSpPr>
          <p:nvPr/>
        </p:nvSpPr>
        <p:spPr bwMode="auto">
          <a:xfrm>
            <a:off x="6781800" y="3473450"/>
            <a:ext cx="334963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0</a:t>
            </a:r>
          </a:p>
        </p:txBody>
      </p:sp>
      <p:sp>
        <p:nvSpPr>
          <p:cNvPr id="1202263" name="Rectangle 87"/>
          <p:cNvSpPr>
            <a:spLocks noChangeArrowheads="1"/>
          </p:cNvSpPr>
          <p:nvPr/>
        </p:nvSpPr>
        <p:spPr bwMode="auto">
          <a:xfrm>
            <a:off x="5846763" y="3473450"/>
            <a:ext cx="336550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0</a:t>
            </a:r>
          </a:p>
        </p:txBody>
      </p:sp>
      <p:sp>
        <p:nvSpPr>
          <p:cNvPr id="1202264" name="Rectangle 88"/>
          <p:cNvSpPr>
            <a:spLocks noChangeArrowheads="1"/>
          </p:cNvSpPr>
          <p:nvPr/>
        </p:nvSpPr>
        <p:spPr bwMode="auto">
          <a:xfrm>
            <a:off x="5367338" y="3473450"/>
            <a:ext cx="334962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0</a:t>
            </a:r>
          </a:p>
        </p:txBody>
      </p:sp>
      <p:sp>
        <p:nvSpPr>
          <p:cNvPr id="1202265" name="Rectangle 89"/>
          <p:cNvSpPr>
            <a:spLocks noChangeArrowheads="1"/>
          </p:cNvSpPr>
          <p:nvPr/>
        </p:nvSpPr>
        <p:spPr bwMode="auto">
          <a:xfrm>
            <a:off x="4886325" y="3473450"/>
            <a:ext cx="336550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0</a:t>
            </a:r>
          </a:p>
        </p:txBody>
      </p:sp>
      <p:sp>
        <p:nvSpPr>
          <p:cNvPr id="1202266" name="Line 90"/>
          <p:cNvSpPr>
            <a:spLocks noChangeShapeType="1"/>
          </p:cNvSpPr>
          <p:nvPr/>
        </p:nvSpPr>
        <p:spPr bwMode="auto">
          <a:xfrm flipH="1" flipV="1">
            <a:off x="7116763" y="2849563"/>
            <a:ext cx="144462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202267" name="Line 91"/>
          <p:cNvSpPr>
            <a:spLocks noChangeShapeType="1"/>
          </p:cNvSpPr>
          <p:nvPr/>
        </p:nvSpPr>
        <p:spPr bwMode="auto">
          <a:xfrm flipH="1" flipV="1">
            <a:off x="5222875" y="1890713"/>
            <a:ext cx="144463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202268" name="Line 92"/>
          <p:cNvSpPr>
            <a:spLocks noChangeShapeType="1"/>
          </p:cNvSpPr>
          <p:nvPr/>
        </p:nvSpPr>
        <p:spPr bwMode="auto">
          <a:xfrm flipH="1" flipV="1">
            <a:off x="5702300" y="2370138"/>
            <a:ext cx="144463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202269" name="Line 93"/>
          <p:cNvSpPr>
            <a:spLocks noChangeShapeType="1"/>
          </p:cNvSpPr>
          <p:nvPr/>
        </p:nvSpPr>
        <p:spPr bwMode="auto">
          <a:xfrm flipH="1">
            <a:off x="6637338" y="2690813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202270" name="Text Box 94"/>
          <p:cNvSpPr txBox="1">
            <a:spLocks noChangeArrowheads="1"/>
          </p:cNvSpPr>
          <p:nvPr/>
        </p:nvSpPr>
        <p:spPr bwMode="auto">
          <a:xfrm>
            <a:off x="2527300" y="1219200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cs typeface="+mn-cs"/>
              </a:rPr>
              <a:t>A</a:t>
            </a:r>
          </a:p>
        </p:txBody>
      </p:sp>
      <p:sp>
        <p:nvSpPr>
          <p:cNvPr id="1202271" name="Rectangle 95"/>
          <p:cNvSpPr>
            <a:spLocks noChangeArrowheads="1"/>
          </p:cNvSpPr>
          <p:nvPr/>
        </p:nvSpPr>
        <p:spPr bwMode="auto">
          <a:xfrm>
            <a:off x="2473325" y="1460500"/>
            <a:ext cx="346075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10</a:t>
            </a:r>
          </a:p>
        </p:txBody>
      </p:sp>
      <p:sp>
        <p:nvSpPr>
          <p:cNvPr id="1202272" name="Rectangle 96"/>
          <p:cNvSpPr>
            <a:spLocks noChangeArrowheads="1"/>
          </p:cNvSpPr>
          <p:nvPr/>
        </p:nvSpPr>
        <p:spPr bwMode="auto">
          <a:xfrm>
            <a:off x="2473325" y="1958975"/>
            <a:ext cx="346075" cy="3476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13</a:t>
            </a:r>
          </a:p>
        </p:txBody>
      </p:sp>
      <p:sp>
        <p:nvSpPr>
          <p:cNvPr id="1202273" name="Rectangle 97"/>
          <p:cNvSpPr>
            <a:spLocks noChangeArrowheads="1"/>
          </p:cNvSpPr>
          <p:nvPr/>
        </p:nvSpPr>
        <p:spPr bwMode="auto">
          <a:xfrm>
            <a:off x="2473325" y="2457450"/>
            <a:ext cx="346075" cy="3476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10</a:t>
            </a:r>
          </a:p>
        </p:txBody>
      </p:sp>
      <p:sp>
        <p:nvSpPr>
          <p:cNvPr id="1202274" name="Rectangle 98"/>
          <p:cNvSpPr>
            <a:spLocks noChangeArrowheads="1"/>
          </p:cNvSpPr>
          <p:nvPr/>
        </p:nvSpPr>
        <p:spPr bwMode="auto">
          <a:xfrm>
            <a:off x="2473325" y="2954338"/>
            <a:ext cx="346075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4</a:t>
            </a:r>
          </a:p>
        </p:txBody>
      </p:sp>
      <p:sp>
        <p:nvSpPr>
          <p:cNvPr id="1202275" name="Rectangle 99"/>
          <p:cNvSpPr>
            <a:spLocks noChangeArrowheads="1"/>
          </p:cNvSpPr>
          <p:nvPr/>
        </p:nvSpPr>
        <p:spPr bwMode="auto">
          <a:xfrm>
            <a:off x="2473325" y="3452813"/>
            <a:ext cx="346075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0</a:t>
            </a:r>
          </a:p>
        </p:txBody>
      </p:sp>
      <p:sp>
        <p:nvSpPr>
          <p:cNvPr id="1202276" name="Text Box 100"/>
          <p:cNvSpPr txBox="1">
            <a:spLocks noChangeArrowheads="1"/>
          </p:cNvSpPr>
          <p:nvPr/>
        </p:nvSpPr>
        <p:spPr bwMode="auto">
          <a:xfrm>
            <a:off x="6338888" y="1317625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cs typeface="+mn-cs"/>
              </a:rPr>
              <a:t>A</a:t>
            </a:r>
          </a:p>
        </p:txBody>
      </p:sp>
      <p:sp>
        <p:nvSpPr>
          <p:cNvPr id="1202277" name="Rectangle 101"/>
          <p:cNvSpPr>
            <a:spLocks noChangeArrowheads="1"/>
          </p:cNvSpPr>
          <p:nvPr/>
        </p:nvSpPr>
        <p:spPr bwMode="auto">
          <a:xfrm>
            <a:off x="6292850" y="1554163"/>
            <a:ext cx="336550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1</a:t>
            </a:r>
          </a:p>
        </p:txBody>
      </p:sp>
      <p:sp>
        <p:nvSpPr>
          <p:cNvPr id="1202278" name="Rectangle 102"/>
          <p:cNvSpPr>
            <a:spLocks noChangeArrowheads="1"/>
          </p:cNvSpPr>
          <p:nvPr/>
        </p:nvSpPr>
        <p:spPr bwMode="auto">
          <a:xfrm>
            <a:off x="6292850" y="2033588"/>
            <a:ext cx="336550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1</a:t>
            </a:r>
          </a:p>
        </p:txBody>
      </p:sp>
      <p:sp>
        <p:nvSpPr>
          <p:cNvPr id="1202279" name="Rectangle 103"/>
          <p:cNvSpPr>
            <a:spLocks noChangeArrowheads="1"/>
          </p:cNvSpPr>
          <p:nvPr/>
        </p:nvSpPr>
        <p:spPr bwMode="auto">
          <a:xfrm>
            <a:off x="6292850" y="2514600"/>
            <a:ext cx="336550" cy="3349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4</a:t>
            </a:r>
          </a:p>
        </p:txBody>
      </p:sp>
      <p:sp>
        <p:nvSpPr>
          <p:cNvPr id="1202280" name="Rectangle 104"/>
          <p:cNvSpPr>
            <a:spLocks noChangeArrowheads="1"/>
          </p:cNvSpPr>
          <p:nvPr/>
        </p:nvSpPr>
        <p:spPr bwMode="auto">
          <a:xfrm>
            <a:off x="6292850" y="2994025"/>
            <a:ext cx="336550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5</a:t>
            </a:r>
          </a:p>
        </p:txBody>
      </p:sp>
      <p:sp>
        <p:nvSpPr>
          <p:cNvPr id="1202281" name="Rectangle 105"/>
          <p:cNvSpPr>
            <a:spLocks noChangeArrowheads="1"/>
          </p:cNvSpPr>
          <p:nvPr/>
        </p:nvSpPr>
        <p:spPr bwMode="auto">
          <a:xfrm>
            <a:off x="6292850" y="3473450"/>
            <a:ext cx="336550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0</a:t>
            </a:r>
          </a:p>
        </p:txBody>
      </p:sp>
      <p:sp>
        <p:nvSpPr>
          <p:cNvPr id="1202282" name="Line 106"/>
          <p:cNvSpPr>
            <a:spLocks noChangeShapeType="1"/>
          </p:cNvSpPr>
          <p:nvPr/>
        </p:nvSpPr>
        <p:spPr bwMode="auto">
          <a:xfrm flipH="1">
            <a:off x="6172200" y="2659063"/>
            <a:ext cx="144463" cy="7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202283" name="Line 107"/>
          <p:cNvSpPr>
            <a:spLocks noChangeShapeType="1"/>
          </p:cNvSpPr>
          <p:nvPr/>
        </p:nvSpPr>
        <p:spPr bwMode="auto">
          <a:xfrm flipH="1">
            <a:off x="2819400" y="2667000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202285" name="AutoShape 109"/>
          <p:cNvSpPr>
            <a:spLocks noChangeArrowheads="1"/>
          </p:cNvSpPr>
          <p:nvPr/>
        </p:nvSpPr>
        <p:spPr bwMode="auto">
          <a:xfrm>
            <a:off x="5816600" y="2527300"/>
            <a:ext cx="368300" cy="355600"/>
          </a:xfrm>
          <a:prstGeom prst="roundRect">
            <a:avLst>
              <a:gd name="adj" fmla="val 16667"/>
            </a:avLst>
          </a:prstGeom>
          <a:solidFill>
            <a:srgbClr val="CC0000">
              <a:alpha val="1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202286" name="AutoShape 110"/>
          <p:cNvSpPr>
            <a:spLocks noChangeArrowheads="1"/>
          </p:cNvSpPr>
          <p:nvPr/>
        </p:nvSpPr>
        <p:spPr bwMode="auto">
          <a:xfrm>
            <a:off x="1981200" y="2438400"/>
            <a:ext cx="368300" cy="355600"/>
          </a:xfrm>
          <a:prstGeom prst="roundRect">
            <a:avLst>
              <a:gd name="adj" fmla="val 16667"/>
            </a:avLst>
          </a:prstGeom>
          <a:solidFill>
            <a:srgbClr val="CC0000">
              <a:alpha val="1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202287" name="AutoShape 111"/>
          <p:cNvSpPr>
            <a:spLocks noChangeArrowheads="1"/>
          </p:cNvSpPr>
          <p:nvPr/>
        </p:nvSpPr>
        <p:spPr bwMode="auto">
          <a:xfrm>
            <a:off x="3429000" y="2438400"/>
            <a:ext cx="381000" cy="381000"/>
          </a:xfrm>
          <a:prstGeom prst="roundRect">
            <a:avLst>
              <a:gd name="adj" fmla="val 16667"/>
            </a:avLst>
          </a:prstGeom>
          <a:solidFill>
            <a:srgbClr val="CC0000">
              <a:alpha val="25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202289" name="Text Box 113"/>
          <p:cNvSpPr txBox="1">
            <a:spLocks noChangeArrowheads="1"/>
          </p:cNvSpPr>
          <p:nvPr/>
        </p:nvSpPr>
        <p:spPr bwMode="auto">
          <a:xfrm>
            <a:off x="3492500" y="4508500"/>
            <a:ext cx="1406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b="0" dirty="0">
                <a:latin typeface="Comic Sans MS" charset="0"/>
                <a:cs typeface="+mn-cs"/>
              </a:rPr>
              <a:t>5 -5 -1 = 9?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And the alignment</a:t>
            </a:r>
          </a:p>
        </p:txBody>
      </p:sp>
      <p:sp>
        <p:nvSpPr>
          <p:cNvPr id="1203203" name="Text Box 3"/>
          <p:cNvSpPr txBox="1">
            <a:spLocks noChangeArrowheads="1"/>
          </p:cNvSpPr>
          <p:nvPr/>
        </p:nvSpPr>
        <p:spPr bwMode="auto">
          <a:xfrm>
            <a:off x="136525" y="1050925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D</a:t>
            </a:r>
          </a:p>
        </p:txBody>
      </p:sp>
      <p:sp>
        <p:nvSpPr>
          <p:cNvPr id="1203204" name="Text Box 4"/>
          <p:cNvSpPr txBox="1">
            <a:spLocks noChangeArrowheads="1"/>
          </p:cNvSpPr>
          <p:nvPr/>
        </p:nvSpPr>
        <p:spPr bwMode="auto">
          <a:xfrm>
            <a:off x="2286000" y="9144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m</a:t>
            </a:r>
          </a:p>
        </p:txBody>
      </p:sp>
      <p:sp>
        <p:nvSpPr>
          <p:cNvPr id="1203205" name="Text Box 5"/>
          <p:cNvSpPr txBox="1">
            <a:spLocks noChangeArrowheads="1"/>
          </p:cNvSpPr>
          <p:nvPr/>
        </p:nvSpPr>
        <p:spPr bwMode="auto">
          <a:xfrm>
            <a:off x="228600" y="2286000"/>
            <a:ext cx="374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n</a:t>
            </a:r>
          </a:p>
        </p:txBody>
      </p:sp>
      <p:sp>
        <p:nvSpPr>
          <p:cNvPr id="1203206" name="Rectangle 6"/>
          <p:cNvSpPr>
            <a:spLocks noChangeArrowheads="1"/>
          </p:cNvSpPr>
          <p:nvPr/>
        </p:nvSpPr>
        <p:spPr bwMode="auto">
          <a:xfrm>
            <a:off x="996950" y="1468438"/>
            <a:ext cx="344488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19</a:t>
            </a:r>
          </a:p>
        </p:txBody>
      </p:sp>
      <p:sp>
        <p:nvSpPr>
          <p:cNvPr id="1203207" name="Text Box 7"/>
          <p:cNvSpPr txBox="1">
            <a:spLocks noChangeArrowheads="1"/>
          </p:cNvSpPr>
          <p:nvPr/>
        </p:nvSpPr>
        <p:spPr bwMode="auto">
          <a:xfrm>
            <a:off x="1027113" y="1219200"/>
            <a:ext cx="2778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cs typeface="+mn-cs"/>
              </a:rPr>
              <a:t>V</a:t>
            </a:r>
          </a:p>
        </p:txBody>
      </p:sp>
      <p:sp>
        <p:nvSpPr>
          <p:cNvPr id="1203208" name="Text Box 8"/>
          <p:cNvSpPr txBox="1">
            <a:spLocks noChangeArrowheads="1"/>
          </p:cNvSpPr>
          <p:nvPr/>
        </p:nvSpPr>
        <p:spPr bwMode="auto">
          <a:xfrm>
            <a:off x="1555750" y="1227138"/>
            <a:ext cx="2524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cs typeface="+mn-cs"/>
              </a:rPr>
              <a:t>L</a:t>
            </a:r>
          </a:p>
        </p:txBody>
      </p:sp>
      <p:sp>
        <p:nvSpPr>
          <p:cNvPr id="1203209" name="Text Box 9"/>
          <p:cNvSpPr txBox="1">
            <a:spLocks noChangeArrowheads="1"/>
          </p:cNvSpPr>
          <p:nvPr/>
        </p:nvSpPr>
        <p:spPr bwMode="auto">
          <a:xfrm>
            <a:off x="2070100" y="1227138"/>
            <a:ext cx="2174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cs typeface="+mn-cs"/>
              </a:rPr>
              <a:t>I</a:t>
            </a:r>
          </a:p>
        </p:txBody>
      </p:sp>
      <p:sp>
        <p:nvSpPr>
          <p:cNvPr id="1203210" name="Text Box 10"/>
          <p:cNvSpPr txBox="1">
            <a:spLocks noChangeArrowheads="1"/>
          </p:cNvSpPr>
          <p:nvPr/>
        </p:nvSpPr>
        <p:spPr bwMode="auto">
          <a:xfrm>
            <a:off x="3502025" y="1219200"/>
            <a:ext cx="260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cs typeface="+mn-cs"/>
              </a:rPr>
              <a:t>P</a:t>
            </a:r>
          </a:p>
        </p:txBody>
      </p:sp>
      <p:sp>
        <p:nvSpPr>
          <p:cNvPr id="1203211" name="Text Box 11"/>
          <p:cNvSpPr txBox="1">
            <a:spLocks noChangeArrowheads="1"/>
          </p:cNvSpPr>
          <p:nvPr/>
        </p:nvSpPr>
        <p:spPr bwMode="auto">
          <a:xfrm>
            <a:off x="2976563" y="1227138"/>
            <a:ext cx="2524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cs typeface="+mn-cs"/>
              </a:rPr>
              <a:t>L</a:t>
            </a:r>
          </a:p>
        </p:txBody>
      </p:sp>
      <p:sp>
        <p:nvSpPr>
          <p:cNvPr id="1203212" name="Text Box 12"/>
          <p:cNvSpPr txBox="1">
            <a:spLocks noChangeArrowheads="1"/>
          </p:cNvSpPr>
          <p:nvPr/>
        </p:nvSpPr>
        <p:spPr bwMode="auto">
          <a:xfrm>
            <a:off x="679450" y="1524000"/>
            <a:ext cx="2778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cs typeface="+mn-cs"/>
              </a:rPr>
              <a:t>V</a:t>
            </a:r>
          </a:p>
        </p:txBody>
      </p:sp>
      <p:sp>
        <p:nvSpPr>
          <p:cNvPr id="1203213" name="Text Box 13"/>
          <p:cNvSpPr txBox="1">
            <a:spLocks noChangeArrowheads="1"/>
          </p:cNvSpPr>
          <p:nvPr/>
        </p:nvSpPr>
        <p:spPr bwMode="auto">
          <a:xfrm>
            <a:off x="688975" y="2025650"/>
            <a:ext cx="2524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cs typeface="+mn-cs"/>
              </a:rPr>
              <a:t>L</a:t>
            </a:r>
          </a:p>
        </p:txBody>
      </p:sp>
      <p:sp>
        <p:nvSpPr>
          <p:cNvPr id="1203214" name="Text Box 14"/>
          <p:cNvSpPr txBox="1">
            <a:spLocks noChangeArrowheads="1"/>
          </p:cNvSpPr>
          <p:nvPr/>
        </p:nvSpPr>
        <p:spPr bwMode="auto">
          <a:xfrm>
            <a:off x="700088" y="2522538"/>
            <a:ext cx="2524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cs typeface="+mn-cs"/>
              </a:rPr>
              <a:t>L</a:t>
            </a:r>
          </a:p>
        </p:txBody>
      </p:sp>
      <p:sp>
        <p:nvSpPr>
          <p:cNvPr id="1203215" name="Text Box 15"/>
          <p:cNvSpPr txBox="1">
            <a:spLocks noChangeArrowheads="1"/>
          </p:cNvSpPr>
          <p:nvPr/>
        </p:nvSpPr>
        <p:spPr bwMode="auto">
          <a:xfrm>
            <a:off x="698500" y="3021013"/>
            <a:ext cx="2603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cs typeface="+mn-cs"/>
              </a:rPr>
              <a:t>P</a:t>
            </a:r>
          </a:p>
        </p:txBody>
      </p:sp>
      <p:sp>
        <p:nvSpPr>
          <p:cNvPr id="1203216" name="Rectangle 16"/>
          <p:cNvSpPr>
            <a:spLocks noChangeArrowheads="1"/>
          </p:cNvSpPr>
          <p:nvPr/>
        </p:nvSpPr>
        <p:spPr bwMode="auto">
          <a:xfrm>
            <a:off x="1489075" y="1468438"/>
            <a:ext cx="346075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13</a:t>
            </a:r>
          </a:p>
        </p:txBody>
      </p:sp>
      <p:sp>
        <p:nvSpPr>
          <p:cNvPr id="1203217" name="Rectangle 17"/>
          <p:cNvSpPr>
            <a:spLocks noChangeArrowheads="1"/>
          </p:cNvSpPr>
          <p:nvPr/>
        </p:nvSpPr>
        <p:spPr bwMode="auto">
          <a:xfrm>
            <a:off x="1982788" y="1468438"/>
            <a:ext cx="346075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17</a:t>
            </a:r>
          </a:p>
        </p:txBody>
      </p:sp>
      <p:sp>
        <p:nvSpPr>
          <p:cNvPr id="1203218" name="Rectangle 18"/>
          <p:cNvSpPr>
            <a:spLocks noChangeArrowheads="1"/>
          </p:cNvSpPr>
          <p:nvPr/>
        </p:nvSpPr>
        <p:spPr bwMode="auto">
          <a:xfrm>
            <a:off x="2933700" y="1468438"/>
            <a:ext cx="346075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9</a:t>
            </a:r>
          </a:p>
        </p:txBody>
      </p:sp>
      <p:sp>
        <p:nvSpPr>
          <p:cNvPr id="1203219" name="Rectangle 19"/>
          <p:cNvSpPr>
            <a:spLocks noChangeArrowheads="1"/>
          </p:cNvSpPr>
          <p:nvPr/>
        </p:nvSpPr>
        <p:spPr bwMode="auto">
          <a:xfrm>
            <a:off x="3427413" y="1468438"/>
            <a:ext cx="346075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3</a:t>
            </a:r>
          </a:p>
        </p:txBody>
      </p:sp>
      <p:sp>
        <p:nvSpPr>
          <p:cNvPr id="1203220" name="Rectangle 20"/>
          <p:cNvSpPr>
            <a:spLocks noChangeArrowheads="1"/>
          </p:cNvSpPr>
          <p:nvPr/>
        </p:nvSpPr>
        <p:spPr bwMode="auto">
          <a:xfrm>
            <a:off x="996950" y="1966913"/>
            <a:ext cx="344488" cy="3476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9</a:t>
            </a:r>
          </a:p>
        </p:txBody>
      </p:sp>
      <p:sp>
        <p:nvSpPr>
          <p:cNvPr id="1203221" name="Rectangle 21"/>
          <p:cNvSpPr>
            <a:spLocks noChangeArrowheads="1"/>
          </p:cNvSpPr>
          <p:nvPr/>
        </p:nvSpPr>
        <p:spPr bwMode="auto">
          <a:xfrm>
            <a:off x="1489075" y="1966913"/>
            <a:ext cx="346075" cy="3476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14</a:t>
            </a:r>
          </a:p>
        </p:txBody>
      </p:sp>
      <p:sp>
        <p:nvSpPr>
          <p:cNvPr id="1203222" name="Rectangle 22"/>
          <p:cNvSpPr>
            <a:spLocks noChangeArrowheads="1"/>
          </p:cNvSpPr>
          <p:nvPr/>
        </p:nvSpPr>
        <p:spPr bwMode="auto">
          <a:xfrm>
            <a:off x="1982788" y="1966913"/>
            <a:ext cx="346075" cy="3476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12</a:t>
            </a:r>
          </a:p>
        </p:txBody>
      </p:sp>
      <p:sp>
        <p:nvSpPr>
          <p:cNvPr id="1203223" name="Rectangle 23"/>
          <p:cNvSpPr>
            <a:spLocks noChangeArrowheads="1"/>
          </p:cNvSpPr>
          <p:nvPr/>
        </p:nvSpPr>
        <p:spPr bwMode="auto">
          <a:xfrm>
            <a:off x="2933700" y="1966913"/>
            <a:ext cx="346075" cy="3476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10</a:t>
            </a:r>
          </a:p>
        </p:txBody>
      </p:sp>
      <p:sp>
        <p:nvSpPr>
          <p:cNvPr id="1203224" name="Rectangle 24"/>
          <p:cNvSpPr>
            <a:spLocks noChangeArrowheads="1"/>
          </p:cNvSpPr>
          <p:nvPr/>
        </p:nvSpPr>
        <p:spPr bwMode="auto">
          <a:xfrm>
            <a:off x="3427413" y="1966913"/>
            <a:ext cx="346075" cy="3476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4</a:t>
            </a:r>
          </a:p>
        </p:txBody>
      </p:sp>
      <p:sp>
        <p:nvSpPr>
          <p:cNvPr id="1203225" name="Rectangle 25"/>
          <p:cNvSpPr>
            <a:spLocks noChangeArrowheads="1"/>
          </p:cNvSpPr>
          <p:nvPr/>
        </p:nvSpPr>
        <p:spPr bwMode="auto">
          <a:xfrm>
            <a:off x="996950" y="2465388"/>
            <a:ext cx="344488" cy="3476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7</a:t>
            </a:r>
          </a:p>
        </p:txBody>
      </p:sp>
      <p:sp>
        <p:nvSpPr>
          <p:cNvPr id="1203226" name="Rectangle 26"/>
          <p:cNvSpPr>
            <a:spLocks noChangeArrowheads="1"/>
          </p:cNvSpPr>
          <p:nvPr/>
        </p:nvSpPr>
        <p:spPr bwMode="auto">
          <a:xfrm>
            <a:off x="1489075" y="2465388"/>
            <a:ext cx="346075" cy="3476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8</a:t>
            </a:r>
          </a:p>
        </p:txBody>
      </p:sp>
      <p:sp>
        <p:nvSpPr>
          <p:cNvPr id="1203227" name="Rectangle 27"/>
          <p:cNvSpPr>
            <a:spLocks noChangeArrowheads="1"/>
          </p:cNvSpPr>
          <p:nvPr/>
        </p:nvSpPr>
        <p:spPr bwMode="auto">
          <a:xfrm>
            <a:off x="1982788" y="2465388"/>
            <a:ext cx="346075" cy="3476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9</a:t>
            </a:r>
          </a:p>
        </p:txBody>
      </p:sp>
      <p:sp>
        <p:nvSpPr>
          <p:cNvPr id="1203228" name="Rectangle 28"/>
          <p:cNvSpPr>
            <a:spLocks noChangeArrowheads="1"/>
          </p:cNvSpPr>
          <p:nvPr/>
        </p:nvSpPr>
        <p:spPr bwMode="auto">
          <a:xfrm>
            <a:off x="2933700" y="2465388"/>
            <a:ext cx="346075" cy="3476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15</a:t>
            </a:r>
          </a:p>
        </p:txBody>
      </p:sp>
      <p:sp>
        <p:nvSpPr>
          <p:cNvPr id="1203229" name="Rectangle 29"/>
          <p:cNvSpPr>
            <a:spLocks noChangeArrowheads="1"/>
          </p:cNvSpPr>
          <p:nvPr/>
        </p:nvSpPr>
        <p:spPr bwMode="auto">
          <a:xfrm>
            <a:off x="3427413" y="2465388"/>
            <a:ext cx="346075" cy="3476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5</a:t>
            </a:r>
          </a:p>
        </p:txBody>
      </p:sp>
      <p:sp>
        <p:nvSpPr>
          <p:cNvPr id="1203230" name="Rectangle 30"/>
          <p:cNvSpPr>
            <a:spLocks noChangeArrowheads="1"/>
          </p:cNvSpPr>
          <p:nvPr/>
        </p:nvSpPr>
        <p:spPr bwMode="auto">
          <a:xfrm>
            <a:off x="996950" y="2962275"/>
            <a:ext cx="344488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1</a:t>
            </a:r>
          </a:p>
        </p:txBody>
      </p:sp>
      <p:sp>
        <p:nvSpPr>
          <p:cNvPr id="1203231" name="Rectangle 31"/>
          <p:cNvSpPr>
            <a:spLocks noChangeArrowheads="1"/>
          </p:cNvSpPr>
          <p:nvPr/>
        </p:nvSpPr>
        <p:spPr bwMode="auto">
          <a:xfrm>
            <a:off x="1489075" y="2962275"/>
            <a:ext cx="346075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2</a:t>
            </a:r>
          </a:p>
        </p:txBody>
      </p:sp>
      <p:sp>
        <p:nvSpPr>
          <p:cNvPr id="1203232" name="Rectangle 32"/>
          <p:cNvSpPr>
            <a:spLocks noChangeArrowheads="1"/>
          </p:cNvSpPr>
          <p:nvPr/>
        </p:nvSpPr>
        <p:spPr bwMode="auto">
          <a:xfrm>
            <a:off x="1982788" y="2962275"/>
            <a:ext cx="346075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3</a:t>
            </a:r>
          </a:p>
        </p:txBody>
      </p:sp>
      <p:sp>
        <p:nvSpPr>
          <p:cNvPr id="1203233" name="Rectangle 33"/>
          <p:cNvSpPr>
            <a:spLocks noChangeArrowheads="1"/>
          </p:cNvSpPr>
          <p:nvPr/>
        </p:nvSpPr>
        <p:spPr bwMode="auto">
          <a:xfrm>
            <a:off x="2933700" y="2962275"/>
            <a:ext cx="346075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5</a:t>
            </a:r>
          </a:p>
        </p:txBody>
      </p:sp>
      <p:sp>
        <p:nvSpPr>
          <p:cNvPr id="1203234" name="Rectangle 34"/>
          <p:cNvSpPr>
            <a:spLocks noChangeArrowheads="1"/>
          </p:cNvSpPr>
          <p:nvPr/>
        </p:nvSpPr>
        <p:spPr bwMode="auto">
          <a:xfrm>
            <a:off x="3427413" y="2962275"/>
            <a:ext cx="346075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10</a:t>
            </a:r>
          </a:p>
        </p:txBody>
      </p:sp>
      <p:sp>
        <p:nvSpPr>
          <p:cNvPr id="1203235" name="Rectangle 35"/>
          <p:cNvSpPr>
            <a:spLocks noChangeArrowheads="1"/>
          </p:cNvSpPr>
          <p:nvPr/>
        </p:nvSpPr>
        <p:spPr bwMode="auto">
          <a:xfrm>
            <a:off x="3921125" y="1468438"/>
            <a:ext cx="346075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0</a:t>
            </a:r>
          </a:p>
        </p:txBody>
      </p:sp>
      <p:sp>
        <p:nvSpPr>
          <p:cNvPr id="1203236" name="Rectangle 36"/>
          <p:cNvSpPr>
            <a:spLocks noChangeArrowheads="1"/>
          </p:cNvSpPr>
          <p:nvPr/>
        </p:nvSpPr>
        <p:spPr bwMode="auto">
          <a:xfrm>
            <a:off x="3921125" y="1966913"/>
            <a:ext cx="346075" cy="3476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0</a:t>
            </a:r>
          </a:p>
        </p:txBody>
      </p:sp>
      <p:sp>
        <p:nvSpPr>
          <p:cNvPr id="1203237" name="Rectangle 37"/>
          <p:cNvSpPr>
            <a:spLocks noChangeArrowheads="1"/>
          </p:cNvSpPr>
          <p:nvPr/>
        </p:nvSpPr>
        <p:spPr bwMode="auto">
          <a:xfrm>
            <a:off x="3921125" y="2465388"/>
            <a:ext cx="346075" cy="3476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0</a:t>
            </a:r>
          </a:p>
        </p:txBody>
      </p:sp>
      <p:sp>
        <p:nvSpPr>
          <p:cNvPr id="1203238" name="Rectangle 38"/>
          <p:cNvSpPr>
            <a:spLocks noChangeArrowheads="1"/>
          </p:cNvSpPr>
          <p:nvPr/>
        </p:nvSpPr>
        <p:spPr bwMode="auto">
          <a:xfrm>
            <a:off x="3921125" y="2962275"/>
            <a:ext cx="346075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0</a:t>
            </a:r>
          </a:p>
        </p:txBody>
      </p:sp>
      <p:sp>
        <p:nvSpPr>
          <p:cNvPr id="1203239" name="Rectangle 39"/>
          <p:cNvSpPr>
            <a:spLocks noChangeArrowheads="1"/>
          </p:cNvSpPr>
          <p:nvPr/>
        </p:nvSpPr>
        <p:spPr bwMode="auto">
          <a:xfrm>
            <a:off x="3921125" y="3460750"/>
            <a:ext cx="346075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0</a:t>
            </a:r>
          </a:p>
        </p:txBody>
      </p:sp>
      <p:sp>
        <p:nvSpPr>
          <p:cNvPr id="1203240" name="Rectangle 40"/>
          <p:cNvSpPr>
            <a:spLocks noChangeArrowheads="1"/>
          </p:cNvSpPr>
          <p:nvPr/>
        </p:nvSpPr>
        <p:spPr bwMode="auto">
          <a:xfrm>
            <a:off x="3427413" y="3460750"/>
            <a:ext cx="346075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0</a:t>
            </a:r>
          </a:p>
        </p:txBody>
      </p:sp>
      <p:sp>
        <p:nvSpPr>
          <p:cNvPr id="1203241" name="Rectangle 41"/>
          <p:cNvSpPr>
            <a:spLocks noChangeArrowheads="1"/>
          </p:cNvSpPr>
          <p:nvPr/>
        </p:nvSpPr>
        <p:spPr bwMode="auto">
          <a:xfrm>
            <a:off x="2933700" y="3460750"/>
            <a:ext cx="346075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0</a:t>
            </a:r>
          </a:p>
        </p:txBody>
      </p:sp>
      <p:sp>
        <p:nvSpPr>
          <p:cNvPr id="1203242" name="Rectangle 42"/>
          <p:cNvSpPr>
            <a:spLocks noChangeArrowheads="1"/>
          </p:cNvSpPr>
          <p:nvPr/>
        </p:nvSpPr>
        <p:spPr bwMode="auto">
          <a:xfrm>
            <a:off x="1982788" y="3460750"/>
            <a:ext cx="346075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0</a:t>
            </a:r>
          </a:p>
        </p:txBody>
      </p:sp>
      <p:sp>
        <p:nvSpPr>
          <p:cNvPr id="1203243" name="Rectangle 43"/>
          <p:cNvSpPr>
            <a:spLocks noChangeArrowheads="1"/>
          </p:cNvSpPr>
          <p:nvPr/>
        </p:nvSpPr>
        <p:spPr bwMode="auto">
          <a:xfrm>
            <a:off x="1489075" y="3460750"/>
            <a:ext cx="346075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0</a:t>
            </a:r>
          </a:p>
        </p:txBody>
      </p:sp>
      <p:sp>
        <p:nvSpPr>
          <p:cNvPr id="1203244" name="Rectangle 44"/>
          <p:cNvSpPr>
            <a:spLocks noChangeArrowheads="1"/>
          </p:cNvSpPr>
          <p:nvPr/>
        </p:nvSpPr>
        <p:spPr bwMode="auto">
          <a:xfrm>
            <a:off x="996950" y="3460750"/>
            <a:ext cx="344488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0</a:t>
            </a:r>
          </a:p>
        </p:txBody>
      </p:sp>
      <p:sp>
        <p:nvSpPr>
          <p:cNvPr id="1203245" name="Line 45"/>
          <p:cNvSpPr>
            <a:spLocks noChangeShapeType="1"/>
          </p:cNvSpPr>
          <p:nvPr/>
        </p:nvSpPr>
        <p:spPr bwMode="auto">
          <a:xfrm flipH="1" flipV="1">
            <a:off x="3773488" y="3311525"/>
            <a:ext cx="147637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203246" name="Line 46"/>
          <p:cNvSpPr>
            <a:spLocks noChangeShapeType="1"/>
          </p:cNvSpPr>
          <p:nvPr/>
        </p:nvSpPr>
        <p:spPr bwMode="auto">
          <a:xfrm flipH="1" flipV="1">
            <a:off x="3279775" y="2813050"/>
            <a:ext cx="147638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203247" name="Line 47"/>
          <p:cNvSpPr>
            <a:spLocks noChangeShapeType="1"/>
          </p:cNvSpPr>
          <p:nvPr/>
        </p:nvSpPr>
        <p:spPr bwMode="auto">
          <a:xfrm flipH="1" flipV="1">
            <a:off x="1341438" y="1817688"/>
            <a:ext cx="147637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203248" name="Line 48"/>
          <p:cNvSpPr>
            <a:spLocks noChangeShapeType="1"/>
          </p:cNvSpPr>
          <p:nvPr/>
        </p:nvSpPr>
        <p:spPr bwMode="auto">
          <a:xfrm flipH="1" flipV="1">
            <a:off x="1835150" y="2314575"/>
            <a:ext cx="147638" cy="150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203249" name="Line 49"/>
          <p:cNvSpPr>
            <a:spLocks noChangeShapeType="1"/>
          </p:cNvSpPr>
          <p:nvPr/>
        </p:nvSpPr>
        <p:spPr bwMode="auto">
          <a:xfrm flipH="1">
            <a:off x="2328863" y="2647950"/>
            <a:ext cx="147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203250" name="Text Box 50"/>
          <p:cNvSpPr txBox="1">
            <a:spLocks noChangeArrowheads="1"/>
          </p:cNvSpPr>
          <p:nvPr/>
        </p:nvSpPr>
        <p:spPr bwMode="auto">
          <a:xfrm>
            <a:off x="8382000" y="12954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>
                <a:cs typeface="+mn-cs"/>
              </a:rPr>
              <a:t>E</a:t>
            </a:r>
          </a:p>
        </p:txBody>
      </p:sp>
      <p:sp>
        <p:nvSpPr>
          <p:cNvPr id="1203251" name="Rectangle 51"/>
          <p:cNvSpPr>
            <a:spLocks noChangeArrowheads="1"/>
          </p:cNvSpPr>
          <p:nvPr/>
        </p:nvSpPr>
        <p:spPr bwMode="auto">
          <a:xfrm>
            <a:off x="4886325" y="1554163"/>
            <a:ext cx="336550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1</a:t>
            </a:r>
          </a:p>
        </p:txBody>
      </p:sp>
      <p:sp>
        <p:nvSpPr>
          <p:cNvPr id="1203252" name="Text Box 52"/>
          <p:cNvSpPr txBox="1">
            <a:spLocks noChangeArrowheads="1"/>
          </p:cNvSpPr>
          <p:nvPr/>
        </p:nvSpPr>
        <p:spPr bwMode="auto">
          <a:xfrm>
            <a:off x="4911725" y="1308100"/>
            <a:ext cx="2778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cs typeface="+mn-cs"/>
              </a:rPr>
              <a:t>V</a:t>
            </a:r>
          </a:p>
        </p:txBody>
      </p:sp>
      <p:sp>
        <p:nvSpPr>
          <p:cNvPr id="1203253" name="Text Box 53"/>
          <p:cNvSpPr txBox="1">
            <a:spLocks noChangeArrowheads="1"/>
          </p:cNvSpPr>
          <p:nvPr/>
        </p:nvSpPr>
        <p:spPr bwMode="auto">
          <a:xfrm>
            <a:off x="5429250" y="1317625"/>
            <a:ext cx="2524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cs typeface="+mn-cs"/>
              </a:rPr>
              <a:t>L</a:t>
            </a:r>
          </a:p>
        </p:txBody>
      </p:sp>
      <p:sp>
        <p:nvSpPr>
          <p:cNvPr id="1203254" name="Text Box 54"/>
          <p:cNvSpPr txBox="1">
            <a:spLocks noChangeArrowheads="1"/>
          </p:cNvSpPr>
          <p:nvPr/>
        </p:nvSpPr>
        <p:spPr bwMode="auto">
          <a:xfrm>
            <a:off x="5926138" y="1317625"/>
            <a:ext cx="2174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cs typeface="+mn-cs"/>
              </a:rPr>
              <a:t>I</a:t>
            </a:r>
          </a:p>
        </p:txBody>
      </p:sp>
      <p:sp>
        <p:nvSpPr>
          <p:cNvPr id="1203255" name="Text Box 55"/>
          <p:cNvSpPr txBox="1">
            <a:spLocks noChangeArrowheads="1"/>
          </p:cNvSpPr>
          <p:nvPr/>
        </p:nvSpPr>
        <p:spPr bwMode="auto">
          <a:xfrm>
            <a:off x="6870700" y="1327150"/>
            <a:ext cx="2524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cs typeface="+mn-cs"/>
              </a:rPr>
              <a:t>L</a:t>
            </a:r>
          </a:p>
        </p:txBody>
      </p:sp>
      <p:sp>
        <p:nvSpPr>
          <p:cNvPr id="1203256" name="Text Box 56"/>
          <p:cNvSpPr txBox="1">
            <a:spLocks noChangeArrowheads="1"/>
          </p:cNvSpPr>
          <p:nvPr/>
        </p:nvSpPr>
        <p:spPr bwMode="auto">
          <a:xfrm>
            <a:off x="7299325" y="1317625"/>
            <a:ext cx="260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cs typeface="+mn-cs"/>
              </a:rPr>
              <a:t>P</a:t>
            </a:r>
          </a:p>
        </p:txBody>
      </p:sp>
      <p:sp>
        <p:nvSpPr>
          <p:cNvPr id="1203257" name="Text Box 57"/>
          <p:cNvSpPr txBox="1">
            <a:spLocks noChangeArrowheads="1"/>
          </p:cNvSpPr>
          <p:nvPr/>
        </p:nvSpPr>
        <p:spPr bwMode="auto">
          <a:xfrm>
            <a:off x="4572000" y="1693863"/>
            <a:ext cx="2778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cs typeface="+mn-cs"/>
              </a:rPr>
              <a:t>V</a:t>
            </a:r>
          </a:p>
        </p:txBody>
      </p:sp>
      <p:sp>
        <p:nvSpPr>
          <p:cNvPr id="1203258" name="Text Box 58"/>
          <p:cNvSpPr txBox="1">
            <a:spLocks noChangeArrowheads="1"/>
          </p:cNvSpPr>
          <p:nvPr/>
        </p:nvSpPr>
        <p:spPr bwMode="auto">
          <a:xfrm>
            <a:off x="4584700" y="2174875"/>
            <a:ext cx="2524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cs typeface="+mn-cs"/>
              </a:rPr>
              <a:t>L</a:t>
            </a:r>
          </a:p>
        </p:txBody>
      </p:sp>
      <p:sp>
        <p:nvSpPr>
          <p:cNvPr id="1203259" name="Text Box 59"/>
          <p:cNvSpPr txBox="1">
            <a:spLocks noChangeArrowheads="1"/>
          </p:cNvSpPr>
          <p:nvPr/>
        </p:nvSpPr>
        <p:spPr bwMode="auto">
          <a:xfrm>
            <a:off x="4598988" y="2654300"/>
            <a:ext cx="2524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cs typeface="+mn-cs"/>
              </a:rPr>
              <a:t>L</a:t>
            </a:r>
          </a:p>
        </p:txBody>
      </p:sp>
      <p:sp>
        <p:nvSpPr>
          <p:cNvPr id="1203260" name="Text Box 60"/>
          <p:cNvSpPr txBox="1">
            <a:spLocks noChangeArrowheads="1"/>
          </p:cNvSpPr>
          <p:nvPr/>
        </p:nvSpPr>
        <p:spPr bwMode="auto">
          <a:xfrm>
            <a:off x="4591050" y="3133725"/>
            <a:ext cx="260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cs typeface="+mn-cs"/>
              </a:rPr>
              <a:t>P</a:t>
            </a:r>
          </a:p>
        </p:txBody>
      </p:sp>
      <p:sp>
        <p:nvSpPr>
          <p:cNvPr id="1203261" name="Rectangle 61"/>
          <p:cNvSpPr>
            <a:spLocks noChangeArrowheads="1"/>
          </p:cNvSpPr>
          <p:nvPr/>
        </p:nvSpPr>
        <p:spPr bwMode="auto">
          <a:xfrm>
            <a:off x="5367338" y="1554163"/>
            <a:ext cx="334962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1</a:t>
            </a:r>
          </a:p>
        </p:txBody>
      </p:sp>
      <p:sp>
        <p:nvSpPr>
          <p:cNvPr id="1203262" name="Rectangle 62"/>
          <p:cNvSpPr>
            <a:spLocks noChangeArrowheads="1"/>
          </p:cNvSpPr>
          <p:nvPr/>
        </p:nvSpPr>
        <p:spPr bwMode="auto">
          <a:xfrm>
            <a:off x="5846763" y="1554163"/>
            <a:ext cx="336550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1</a:t>
            </a:r>
          </a:p>
        </p:txBody>
      </p:sp>
      <p:sp>
        <p:nvSpPr>
          <p:cNvPr id="1203263" name="Rectangle 63"/>
          <p:cNvSpPr>
            <a:spLocks noChangeArrowheads="1"/>
          </p:cNvSpPr>
          <p:nvPr/>
        </p:nvSpPr>
        <p:spPr bwMode="auto">
          <a:xfrm>
            <a:off x="6781800" y="1554163"/>
            <a:ext cx="334963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3</a:t>
            </a:r>
          </a:p>
        </p:txBody>
      </p:sp>
      <p:sp>
        <p:nvSpPr>
          <p:cNvPr id="1203264" name="Rectangle 64"/>
          <p:cNvSpPr>
            <a:spLocks noChangeArrowheads="1"/>
          </p:cNvSpPr>
          <p:nvPr/>
        </p:nvSpPr>
        <p:spPr bwMode="auto">
          <a:xfrm>
            <a:off x="7261225" y="1554163"/>
            <a:ext cx="336550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3</a:t>
            </a:r>
          </a:p>
        </p:txBody>
      </p:sp>
      <p:sp>
        <p:nvSpPr>
          <p:cNvPr id="1203265" name="Rectangle 65"/>
          <p:cNvSpPr>
            <a:spLocks noChangeArrowheads="1"/>
          </p:cNvSpPr>
          <p:nvPr/>
        </p:nvSpPr>
        <p:spPr bwMode="auto">
          <a:xfrm>
            <a:off x="4886325" y="2033588"/>
            <a:ext cx="336550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1</a:t>
            </a:r>
          </a:p>
        </p:txBody>
      </p:sp>
      <p:sp>
        <p:nvSpPr>
          <p:cNvPr id="1203266" name="Rectangle 66"/>
          <p:cNvSpPr>
            <a:spLocks noChangeArrowheads="1"/>
          </p:cNvSpPr>
          <p:nvPr/>
        </p:nvSpPr>
        <p:spPr bwMode="auto">
          <a:xfrm>
            <a:off x="5367338" y="2033588"/>
            <a:ext cx="334962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1</a:t>
            </a:r>
          </a:p>
        </p:txBody>
      </p:sp>
      <p:sp>
        <p:nvSpPr>
          <p:cNvPr id="1203267" name="Rectangle 67"/>
          <p:cNvSpPr>
            <a:spLocks noChangeArrowheads="1"/>
          </p:cNvSpPr>
          <p:nvPr/>
        </p:nvSpPr>
        <p:spPr bwMode="auto">
          <a:xfrm>
            <a:off x="5846763" y="2033588"/>
            <a:ext cx="336550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1</a:t>
            </a:r>
          </a:p>
        </p:txBody>
      </p:sp>
      <p:sp>
        <p:nvSpPr>
          <p:cNvPr id="1203268" name="Rectangle 68"/>
          <p:cNvSpPr>
            <a:spLocks noChangeArrowheads="1"/>
          </p:cNvSpPr>
          <p:nvPr/>
        </p:nvSpPr>
        <p:spPr bwMode="auto">
          <a:xfrm>
            <a:off x="6781800" y="2033588"/>
            <a:ext cx="334963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1</a:t>
            </a:r>
          </a:p>
        </p:txBody>
      </p:sp>
      <p:sp>
        <p:nvSpPr>
          <p:cNvPr id="1203269" name="Rectangle 69"/>
          <p:cNvSpPr>
            <a:spLocks noChangeArrowheads="1"/>
          </p:cNvSpPr>
          <p:nvPr/>
        </p:nvSpPr>
        <p:spPr bwMode="auto">
          <a:xfrm>
            <a:off x="7261225" y="2033588"/>
            <a:ext cx="336550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3</a:t>
            </a:r>
          </a:p>
        </p:txBody>
      </p:sp>
      <p:sp>
        <p:nvSpPr>
          <p:cNvPr id="1203270" name="Rectangle 70"/>
          <p:cNvSpPr>
            <a:spLocks noChangeArrowheads="1"/>
          </p:cNvSpPr>
          <p:nvPr/>
        </p:nvSpPr>
        <p:spPr bwMode="auto">
          <a:xfrm>
            <a:off x="4886325" y="2514600"/>
            <a:ext cx="336550" cy="3349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5</a:t>
            </a:r>
          </a:p>
        </p:txBody>
      </p:sp>
      <p:sp>
        <p:nvSpPr>
          <p:cNvPr id="1203271" name="Rectangle 71"/>
          <p:cNvSpPr>
            <a:spLocks noChangeArrowheads="1"/>
          </p:cNvSpPr>
          <p:nvPr/>
        </p:nvSpPr>
        <p:spPr bwMode="auto">
          <a:xfrm>
            <a:off x="5367338" y="2514600"/>
            <a:ext cx="334962" cy="3349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1</a:t>
            </a:r>
          </a:p>
        </p:txBody>
      </p:sp>
      <p:sp>
        <p:nvSpPr>
          <p:cNvPr id="1203272" name="Rectangle 72"/>
          <p:cNvSpPr>
            <a:spLocks noChangeArrowheads="1"/>
          </p:cNvSpPr>
          <p:nvPr/>
        </p:nvSpPr>
        <p:spPr bwMode="auto">
          <a:xfrm>
            <a:off x="5846763" y="2514600"/>
            <a:ext cx="336550" cy="3349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5</a:t>
            </a:r>
          </a:p>
        </p:txBody>
      </p:sp>
      <p:sp>
        <p:nvSpPr>
          <p:cNvPr id="1203273" name="Rectangle 73"/>
          <p:cNvSpPr>
            <a:spLocks noChangeArrowheads="1"/>
          </p:cNvSpPr>
          <p:nvPr/>
        </p:nvSpPr>
        <p:spPr bwMode="auto">
          <a:xfrm>
            <a:off x="6781800" y="2514600"/>
            <a:ext cx="334963" cy="3349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1</a:t>
            </a:r>
          </a:p>
        </p:txBody>
      </p:sp>
      <p:sp>
        <p:nvSpPr>
          <p:cNvPr id="1203274" name="Rectangle 74"/>
          <p:cNvSpPr>
            <a:spLocks noChangeArrowheads="1"/>
          </p:cNvSpPr>
          <p:nvPr/>
        </p:nvSpPr>
        <p:spPr bwMode="auto">
          <a:xfrm>
            <a:off x="7261225" y="2514600"/>
            <a:ext cx="336550" cy="3349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2</a:t>
            </a:r>
          </a:p>
        </p:txBody>
      </p:sp>
      <p:sp>
        <p:nvSpPr>
          <p:cNvPr id="1203275" name="Rectangle 75"/>
          <p:cNvSpPr>
            <a:spLocks noChangeArrowheads="1"/>
          </p:cNvSpPr>
          <p:nvPr/>
        </p:nvSpPr>
        <p:spPr bwMode="auto">
          <a:xfrm>
            <a:off x="4886325" y="2994025"/>
            <a:ext cx="336550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5</a:t>
            </a:r>
          </a:p>
        </p:txBody>
      </p:sp>
      <p:sp>
        <p:nvSpPr>
          <p:cNvPr id="1203276" name="Rectangle 76"/>
          <p:cNvSpPr>
            <a:spLocks noChangeArrowheads="1"/>
          </p:cNvSpPr>
          <p:nvPr/>
        </p:nvSpPr>
        <p:spPr bwMode="auto">
          <a:xfrm>
            <a:off x="5367338" y="2994025"/>
            <a:ext cx="334962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5</a:t>
            </a:r>
          </a:p>
        </p:txBody>
      </p:sp>
      <p:sp>
        <p:nvSpPr>
          <p:cNvPr id="1203277" name="Rectangle 77"/>
          <p:cNvSpPr>
            <a:spLocks noChangeArrowheads="1"/>
          </p:cNvSpPr>
          <p:nvPr/>
        </p:nvSpPr>
        <p:spPr bwMode="auto">
          <a:xfrm>
            <a:off x="5846763" y="2994025"/>
            <a:ext cx="336550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5</a:t>
            </a:r>
          </a:p>
        </p:txBody>
      </p:sp>
      <p:sp>
        <p:nvSpPr>
          <p:cNvPr id="1203278" name="Rectangle 78"/>
          <p:cNvSpPr>
            <a:spLocks noChangeArrowheads="1"/>
          </p:cNvSpPr>
          <p:nvPr/>
        </p:nvSpPr>
        <p:spPr bwMode="auto">
          <a:xfrm>
            <a:off x="6781800" y="2994025"/>
            <a:ext cx="334963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4</a:t>
            </a:r>
          </a:p>
        </p:txBody>
      </p:sp>
      <p:sp>
        <p:nvSpPr>
          <p:cNvPr id="1203279" name="Rectangle 79"/>
          <p:cNvSpPr>
            <a:spLocks noChangeArrowheads="1"/>
          </p:cNvSpPr>
          <p:nvPr/>
        </p:nvSpPr>
        <p:spPr bwMode="auto">
          <a:xfrm>
            <a:off x="7261225" y="2994025"/>
            <a:ext cx="336550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1</a:t>
            </a:r>
          </a:p>
        </p:txBody>
      </p:sp>
      <p:sp>
        <p:nvSpPr>
          <p:cNvPr id="1203280" name="Rectangle 80"/>
          <p:cNvSpPr>
            <a:spLocks noChangeArrowheads="1"/>
          </p:cNvSpPr>
          <p:nvPr/>
        </p:nvSpPr>
        <p:spPr bwMode="auto">
          <a:xfrm>
            <a:off x="7740650" y="1554163"/>
            <a:ext cx="336550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0</a:t>
            </a:r>
          </a:p>
        </p:txBody>
      </p:sp>
      <p:sp>
        <p:nvSpPr>
          <p:cNvPr id="1203281" name="Rectangle 81"/>
          <p:cNvSpPr>
            <a:spLocks noChangeArrowheads="1"/>
          </p:cNvSpPr>
          <p:nvPr/>
        </p:nvSpPr>
        <p:spPr bwMode="auto">
          <a:xfrm>
            <a:off x="7740650" y="2033588"/>
            <a:ext cx="336550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0</a:t>
            </a:r>
          </a:p>
        </p:txBody>
      </p:sp>
      <p:sp>
        <p:nvSpPr>
          <p:cNvPr id="1203282" name="Rectangle 82"/>
          <p:cNvSpPr>
            <a:spLocks noChangeArrowheads="1"/>
          </p:cNvSpPr>
          <p:nvPr/>
        </p:nvSpPr>
        <p:spPr bwMode="auto">
          <a:xfrm>
            <a:off x="7740650" y="2514600"/>
            <a:ext cx="336550" cy="3349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0</a:t>
            </a:r>
          </a:p>
        </p:txBody>
      </p:sp>
      <p:sp>
        <p:nvSpPr>
          <p:cNvPr id="1203283" name="Rectangle 83"/>
          <p:cNvSpPr>
            <a:spLocks noChangeArrowheads="1"/>
          </p:cNvSpPr>
          <p:nvPr/>
        </p:nvSpPr>
        <p:spPr bwMode="auto">
          <a:xfrm>
            <a:off x="7740650" y="2994025"/>
            <a:ext cx="336550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0</a:t>
            </a:r>
          </a:p>
        </p:txBody>
      </p:sp>
      <p:sp>
        <p:nvSpPr>
          <p:cNvPr id="1203284" name="Rectangle 84"/>
          <p:cNvSpPr>
            <a:spLocks noChangeArrowheads="1"/>
          </p:cNvSpPr>
          <p:nvPr/>
        </p:nvSpPr>
        <p:spPr bwMode="auto">
          <a:xfrm>
            <a:off x="7740650" y="3473450"/>
            <a:ext cx="336550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0</a:t>
            </a:r>
          </a:p>
        </p:txBody>
      </p:sp>
      <p:sp>
        <p:nvSpPr>
          <p:cNvPr id="1203285" name="Rectangle 85"/>
          <p:cNvSpPr>
            <a:spLocks noChangeArrowheads="1"/>
          </p:cNvSpPr>
          <p:nvPr/>
        </p:nvSpPr>
        <p:spPr bwMode="auto">
          <a:xfrm>
            <a:off x="7261225" y="3473450"/>
            <a:ext cx="336550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0</a:t>
            </a:r>
          </a:p>
        </p:txBody>
      </p:sp>
      <p:sp>
        <p:nvSpPr>
          <p:cNvPr id="1203286" name="Rectangle 86"/>
          <p:cNvSpPr>
            <a:spLocks noChangeArrowheads="1"/>
          </p:cNvSpPr>
          <p:nvPr/>
        </p:nvSpPr>
        <p:spPr bwMode="auto">
          <a:xfrm>
            <a:off x="6781800" y="3473450"/>
            <a:ext cx="334963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0</a:t>
            </a:r>
          </a:p>
        </p:txBody>
      </p:sp>
      <p:sp>
        <p:nvSpPr>
          <p:cNvPr id="1203287" name="Rectangle 87"/>
          <p:cNvSpPr>
            <a:spLocks noChangeArrowheads="1"/>
          </p:cNvSpPr>
          <p:nvPr/>
        </p:nvSpPr>
        <p:spPr bwMode="auto">
          <a:xfrm>
            <a:off x="5846763" y="3473450"/>
            <a:ext cx="336550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0</a:t>
            </a:r>
          </a:p>
        </p:txBody>
      </p:sp>
      <p:sp>
        <p:nvSpPr>
          <p:cNvPr id="1203288" name="Rectangle 88"/>
          <p:cNvSpPr>
            <a:spLocks noChangeArrowheads="1"/>
          </p:cNvSpPr>
          <p:nvPr/>
        </p:nvSpPr>
        <p:spPr bwMode="auto">
          <a:xfrm>
            <a:off x="5367338" y="3473450"/>
            <a:ext cx="334962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0</a:t>
            </a:r>
          </a:p>
        </p:txBody>
      </p:sp>
      <p:sp>
        <p:nvSpPr>
          <p:cNvPr id="1203289" name="Rectangle 89"/>
          <p:cNvSpPr>
            <a:spLocks noChangeArrowheads="1"/>
          </p:cNvSpPr>
          <p:nvPr/>
        </p:nvSpPr>
        <p:spPr bwMode="auto">
          <a:xfrm>
            <a:off x="4886325" y="3473450"/>
            <a:ext cx="336550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0</a:t>
            </a:r>
          </a:p>
        </p:txBody>
      </p:sp>
      <p:sp>
        <p:nvSpPr>
          <p:cNvPr id="1203290" name="Line 90"/>
          <p:cNvSpPr>
            <a:spLocks noChangeShapeType="1"/>
          </p:cNvSpPr>
          <p:nvPr/>
        </p:nvSpPr>
        <p:spPr bwMode="auto">
          <a:xfrm flipH="1" flipV="1">
            <a:off x="7116763" y="2849563"/>
            <a:ext cx="144462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203291" name="Line 91"/>
          <p:cNvSpPr>
            <a:spLocks noChangeShapeType="1"/>
          </p:cNvSpPr>
          <p:nvPr/>
        </p:nvSpPr>
        <p:spPr bwMode="auto">
          <a:xfrm flipH="1" flipV="1">
            <a:off x="5222875" y="1890713"/>
            <a:ext cx="144463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203292" name="Line 92"/>
          <p:cNvSpPr>
            <a:spLocks noChangeShapeType="1"/>
          </p:cNvSpPr>
          <p:nvPr/>
        </p:nvSpPr>
        <p:spPr bwMode="auto">
          <a:xfrm flipH="1" flipV="1">
            <a:off x="5702300" y="2370138"/>
            <a:ext cx="144463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203293" name="Line 93"/>
          <p:cNvSpPr>
            <a:spLocks noChangeShapeType="1"/>
          </p:cNvSpPr>
          <p:nvPr/>
        </p:nvSpPr>
        <p:spPr bwMode="auto">
          <a:xfrm flipH="1">
            <a:off x="6637338" y="2690813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203294" name="Text Box 94"/>
          <p:cNvSpPr txBox="1">
            <a:spLocks noChangeArrowheads="1"/>
          </p:cNvSpPr>
          <p:nvPr/>
        </p:nvSpPr>
        <p:spPr bwMode="auto">
          <a:xfrm>
            <a:off x="2527300" y="1219200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cs typeface="+mn-cs"/>
              </a:rPr>
              <a:t>A</a:t>
            </a:r>
          </a:p>
        </p:txBody>
      </p:sp>
      <p:sp>
        <p:nvSpPr>
          <p:cNvPr id="1203295" name="Rectangle 95"/>
          <p:cNvSpPr>
            <a:spLocks noChangeArrowheads="1"/>
          </p:cNvSpPr>
          <p:nvPr/>
        </p:nvSpPr>
        <p:spPr bwMode="auto">
          <a:xfrm>
            <a:off x="2473325" y="1460500"/>
            <a:ext cx="346075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10</a:t>
            </a:r>
          </a:p>
        </p:txBody>
      </p:sp>
      <p:sp>
        <p:nvSpPr>
          <p:cNvPr id="1203296" name="Rectangle 96"/>
          <p:cNvSpPr>
            <a:spLocks noChangeArrowheads="1"/>
          </p:cNvSpPr>
          <p:nvPr/>
        </p:nvSpPr>
        <p:spPr bwMode="auto">
          <a:xfrm>
            <a:off x="2473325" y="1958975"/>
            <a:ext cx="346075" cy="3476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13</a:t>
            </a:r>
          </a:p>
        </p:txBody>
      </p:sp>
      <p:sp>
        <p:nvSpPr>
          <p:cNvPr id="1203297" name="Rectangle 97"/>
          <p:cNvSpPr>
            <a:spLocks noChangeArrowheads="1"/>
          </p:cNvSpPr>
          <p:nvPr/>
        </p:nvSpPr>
        <p:spPr bwMode="auto">
          <a:xfrm>
            <a:off x="2473325" y="2457450"/>
            <a:ext cx="346075" cy="3476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10</a:t>
            </a:r>
          </a:p>
        </p:txBody>
      </p:sp>
      <p:sp>
        <p:nvSpPr>
          <p:cNvPr id="1203298" name="Rectangle 98"/>
          <p:cNvSpPr>
            <a:spLocks noChangeArrowheads="1"/>
          </p:cNvSpPr>
          <p:nvPr/>
        </p:nvSpPr>
        <p:spPr bwMode="auto">
          <a:xfrm>
            <a:off x="2473325" y="2954338"/>
            <a:ext cx="346075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4</a:t>
            </a:r>
          </a:p>
        </p:txBody>
      </p:sp>
      <p:sp>
        <p:nvSpPr>
          <p:cNvPr id="1203299" name="Rectangle 99"/>
          <p:cNvSpPr>
            <a:spLocks noChangeArrowheads="1"/>
          </p:cNvSpPr>
          <p:nvPr/>
        </p:nvSpPr>
        <p:spPr bwMode="auto">
          <a:xfrm>
            <a:off x="2473325" y="3452813"/>
            <a:ext cx="346075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0</a:t>
            </a:r>
          </a:p>
        </p:txBody>
      </p:sp>
      <p:sp>
        <p:nvSpPr>
          <p:cNvPr id="1203300" name="Text Box 100"/>
          <p:cNvSpPr txBox="1">
            <a:spLocks noChangeArrowheads="1"/>
          </p:cNvSpPr>
          <p:nvPr/>
        </p:nvSpPr>
        <p:spPr bwMode="auto">
          <a:xfrm>
            <a:off x="6338888" y="1317625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cs typeface="+mn-cs"/>
              </a:rPr>
              <a:t>A</a:t>
            </a:r>
          </a:p>
        </p:txBody>
      </p:sp>
      <p:sp>
        <p:nvSpPr>
          <p:cNvPr id="1203301" name="Rectangle 101"/>
          <p:cNvSpPr>
            <a:spLocks noChangeArrowheads="1"/>
          </p:cNvSpPr>
          <p:nvPr/>
        </p:nvSpPr>
        <p:spPr bwMode="auto">
          <a:xfrm>
            <a:off x="6292850" y="1554163"/>
            <a:ext cx="336550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1</a:t>
            </a:r>
          </a:p>
        </p:txBody>
      </p:sp>
      <p:sp>
        <p:nvSpPr>
          <p:cNvPr id="1203302" name="Rectangle 102"/>
          <p:cNvSpPr>
            <a:spLocks noChangeArrowheads="1"/>
          </p:cNvSpPr>
          <p:nvPr/>
        </p:nvSpPr>
        <p:spPr bwMode="auto">
          <a:xfrm>
            <a:off x="6292850" y="2033588"/>
            <a:ext cx="336550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1</a:t>
            </a:r>
          </a:p>
        </p:txBody>
      </p:sp>
      <p:sp>
        <p:nvSpPr>
          <p:cNvPr id="1203303" name="Rectangle 103"/>
          <p:cNvSpPr>
            <a:spLocks noChangeArrowheads="1"/>
          </p:cNvSpPr>
          <p:nvPr/>
        </p:nvSpPr>
        <p:spPr bwMode="auto">
          <a:xfrm>
            <a:off x="6292850" y="2514600"/>
            <a:ext cx="336550" cy="3349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4</a:t>
            </a:r>
          </a:p>
        </p:txBody>
      </p:sp>
      <p:sp>
        <p:nvSpPr>
          <p:cNvPr id="1203304" name="Rectangle 104"/>
          <p:cNvSpPr>
            <a:spLocks noChangeArrowheads="1"/>
          </p:cNvSpPr>
          <p:nvPr/>
        </p:nvSpPr>
        <p:spPr bwMode="auto">
          <a:xfrm>
            <a:off x="6292850" y="2994025"/>
            <a:ext cx="336550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5</a:t>
            </a:r>
          </a:p>
        </p:txBody>
      </p:sp>
      <p:sp>
        <p:nvSpPr>
          <p:cNvPr id="1203305" name="Rectangle 105"/>
          <p:cNvSpPr>
            <a:spLocks noChangeArrowheads="1"/>
          </p:cNvSpPr>
          <p:nvPr/>
        </p:nvSpPr>
        <p:spPr bwMode="auto">
          <a:xfrm>
            <a:off x="6292850" y="3473450"/>
            <a:ext cx="336550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1200">
                <a:cs typeface="+mn-cs"/>
              </a:rPr>
              <a:t>0</a:t>
            </a:r>
          </a:p>
        </p:txBody>
      </p:sp>
      <p:sp>
        <p:nvSpPr>
          <p:cNvPr id="1203306" name="Line 106"/>
          <p:cNvSpPr>
            <a:spLocks noChangeShapeType="1"/>
          </p:cNvSpPr>
          <p:nvPr/>
        </p:nvSpPr>
        <p:spPr bwMode="auto">
          <a:xfrm flipH="1">
            <a:off x="6172200" y="2659063"/>
            <a:ext cx="144463" cy="7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203307" name="Line 107"/>
          <p:cNvSpPr>
            <a:spLocks noChangeShapeType="1"/>
          </p:cNvSpPr>
          <p:nvPr/>
        </p:nvSpPr>
        <p:spPr bwMode="auto">
          <a:xfrm flipH="1">
            <a:off x="2819400" y="2667000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203308" name="Text Box 108"/>
          <p:cNvSpPr txBox="1">
            <a:spLocks noChangeArrowheads="1"/>
          </p:cNvSpPr>
          <p:nvPr/>
        </p:nvSpPr>
        <p:spPr bwMode="auto">
          <a:xfrm>
            <a:off x="3230563" y="4629150"/>
            <a:ext cx="1006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latin typeface="Courier New" charset="0"/>
                <a:cs typeface="+mn-cs"/>
              </a:rPr>
              <a:t>VLIALP</a:t>
            </a:r>
          </a:p>
          <a:p>
            <a:pPr>
              <a:defRPr/>
            </a:pPr>
            <a:r>
              <a:rPr lang="en-US" sz="1800">
                <a:latin typeface="Courier New" charset="0"/>
                <a:cs typeface="+mn-cs"/>
              </a:rPr>
              <a:t>VL--LP</a:t>
            </a:r>
            <a:endParaRPr lang="en-US" sz="1800">
              <a:cs typeface="+mn-cs"/>
            </a:endParaRPr>
          </a:p>
        </p:txBody>
      </p:sp>
      <p:sp>
        <p:nvSpPr>
          <p:cNvPr id="1203309" name="AutoShape 109"/>
          <p:cNvSpPr>
            <a:spLocks noChangeArrowheads="1"/>
          </p:cNvSpPr>
          <p:nvPr/>
        </p:nvSpPr>
        <p:spPr bwMode="auto">
          <a:xfrm>
            <a:off x="5816600" y="2527300"/>
            <a:ext cx="368300" cy="355600"/>
          </a:xfrm>
          <a:prstGeom prst="roundRect">
            <a:avLst>
              <a:gd name="adj" fmla="val 16667"/>
            </a:avLst>
          </a:prstGeom>
          <a:solidFill>
            <a:srgbClr val="CC0000">
              <a:alpha val="1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203310" name="AutoShape 110"/>
          <p:cNvSpPr>
            <a:spLocks noChangeArrowheads="1"/>
          </p:cNvSpPr>
          <p:nvPr/>
        </p:nvSpPr>
        <p:spPr bwMode="auto">
          <a:xfrm>
            <a:off x="1981200" y="2438400"/>
            <a:ext cx="368300" cy="355600"/>
          </a:xfrm>
          <a:prstGeom prst="roundRect">
            <a:avLst>
              <a:gd name="adj" fmla="val 16667"/>
            </a:avLst>
          </a:prstGeom>
          <a:solidFill>
            <a:srgbClr val="CC0000">
              <a:alpha val="1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203311" name="AutoShape 111"/>
          <p:cNvSpPr>
            <a:spLocks noChangeArrowheads="1"/>
          </p:cNvSpPr>
          <p:nvPr/>
        </p:nvSpPr>
        <p:spPr bwMode="auto">
          <a:xfrm>
            <a:off x="2895600" y="2438400"/>
            <a:ext cx="381000" cy="381000"/>
          </a:xfrm>
          <a:prstGeom prst="roundRect">
            <a:avLst>
              <a:gd name="adj" fmla="val 16667"/>
            </a:avLst>
          </a:prstGeom>
          <a:solidFill>
            <a:srgbClr val="CC0000">
              <a:alpha val="25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203312" name="Text Box 112"/>
          <p:cNvSpPr txBox="1">
            <a:spLocks noChangeArrowheads="1"/>
          </p:cNvSpPr>
          <p:nvPr/>
        </p:nvSpPr>
        <p:spPr bwMode="auto">
          <a:xfrm>
            <a:off x="5046663" y="4460875"/>
            <a:ext cx="1939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b="0">
                <a:latin typeface="Comic Sans MS" charset="0"/>
                <a:cs typeface="+mn-cs"/>
              </a:rPr>
              <a:t>15 -5 -1 = 9? ***</a:t>
            </a:r>
          </a:p>
        </p:txBody>
      </p:sp>
      <p:sp>
        <p:nvSpPr>
          <p:cNvPr id="1203313" name="Text Box 113"/>
          <p:cNvSpPr txBox="1">
            <a:spLocks noChangeArrowheads="1"/>
          </p:cNvSpPr>
          <p:nvPr/>
        </p:nvSpPr>
        <p:spPr bwMode="auto">
          <a:xfrm>
            <a:off x="5146675" y="4800600"/>
            <a:ext cx="1406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b="0">
                <a:latin typeface="Comic Sans MS" charset="0"/>
                <a:cs typeface="+mn-cs"/>
              </a:rPr>
              <a:t>5 -5 -1 = 9?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330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And now you!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4724892-1016-6840-9741-38CC173824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FFC2A2-B8A5-6946-BB7B-C45E376F8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996" y="1268760"/>
            <a:ext cx="7884368" cy="537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9404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4724892-1016-6840-9741-38CC173824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2B6B28-EE98-8744-A0D7-1E65A539D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340768"/>
            <a:ext cx="7668344" cy="507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1315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4724892-1016-6840-9741-38CC173824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9DA801-B886-7B4E-902F-41967D05FE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196752"/>
            <a:ext cx="6569546" cy="545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529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Pairwise alignment: the solution</a:t>
            </a:r>
          </a:p>
        </p:txBody>
      </p:sp>
      <p:sp>
        <p:nvSpPr>
          <p:cNvPr id="1074179" name="Text Box 3"/>
          <p:cNvSpPr txBox="1">
            <a:spLocks noChangeArrowheads="1"/>
          </p:cNvSpPr>
          <p:nvPr/>
        </p:nvSpPr>
        <p:spPr bwMode="auto">
          <a:xfrm>
            <a:off x="1152525" y="1295400"/>
            <a:ext cx="4194175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1800" b="0">
                <a:latin typeface="Arial"/>
                <a:cs typeface="+mn-cs"/>
              </a:rPr>
              <a:t>”</a:t>
            </a:r>
            <a:r>
              <a:rPr lang="en-US" sz="2000">
                <a:latin typeface="Arial" charset="0"/>
                <a:cs typeface="+mn-cs"/>
              </a:rPr>
              <a:t>Dynamic programming</a:t>
            </a:r>
            <a:r>
              <a:rPr lang="ja-JP" altLang="en-US" sz="1800" b="0">
                <a:latin typeface="Arial"/>
                <a:cs typeface="+mn-cs"/>
              </a:rPr>
              <a:t>”</a:t>
            </a:r>
            <a:r>
              <a:rPr lang="en-US" sz="1800" b="0">
                <a:latin typeface="Arial" charset="0"/>
                <a:cs typeface="+mn-cs"/>
              </a:rPr>
              <a:t> </a:t>
            </a:r>
          </a:p>
          <a:p>
            <a:pPr>
              <a:defRPr/>
            </a:pPr>
            <a:r>
              <a:rPr lang="en-US" sz="1800" b="0">
                <a:latin typeface="Arial" charset="0"/>
                <a:cs typeface="+mn-cs"/>
              </a:rPr>
              <a:t>(the Needleman-Wunsch algorithm)</a:t>
            </a:r>
          </a:p>
        </p:txBody>
      </p:sp>
      <p:pic>
        <p:nvPicPr>
          <p:cNvPr id="12291" name="Picture 4" descr="dynam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905000"/>
            <a:ext cx="5257800" cy="449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77630" y="4181475"/>
            <a:ext cx="2806928" cy="1200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0" dirty="0">
                <a:latin typeface="+mn-lt"/>
                <a:cs typeface="+mn-cs"/>
              </a:rPr>
              <a:t>Match score = 1</a:t>
            </a:r>
          </a:p>
          <a:p>
            <a:pPr>
              <a:defRPr/>
            </a:pPr>
            <a:r>
              <a:rPr lang="en-US" sz="2400" b="0" dirty="0">
                <a:latin typeface="+mn-lt"/>
                <a:cs typeface="+mn-cs"/>
              </a:rPr>
              <a:t>Mismatch score -1</a:t>
            </a:r>
          </a:p>
          <a:p>
            <a:pPr>
              <a:defRPr/>
            </a:pPr>
            <a:r>
              <a:rPr lang="en-US" sz="2400" b="0" dirty="0">
                <a:latin typeface="+mn-lt"/>
                <a:cs typeface="+mn-cs"/>
              </a:rPr>
              <a:t>Gap penalty = -2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4724892-1016-6840-9741-38CC173824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505FDE-8B3D-0E4A-9D38-01F76A019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840" y="1124744"/>
            <a:ext cx="7812360" cy="551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4441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4724892-1016-6840-9741-38CC173824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DB7ED0-E8B6-1249-8FD7-22C07E01FD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92" y="1052736"/>
            <a:ext cx="8316416" cy="53696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17B19F-CFF0-BA4E-97FE-151F6F4CC240}"/>
              </a:ext>
            </a:extLst>
          </p:cNvPr>
          <p:cNvSpPr txBox="1"/>
          <p:nvPr/>
        </p:nvSpPr>
        <p:spPr>
          <a:xfrm>
            <a:off x="4091928" y="4479503"/>
            <a:ext cx="43685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0" dirty="0">
                <a:latin typeface="Comic Sans MS" panose="030F0902030302020204" pitchFamily="66" charset="0"/>
              </a:rPr>
              <a:t>Query sequence alignment</a:t>
            </a:r>
          </a:p>
          <a:p>
            <a:pPr algn="l"/>
            <a:r>
              <a:rPr lang="en-US" sz="2400" b="0" dirty="0">
                <a:latin typeface="Comic Sans MS" panose="030F0902030302020204" pitchFamily="66" charset="0"/>
              </a:rPr>
              <a:t>Database sequence alignment</a:t>
            </a:r>
          </a:p>
        </p:txBody>
      </p:sp>
      <p:sp>
        <p:nvSpPr>
          <p:cNvPr id="7" name="Up Arrow 6">
            <a:extLst>
              <a:ext uri="{FF2B5EF4-FFF2-40B4-BE49-F238E27FC236}">
                <a16:creationId xmlns:a16="http://schemas.microsoft.com/office/drawing/2014/main" id="{AE0FE777-2362-A749-8789-196DA28E1BC2}"/>
              </a:ext>
            </a:extLst>
          </p:cNvPr>
          <p:cNvSpPr/>
          <p:nvPr/>
        </p:nvSpPr>
        <p:spPr bwMode="auto">
          <a:xfrm rot="17148367">
            <a:off x="2969904" y="4117660"/>
            <a:ext cx="397683" cy="1008112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300" b="1" i="0" u="none" strike="noStrike" cap="none" normalizeH="0" baseline="0">
              <a:ln>
                <a:noFill/>
              </a:ln>
              <a:solidFill>
                <a:srgbClr val="808080"/>
              </a:solidFill>
              <a:effectLst/>
              <a:latin typeface="Frutiger 45 Light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2212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09" name="Picture 5" descr="y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990600"/>
            <a:ext cx="3505200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7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Summary</a:t>
            </a:r>
          </a:p>
        </p:txBody>
      </p:sp>
      <p:sp>
        <p:nvSpPr>
          <p:cNvPr id="1197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5791200" cy="51054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>
                <a:cs typeface="+mn-cs"/>
              </a:rPr>
              <a:t>Alignment is more complicated than what you have been told.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>
                <a:cs typeface="+mn-cs"/>
              </a:rPr>
              <a:t>Simple algorithmic tricks allow for alignment in O2 time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>
                <a:cs typeface="+mn-cs"/>
              </a:rPr>
              <a:t>More heuristics to improve speed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Limit gap length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Look for high scoring regions</a:t>
            </a:r>
          </a:p>
        </p:txBody>
      </p:sp>
      <p:pic>
        <p:nvPicPr>
          <p:cNvPr id="94212" name="Picture 6" descr="x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86200"/>
            <a:ext cx="25146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Alignment depicted as path in matrix</a:t>
            </a:r>
          </a:p>
        </p:txBody>
      </p:sp>
      <p:sp>
        <p:nvSpPr>
          <p:cNvPr id="1075203" name="Text Box 3"/>
          <p:cNvSpPr txBox="1">
            <a:spLocks noChangeArrowheads="1"/>
          </p:cNvSpPr>
          <p:nvPr/>
        </p:nvSpPr>
        <p:spPr bwMode="auto">
          <a:xfrm>
            <a:off x="838200" y="1371600"/>
            <a:ext cx="2971800" cy="243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800" b="0">
                <a:latin typeface="Courier New" charset="0"/>
                <a:cs typeface="+mn-cs"/>
              </a:rPr>
              <a:t>      </a:t>
            </a:r>
            <a:r>
              <a:rPr lang="en-US" sz="1800">
                <a:latin typeface="Courier New" charset="0"/>
                <a:cs typeface="+mn-cs"/>
              </a:rPr>
              <a:t>T  C  G  C  A</a:t>
            </a:r>
          </a:p>
          <a:p>
            <a:pPr algn="l">
              <a:spcBef>
                <a:spcPct val="50000"/>
              </a:spcBef>
              <a:defRPr/>
            </a:pPr>
            <a:endParaRPr lang="en-US" sz="1800">
              <a:latin typeface="Courier New" charset="0"/>
              <a:cs typeface="+mn-cs"/>
            </a:endParaRPr>
          </a:p>
          <a:p>
            <a:pPr algn="l">
              <a:spcBef>
                <a:spcPct val="50000"/>
              </a:spcBef>
              <a:defRPr/>
            </a:pPr>
            <a:r>
              <a:rPr lang="en-US" sz="1800">
                <a:latin typeface="Courier New" charset="0"/>
                <a:cs typeface="+mn-cs"/>
              </a:rPr>
              <a:t>T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1800">
                <a:latin typeface="Courier New" charset="0"/>
                <a:cs typeface="+mn-cs"/>
              </a:rPr>
              <a:t>C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1800">
                <a:latin typeface="Courier New" charset="0"/>
                <a:cs typeface="+mn-cs"/>
              </a:rPr>
              <a:t>C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1800">
                <a:latin typeface="Courier New" charset="0"/>
                <a:cs typeface="+mn-cs"/>
              </a:rPr>
              <a:t>A</a:t>
            </a:r>
          </a:p>
        </p:txBody>
      </p:sp>
      <p:sp>
        <p:nvSpPr>
          <p:cNvPr id="1075204" name="Line 4"/>
          <p:cNvSpPr>
            <a:spLocks noChangeShapeType="1"/>
          </p:cNvSpPr>
          <p:nvPr/>
        </p:nvSpPr>
        <p:spPr bwMode="auto">
          <a:xfrm>
            <a:off x="914400" y="1752600"/>
            <a:ext cx="2743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075205" name="Line 5"/>
          <p:cNvSpPr>
            <a:spLocks noChangeShapeType="1"/>
          </p:cNvSpPr>
          <p:nvPr/>
        </p:nvSpPr>
        <p:spPr bwMode="auto">
          <a:xfrm>
            <a:off x="1143000" y="1447800"/>
            <a:ext cx="0" cy="2286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075206" name="Line 6"/>
          <p:cNvSpPr>
            <a:spLocks noChangeShapeType="1"/>
          </p:cNvSpPr>
          <p:nvPr/>
        </p:nvSpPr>
        <p:spPr bwMode="auto">
          <a:xfrm>
            <a:off x="914400" y="3733800"/>
            <a:ext cx="2743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075207" name="Line 7"/>
          <p:cNvSpPr>
            <a:spLocks noChangeShapeType="1"/>
          </p:cNvSpPr>
          <p:nvPr/>
        </p:nvSpPr>
        <p:spPr bwMode="auto">
          <a:xfrm>
            <a:off x="3657600" y="1447800"/>
            <a:ext cx="0" cy="2286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075208" name="Text Box 8"/>
          <p:cNvSpPr txBox="1">
            <a:spLocks noChangeArrowheads="1"/>
          </p:cNvSpPr>
          <p:nvPr/>
        </p:nvSpPr>
        <p:spPr bwMode="auto">
          <a:xfrm>
            <a:off x="838200" y="4038600"/>
            <a:ext cx="2971800" cy="243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800" b="0">
                <a:latin typeface="Courier New" charset="0"/>
                <a:cs typeface="+mn-cs"/>
              </a:rPr>
              <a:t>      </a:t>
            </a:r>
            <a:r>
              <a:rPr lang="en-US" sz="1800">
                <a:latin typeface="Courier New" charset="0"/>
                <a:cs typeface="+mn-cs"/>
              </a:rPr>
              <a:t>T  C  G  C  A</a:t>
            </a:r>
          </a:p>
          <a:p>
            <a:pPr algn="l">
              <a:spcBef>
                <a:spcPct val="50000"/>
              </a:spcBef>
              <a:defRPr/>
            </a:pPr>
            <a:endParaRPr lang="en-US" sz="1800">
              <a:latin typeface="Courier New" charset="0"/>
              <a:cs typeface="+mn-cs"/>
            </a:endParaRPr>
          </a:p>
          <a:p>
            <a:pPr algn="l">
              <a:spcBef>
                <a:spcPct val="50000"/>
              </a:spcBef>
              <a:defRPr/>
            </a:pPr>
            <a:r>
              <a:rPr lang="en-US" sz="1800">
                <a:latin typeface="Courier New" charset="0"/>
                <a:cs typeface="+mn-cs"/>
              </a:rPr>
              <a:t>T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1800">
                <a:latin typeface="Courier New" charset="0"/>
                <a:cs typeface="+mn-cs"/>
              </a:rPr>
              <a:t>C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1800">
                <a:latin typeface="Courier New" charset="0"/>
                <a:cs typeface="+mn-cs"/>
              </a:rPr>
              <a:t>C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1800">
                <a:latin typeface="Courier New" charset="0"/>
                <a:cs typeface="+mn-cs"/>
              </a:rPr>
              <a:t>A</a:t>
            </a:r>
          </a:p>
        </p:txBody>
      </p:sp>
      <p:sp>
        <p:nvSpPr>
          <p:cNvPr id="1075209" name="Line 9"/>
          <p:cNvSpPr>
            <a:spLocks noChangeShapeType="1"/>
          </p:cNvSpPr>
          <p:nvPr/>
        </p:nvSpPr>
        <p:spPr bwMode="auto">
          <a:xfrm>
            <a:off x="914400" y="4419600"/>
            <a:ext cx="2743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075210" name="Line 10"/>
          <p:cNvSpPr>
            <a:spLocks noChangeShapeType="1"/>
          </p:cNvSpPr>
          <p:nvPr/>
        </p:nvSpPr>
        <p:spPr bwMode="auto">
          <a:xfrm>
            <a:off x="1143000" y="4114800"/>
            <a:ext cx="0" cy="2286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075211" name="Line 11"/>
          <p:cNvSpPr>
            <a:spLocks noChangeShapeType="1"/>
          </p:cNvSpPr>
          <p:nvPr/>
        </p:nvSpPr>
        <p:spPr bwMode="auto">
          <a:xfrm>
            <a:off x="914400" y="6400800"/>
            <a:ext cx="2743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075212" name="Line 12"/>
          <p:cNvSpPr>
            <a:spLocks noChangeShapeType="1"/>
          </p:cNvSpPr>
          <p:nvPr/>
        </p:nvSpPr>
        <p:spPr bwMode="auto">
          <a:xfrm>
            <a:off x="3657600" y="4114800"/>
            <a:ext cx="0" cy="2286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075213" name="Line 13"/>
          <p:cNvSpPr>
            <a:spLocks noChangeShapeType="1"/>
          </p:cNvSpPr>
          <p:nvPr/>
        </p:nvSpPr>
        <p:spPr bwMode="auto">
          <a:xfrm>
            <a:off x="1295400" y="1905000"/>
            <a:ext cx="9144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075214" name="Line 14"/>
          <p:cNvSpPr>
            <a:spLocks noChangeShapeType="1"/>
          </p:cNvSpPr>
          <p:nvPr/>
        </p:nvSpPr>
        <p:spPr bwMode="auto">
          <a:xfrm>
            <a:off x="2209800" y="28194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075215" name="Line 15"/>
          <p:cNvSpPr>
            <a:spLocks noChangeShapeType="1"/>
          </p:cNvSpPr>
          <p:nvPr/>
        </p:nvSpPr>
        <p:spPr bwMode="auto">
          <a:xfrm>
            <a:off x="2667000" y="2819400"/>
            <a:ext cx="7620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075216" name="Text Box 16"/>
          <p:cNvSpPr txBox="1">
            <a:spLocks noChangeArrowheads="1"/>
          </p:cNvSpPr>
          <p:nvPr/>
        </p:nvSpPr>
        <p:spPr bwMode="auto">
          <a:xfrm>
            <a:off x="5716588" y="2484438"/>
            <a:ext cx="10985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latin typeface="Courier New" charset="0"/>
                <a:cs typeface="+mn-cs"/>
              </a:rPr>
              <a:t>TCGCA</a:t>
            </a:r>
          </a:p>
          <a:p>
            <a:pPr>
              <a:defRPr/>
            </a:pPr>
            <a:r>
              <a:rPr lang="en-US" sz="2400">
                <a:latin typeface="Courier New" charset="0"/>
                <a:cs typeface="+mn-cs"/>
              </a:rPr>
              <a:t>TC-CA</a:t>
            </a:r>
          </a:p>
        </p:txBody>
      </p:sp>
      <p:sp>
        <p:nvSpPr>
          <p:cNvPr id="1075217" name="AutoShape 17"/>
          <p:cNvSpPr>
            <a:spLocks noChangeArrowheads="1"/>
          </p:cNvSpPr>
          <p:nvPr/>
        </p:nvSpPr>
        <p:spPr bwMode="auto">
          <a:xfrm>
            <a:off x="4433888" y="2638425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075218" name="Line 18"/>
          <p:cNvSpPr>
            <a:spLocks noChangeShapeType="1"/>
          </p:cNvSpPr>
          <p:nvPr/>
        </p:nvSpPr>
        <p:spPr bwMode="auto">
          <a:xfrm>
            <a:off x="1295400" y="4572000"/>
            <a:ext cx="457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075219" name="Line 19"/>
          <p:cNvSpPr>
            <a:spLocks noChangeShapeType="1"/>
          </p:cNvSpPr>
          <p:nvPr/>
        </p:nvSpPr>
        <p:spPr bwMode="auto">
          <a:xfrm>
            <a:off x="1752600" y="50292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075220" name="Line 20"/>
          <p:cNvSpPr>
            <a:spLocks noChangeShapeType="1"/>
          </p:cNvSpPr>
          <p:nvPr/>
        </p:nvSpPr>
        <p:spPr bwMode="auto">
          <a:xfrm>
            <a:off x="2209800" y="5029200"/>
            <a:ext cx="121920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075221" name="AutoShape 21"/>
          <p:cNvSpPr>
            <a:spLocks noChangeArrowheads="1"/>
          </p:cNvSpPr>
          <p:nvPr/>
        </p:nvSpPr>
        <p:spPr bwMode="auto">
          <a:xfrm>
            <a:off x="4419600" y="5153025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075222" name="Text Box 22"/>
          <p:cNvSpPr txBox="1">
            <a:spLocks noChangeArrowheads="1"/>
          </p:cNvSpPr>
          <p:nvPr/>
        </p:nvSpPr>
        <p:spPr bwMode="auto">
          <a:xfrm>
            <a:off x="5715000" y="4968875"/>
            <a:ext cx="10985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latin typeface="Courier New" charset="0"/>
                <a:cs typeface="+mn-cs"/>
              </a:rPr>
              <a:t>TCGCA</a:t>
            </a:r>
          </a:p>
          <a:p>
            <a:pPr>
              <a:defRPr/>
            </a:pPr>
            <a:r>
              <a:rPr lang="en-US" sz="2400">
                <a:latin typeface="Courier New" charset="0"/>
                <a:cs typeface="+mn-cs"/>
              </a:rPr>
              <a:t>T-CCA</a:t>
            </a:r>
          </a:p>
        </p:txBody>
      </p:sp>
      <p:sp>
        <p:nvSpPr>
          <p:cNvPr id="1075223" name="Text Box 23"/>
          <p:cNvSpPr txBox="1">
            <a:spLocks noChangeArrowheads="1"/>
          </p:cNvSpPr>
          <p:nvPr/>
        </p:nvSpPr>
        <p:spPr bwMode="auto">
          <a:xfrm>
            <a:off x="7185025" y="2590800"/>
            <a:ext cx="1425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0">
                <a:latin typeface="Comic Sans MS" charset="0"/>
                <a:cs typeface="+mn-cs"/>
              </a:rPr>
              <a:t>Score=2</a:t>
            </a:r>
            <a:endParaRPr lang="en-US" sz="1800">
              <a:cs typeface="+mn-cs"/>
            </a:endParaRPr>
          </a:p>
        </p:txBody>
      </p:sp>
      <p:sp>
        <p:nvSpPr>
          <p:cNvPr id="1075224" name="Text Box 24"/>
          <p:cNvSpPr txBox="1">
            <a:spLocks noChangeArrowheads="1"/>
          </p:cNvSpPr>
          <p:nvPr/>
        </p:nvSpPr>
        <p:spPr bwMode="auto">
          <a:xfrm>
            <a:off x="7086600" y="5105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0">
                <a:latin typeface="Comic Sans MS" charset="0"/>
                <a:cs typeface="+mn-cs"/>
              </a:rPr>
              <a:t>Score=0</a:t>
            </a:r>
            <a:endParaRPr lang="en-US" sz="1800"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38671" y="1341438"/>
            <a:ext cx="3055945" cy="1200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0" dirty="0">
                <a:latin typeface="+mn-lt"/>
                <a:cs typeface="+mn-cs"/>
              </a:rPr>
              <a:t>Match score = 1</a:t>
            </a:r>
          </a:p>
          <a:p>
            <a:pPr>
              <a:defRPr/>
            </a:pPr>
            <a:r>
              <a:rPr lang="en-US" sz="2400" b="0" dirty="0">
                <a:latin typeface="+mn-lt"/>
                <a:cs typeface="+mn-cs"/>
              </a:rPr>
              <a:t>Mismatch score = -1</a:t>
            </a:r>
          </a:p>
          <a:p>
            <a:pPr>
              <a:defRPr/>
            </a:pPr>
            <a:r>
              <a:rPr lang="en-US" sz="2400" b="0" dirty="0">
                <a:latin typeface="+mn-lt"/>
                <a:cs typeface="+mn-cs"/>
              </a:rPr>
              <a:t>Gap penalty = -2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Alignment depicted as path in matrix</a:t>
            </a:r>
          </a:p>
        </p:txBody>
      </p:sp>
      <p:sp>
        <p:nvSpPr>
          <p:cNvPr id="1076227" name="Text Box 3"/>
          <p:cNvSpPr txBox="1">
            <a:spLocks noChangeArrowheads="1"/>
          </p:cNvSpPr>
          <p:nvPr/>
        </p:nvSpPr>
        <p:spPr bwMode="auto">
          <a:xfrm>
            <a:off x="838200" y="1371600"/>
            <a:ext cx="2971800" cy="243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800" b="0">
                <a:latin typeface="Courier New" charset="0"/>
                <a:cs typeface="+mn-cs"/>
              </a:rPr>
              <a:t>     </a:t>
            </a:r>
            <a:r>
              <a:rPr lang="en-US" sz="1800">
                <a:latin typeface="Courier New" charset="0"/>
                <a:cs typeface="+mn-cs"/>
              </a:rPr>
              <a:t>T  C  G  C  A</a:t>
            </a:r>
          </a:p>
          <a:p>
            <a:pPr algn="l">
              <a:spcBef>
                <a:spcPct val="50000"/>
              </a:spcBef>
              <a:defRPr/>
            </a:pPr>
            <a:endParaRPr lang="en-US" sz="1800">
              <a:latin typeface="Courier New" charset="0"/>
              <a:cs typeface="+mn-cs"/>
            </a:endParaRPr>
          </a:p>
          <a:p>
            <a:pPr algn="l">
              <a:spcBef>
                <a:spcPct val="50000"/>
              </a:spcBef>
              <a:defRPr/>
            </a:pPr>
            <a:r>
              <a:rPr lang="en-US" sz="1800">
                <a:latin typeface="Courier New" charset="0"/>
                <a:cs typeface="+mn-cs"/>
              </a:rPr>
              <a:t>T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1800">
                <a:latin typeface="Courier New" charset="0"/>
                <a:cs typeface="+mn-cs"/>
              </a:rPr>
              <a:t>C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1800">
                <a:latin typeface="Courier New" charset="0"/>
                <a:cs typeface="+mn-cs"/>
              </a:rPr>
              <a:t>C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1800">
                <a:latin typeface="Courier New" charset="0"/>
                <a:cs typeface="+mn-cs"/>
              </a:rPr>
              <a:t>A</a:t>
            </a:r>
          </a:p>
        </p:txBody>
      </p:sp>
      <p:sp>
        <p:nvSpPr>
          <p:cNvPr id="1076228" name="Line 4"/>
          <p:cNvSpPr>
            <a:spLocks noChangeShapeType="1"/>
          </p:cNvSpPr>
          <p:nvPr/>
        </p:nvSpPr>
        <p:spPr bwMode="auto">
          <a:xfrm>
            <a:off x="914400" y="1752600"/>
            <a:ext cx="2743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076229" name="Line 5"/>
          <p:cNvSpPr>
            <a:spLocks noChangeShapeType="1"/>
          </p:cNvSpPr>
          <p:nvPr/>
        </p:nvSpPr>
        <p:spPr bwMode="auto">
          <a:xfrm>
            <a:off x="1143000" y="1447800"/>
            <a:ext cx="0" cy="2286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076230" name="Line 6"/>
          <p:cNvSpPr>
            <a:spLocks noChangeShapeType="1"/>
          </p:cNvSpPr>
          <p:nvPr/>
        </p:nvSpPr>
        <p:spPr bwMode="auto">
          <a:xfrm>
            <a:off x="914400" y="3733800"/>
            <a:ext cx="2743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076231" name="Line 7"/>
          <p:cNvSpPr>
            <a:spLocks noChangeShapeType="1"/>
          </p:cNvSpPr>
          <p:nvPr/>
        </p:nvSpPr>
        <p:spPr bwMode="auto">
          <a:xfrm>
            <a:off x="3657600" y="1447800"/>
            <a:ext cx="0" cy="2286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076232" name="Text Box 8"/>
          <p:cNvSpPr txBox="1">
            <a:spLocks noChangeArrowheads="1"/>
          </p:cNvSpPr>
          <p:nvPr/>
        </p:nvSpPr>
        <p:spPr bwMode="auto">
          <a:xfrm>
            <a:off x="2041525" y="2605088"/>
            <a:ext cx="320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FF3300"/>
                </a:solidFill>
                <a:latin typeface="Courier New" charset="0"/>
                <a:cs typeface="+mn-cs"/>
              </a:rPr>
              <a:t>x</a:t>
            </a:r>
            <a:endParaRPr lang="en-US" sz="1800" b="0">
              <a:latin typeface="Courier New" charset="0"/>
              <a:cs typeface="+mn-cs"/>
            </a:endParaRPr>
          </a:p>
        </p:txBody>
      </p:sp>
      <p:sp>
        <p:nvSpPr>
          <p:cNvPr id="1076233" name="Text Box 9"/>
          <p:cNvSpPr txBox="1">
            <a:spLocks noChangeArrowheads="1"/>
          </p:cNvSpPr>
          <p:nvPr/>
        </p:nvSpPr>
        <p:spPr bwMode="auto">
          <a:xfrm>
            <a:off x="4876800" y="1752600"/>
            <a:ext cx="347345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 b="0">
                <a:latin typeface="Arial" charset="0"/>
                <a:cs typeface="+mn-cs"/>
              </a:rPr>
              <a:t>Meaning of point in matrix: all residues up to this point have been aligned (but there are many different possible paths). </a:t>
            </a:r>
          </a:p>
          <a:p>
            <a:pPr algn="l">
              <a:spcBef>
                <a:spcPct val="50000"/>
              </a:spcBef>
              <a:defRPr/>
            </a:pPr>
            <a:endParaRPr lang="en-US" sz="2000" b="0">
              <a:latin typeface="Arial" charset="0"/>
              <a:cs typeface="+mn-cs"/>
            </a:endParaRPr>
          </a:p>
          <a:p>
            <a:pPr algn="l">
              <a:spcBef>
                <a:spcPct val="50000"/>
              </a:spcBef>
              <a:defRPr/>
            </a:pPr>
            <a:endParaRPr lang="en-US" sz="2000" b="0">
              <a:latin typeface="Arial" charset="0"/>
              <a:cs typeface="+mn-cs"/>
            </a:endParaRPr>
          </a:p>
        </p:txBody>
      </p:sp>
      <p:sp>
        <p:nvSpPr>
          <p:cNvPr id="1076234" name="AutoShape 10"/>
          <p:cNvSpPr>
            <a:spLocks noChangeArrowheads="1"/>
          </p:cNvSpPr>
          <p:nvPr/>
        </p:nvSpPr>
        <p:spPr bwMode="auto">
          <a:xfrm>
            <a:off x="2133600" y="3962400"/>
            <a:ext cx="381000" cy="609600"/>
          </a:xfrm>
          <a:prstGeom prst="downArrow">
            <a:avLst>
              <a:gd name="adj1" fmla="val 50000"/>
              <a:gd name="adj2" fmla="val 40000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076235" name="Text Box 11"/>
          <p:cNvSpPr txBox="1">
            <a:spLocks noChangeArrowheads="1"/>
          </p:cNvSpPr>
          <p:nvPr/>
        </p:nvSpPr>
        <p:spPr bwMode="auto">
          <a:xfrm>
            <a:off x="985838" y="4800600"/>
            <a:ext cx="7243762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000" b="0">
                <a:latin typeface="Arial" charset="0"/>
                <a:cs typeface="+mn-cs"/>
              </a:rPr>
              <a:t>Position labeled</a:t>
            </a:r>
            <a:r>
              <a:rPr lang="en-US" sz="2000">
                <a:latin typeface="Arial" charset="0"/>
                <a:cs typeface="+mn-cs"/>
              </a:rPr>
              <a:t> </a:t>
            </a:r>
            <a:r>
              <a:rPr lang="ja-JP" altLang="en-US" sz="2000">
                <a:latin typeface="Arial"/>
                <a:cs typeface="+mn-cs"/>
              </a:rPr>
              <a:t>“</a:t>
            </a:r>
            <a:r>
              <a:rPr lang="en-US" sz="2000">
                <a:solidFill>
                  <a:srgbClr val="FF3300"/>
                </a:solidFill>
                <a:latin typeface="Arial" charset="0"/>
                <a:cs typeface="+mn-cs"/>
              </a:rPr>
              <a:t>x</a:t>
            </a:r>
            <a:r>
              <a:rPr lang="ja-JP" altLang="en-US" sz="2000">
                <a:latin typeface="Arial"/>
                <a:cs typeface="+mn-cs"/>
              </a:rPr>
              <a:t>”</a:t>
            </a:r>
            <a:r>
              <a:rPr lang="en-US" sz="2000">
                <a:latin typeface="Arial" charset="0"/>
                <a:cs typeface="+mn-cs"/>
              </a:rPr>
              <a:t>:  </a:t>
            </a:r>
            <a:r>
              <a:rPr lang="en-US" sz="2400">
                <a:latin typeface="Courier New" charset="0"/>
                <a:cs typeface="+mn-cs"/>
              </a:rPr>
              <a:t>TC </a:t>
            </a:r>
            <a:r>
              <a:rPr lang="en-US" sz="2000" b="0">
                <a:latin typeface="Arial" charset="0"/>
                <a:cs typeface="+mn-cs"/>
              </a:rPr>
              <a:t>aligned with</a:t>
            </a:r>
            <a:r>
              <a:rPr lang="en-US" sz="2000">
                <a:latin typeface="Arial" charset="0"/>
                <a:cs typeface="+mn-cs"/>
              </a:rPr>
              <a:t> </a:t>
            </a:r>
            <a:r>
              <a:rPr lang="en-US" sz="2400">
                <a:latin typeface="Courier New" charset="0"/>
                <a:cs typeface="+mn-cs"/>
              </a:rPr>
              <a:t>TC</a:t>
            </a:r>
          </a:p>
          <a:p>
            <a:pPr algn="l">
              <a:defRPr/>
            </a:pPr>
            <a:endParaRPr lang="en-US" sz="2400">
              <a:latin typeface="Courier New" charset="0"/>
              <a:cs typeface="+mn-cs"/>
            </a:endParaRPr>
          </a:p>
          <a:p>
            <a:pPr algn="l">
              <a:defRPr/>
            </a:pPr>
            <a:r>
              <a:rPr lang="en-US" sz="2400">
                <a:latin typeface="Courier New" charset="0"/>
                <a:cs typeface="+mn-cs"/>
              </a:rPr>
              <a:t>	</a:t>
            </a:r>
            <a:r>
              <a:rPr lang="en-US" sz="2400">
                <a:solidFill>
                  <a:srgbClr val="FF33CC"/>
                </a:solidFill>
                <a:latin typeface="Courier New" charset="0"/>
                <a:cs typeface="+mn-cs"/>
              </a:rPr>
              <a:t>--TC</a:t>
            </a:r>
            <a:r>
              <a:rPr lang="en-US" sz="2400">
                <a:latin typeface="Courier New" charset="0"/>
                <a:cs typeface="+mn-cs"/>
              </a:rPr>
              <a:t>		</a:t>
            </a:r>
            <a:r>
              <a:rPr lang="en-US" sz="2400">
                <a:solidFill>
                  <a:schemeClr val="accent2"/>
                </a:solidFill>
                <a:latin typeface="Courier New" charset="0"/>
                <a:cs typeface="+mn-cs"/>
              </a:rPr>
              <a:t>-TC</a:t>
            </a:r>
            <a:r>
              <a:rPr lang="en-US" sz="2400">
                <a:latin typeface="Courier New" charset="0"/>
                <a:cs typeface="+mn-cs"/>
              </a:rPr>
              <a:t>		</a:t>
            </a:r>
            <a:r>
              <a:rPr lang="en-US" sz="2400">
                <a:solidFill>
                  <a:srgbClr val="FF9900"/>
                </a:solidFill>
                <a:latin typeface="Courier New" charset="0"/>
                <a:cs typeface="+mn-cs"/>
              </a:rPr>
              <a:t>TC</a:t>
            </a:r>
            <a:endParaRPr lang="en-US" sz="2400">
              <a:latin typeface="Courier New" charset="0"/>
              <a:cs typeface="+mn-cs"/>
            </a:endParaRPr>
          </a:p>
          <a:p>
            <a:pPr algn="l">
              <a:defRPr/>
            </a:pPr>
            <a:r>
              <a:rPr lang="en-US" sz="2400">
                <a:latin typeface="Courier New" charset="0"/>
                <a:cs typeface="+mn-cs"/>
              </a:rPr>
              <a:t>	</a:t>
            </a:r>
            <a:r>
              <a:rPr lang="en-US" sz="2400">
                <a:solidFill>
                  <a:srgbClr val="FF33CC"/>
                </a:solidFill>
                <a:latin typeface="Courier New" charset="0"/>
                <a:cs typeface="+mn-cs"/>
              </a:rPr>
              <a:t>TC--</a:t>
            </a:r>
            <a:r>
              <a:rPr lang="en-US" sz="2400">
                <a:latin typeface="Courier New" charset="0"/>
                <a:cs typeface="+mn-cs"/>
              </a:rPr>
              <a:t>		</a:t>
            </a:r>
            <a:r>
              <a:rPr lang="en-US" sz="2400">
                <a:solidFill>
                  <a:schemeClr val="accent2"/>
                </a:solidFill>
                <a:latin typeface="Courier New" charset="0"/>
                <a:cs typeface="+mn-cs"/>
              </a:rPr>
              <a:t>T-C</a:t>
            </a:r>
            <a:r>
              <a:rPr lang="en-US" sz="2400">
                <a:latin typeface="Courier New" charset="0"/>
                <a:cs typeface="+mn-cs"/>
              </a:rPr>
              <a:t>		</a:t>
            </a:r>
            <a:r>
              <a:rPr lang="en-US" sz="2400">
                <a:solidFill>
                  <a:srgbClr val="FF9900"/>
                </a:solidFill>
                <a:latin typeface="Courier New" charset="0"/>
                <a:cs typeface="+mn-cs"/>
              </a:rPr>
              <a:t>TC</a:t>
            </a:r>
            <a:endParaRPr lang="en-US" sz="2400">
              <a:latin typeface="Courier New" charset="0"/>
              <a:cs typeface="+mn-cs"/>
            </a:endParaRPr>
          </a:p>
          <a:p>
            <a:pPr algn="l">
              <a:defRPr/>
            </a:pPr>
            <a:endParaRPr lang="en-US" sz="2400">
              <a:latin typeface="Courier New" charset="0"/>
              <a:cs typeface="+mn-cs"/>
            </a:endParaRPr>
          </a:p>
        </p:txBody>
      </p:sp>
      <p:sp>
        <p:nvSpPr>
          <p:cNvPr id="1076236" name="Line 12"/>
          <p:cNvSpPr>
            <a:spLocks noChangeShapeType="1"/>
          </p:cNvSpPr>
          <p:nvPr/>
        </p:nvSpPr>
        <p:spPr bwMode="auto">
          <a:xfrm>
            <a:off x="1219200" y="2819400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076237" name="Line 13"/>
          <p:cNvSpPr>
            <a:spLocks noChangeShapeType="1"/>
          </p:cNvSpPr>
          <p:nvPr/>
        </p:nvSpPr>
        <p:spPr bwMode="auto">
          <a:xfrm flipV="1">
            <a:off x="2209800" y="1828800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076238" name="Line 14"/>
          <p:cNvSpPr>
            <a:spLocks noChangeShapeType="1"/>
          </p:cNvSpPr>
          <p:nvPr/>
        </p:nvSpPr>
        <p:spPr bwMode="auto">
          <a:xfrm>
            <a:off x="1371600" y="1981200"/>
            <a:ext cx="0" cy="685800"/>
          </a:xfrm>
          <a:prstGeom prst="line">
            <a:avLst/>
          </a:prstGeom>
          <a:noFill/>
          <a:ln w="12700">
            <a:solidFill>
              <a:srgbClr val="FF33CC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076239" name="Line 15"/>
          <p:cNvSpPr>
            <a:spLocks noChangeShapeType="1"/>
          </p:cNvSpPr>
          <p:nvPr/>
        </p:nvSpPr>
        <p:spPr bwMode="auto">
          <a:xfrm>
            <a:off x="1371600" y="2667000"/>
            <a:ext cx="685800" cy="0"/>
          </a:xfrm>
          <a:prstGeom prst="line">
            <a:avLst/>
          </a:prstGeom>
          <a:noFill/>
          <a:ln w="12700">
            <a:solidFill>
              <a:srgbClr val="FF33CC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076240" name="Line 16"/>
          <p:cNvSpPr>
            <a:spLocks noChangeShapeType="1"/>
          </p:cNvSpPr>
          <p:nvPr/>
        </p:nvSpPr>
        <p:spPr bwMode="auto">
          <a:xfrm>
            <a:off x="1447800" y="1981200"/>
            <a:ext cx="0" cy="3810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076241" name="Line 17"/>
          <p:cNvSpPr>
            <a:spLocks noChangeShapeType="1"/>
          </p:cNvSpPr>
          <p:nvPr/>
        </p:nvSpPr>
        <p:spPr bwMode="auto">
          <a:xfrm>
            <a:off x="1447800" y="2362200"/>
            <a:ext cx="3810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076242" name="Line 18"/>
          <p:cNvSpPr>
            <a:spLocks noChangeShapeType="1"/>
          </p:cNvSpPr>
          <p:nvPr/>
        </p:nvSpPr>
        <p:spPr bwMode="auto">
          <a:xfrm>
            <a:off x="1828800" y="2362200"/>
            <a:ext cx="228600" cy="304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076243" name="Line 19"/>
          <p:cNvSpPr>
            <a:spLocks noChangeShapeType="1"/>
          </p:cNvSpPr>
          <p:nvPr/>
        </p:nvSpPr>
        <p:spPr bwMode="auto">
          <a:xfrm>
            <a:off x="1524000" y="1905000"/>
            <a:ext cx="533400" cy="685800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076244" name="Rectangle 20"/>
          <p:cNvSpPr>
            <a:spLocks noChangeArrowheads="1"/>
          </p:cNvSpPr>
          <p:nvPr/>
        </p:nvSpPr>
        <p:spPr bwMode="auto">
          <a:xfrm>
            <a:off x="1828800" y="5562600"/>
            <a:ext cx="990600" cy="762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076245" name="Rectangle 21"/>
          <p:cNvSpPr>
            <a:spLocks noChangeArrowheads="1"/>
          </p:cNvSpPr>
          <p:nvPr/>
        </p:nvSpPr>
        <p:spPr bwMode="auto">
          <a:xfrm>
            <a:off x="3657600" y="5562600"/>
            <a:ext cx="990600" cy="762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076246" name="Rectangle 22"/>
          <p:cNvSpPr>
            <a:spLocks noChangeArrowheads="1"/>
          </p:cNvSpPr>
          <p:nvPr/>
        </p:nvSpPr>
        <p:spPr bwMode="auto">
          <a:xfrm>
            <a:off x="5334000" y="5562600"/>
            <a:ext cx="990600" cy="762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Dynamic programming: computation of scores</a:t>
            </a:r>
          </a:p>
        </p:txBody>
      </p:sp>
      <p:sp>
        <p:nvSpPr>
          <p:cNvPr id="1171459" name="Text Box 3"/>
          <p:cNvSpPr txBox="1">
            <a:spLocks noChangeArrowheads="1"/>
          </p:cNvSpPr>
          <p:nvPr/>
        </p:nvSpPr>
        <p:spPr bwMode="auto">
          <a:xfrm>
            <a:off x="914400" y="1295400"/>
            <a:ext cx="2971800" cy="243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800" b="0">
                <a:latin typeface="Courier New" charset="0"/>
                <a:cs typeface="+mn-cs"/>
              </a:rPr>
              <a:t>      </a:t>
            </a:r>
            <a:r>
              <a:rPr lang="en-US" sz="1800">
                <a:latin typeface="Courier New" charset="0"/>
                <a:cs typeface="+mn-cs"/>
              </a:rPr>
              <a:t>T  C  G  C  A</a:t>
            </a:r>
          </a:p>
          <a:p>
            <a:pPr algn="l">
              <a:spcBef>
                <a:spcPct val="50000"/>
              </a:spcBef>
              <a:defRPr/>
            </a:pPr>
            <a:endParaRPr lang="en-US" sz="1800">
              <a:latin typeface="Courier New" charset="0"/>
              <a:cs typeface="+mn-cs"/>
            </a:endParaRPr>
          </a:p>
          <a:p>
            <a:pPr algn="l">
              <a:spcBef>
                <a:spcPct val="50000"/>
              </a:spcBef>
              <a:defRPr/>
            </a:pPr>
            <a:r>
              <a:rPr lang="en-US" sz="1800">
                <a:latin typeface="Courier New" charset="0"/>
                <a:cs typeface="+mn-cs"/>
              </a:rPr>
              <a:t>T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1800">
                <a:latin typeface="Courier New" charset="0"/>
                <a:cs typeface="+mn-cs"/>
              </a:rPr>
              <a:t>C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1800">
                <a:latin typeface="Courier New" charset="0"/>
                <a:cs typeface="+mn-cs"/>
              </a:rPr>
              <a:t>C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1800">
                <a:latin typeface="Courier New" charset="0"/>
                <a:cs typeface="+mn-cs"/>
              </a:rPr>
              <a:t>A</a:t>
            </a:r>
          </a:p>
        </p:txBody>
      </p:sp>
      <p:sp>
        <p:nvSpPr>
          <p:cNvPr id="1171460" name="Line 4"/>
          <p:cNvSpPr>
            <a:spLocks noChangeShapeType="1"/>
          </p:cNvSpPr>
          <p:nvPr/>
        </p:nvSpPr>
        <p:spPr bwMode="auto">
          <a:xfrm>
            <a:off x="990600" y="1676400"/>
            <a:ext cx="2743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171461" name="Line 5"/>
          <p:cNvSpPr>
            <a:spLocks noChangeShapeType="1"/>
          </p:cNvSpPr>
          <p:nvPr/>
        </p:nvSpPr>
        <p:spPr bwMode="auto">
          <a:xfrm>
            <a:off x="1219200" y="1371600"/>
            <a:ext cx="0" cy="2286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171462" name="Line 6"/>
          <p:cNvSpPr>
            <a:spLocks noChangeShapeType="1"/>
          </p:cNvSpPr>
          <p:nvPr/>
        </p:nvSpPr>
        <p:spPr bwMode="auto">
          <a:xfrm>
            <a:off x="990600" y="3657600"/>
            <a:ext cx="2743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171463" name="Line 7"/>
          <p:cNvSpPr>
            <a:spLocks noChangeShapeType="1"/>
          </p:cNvSpPr>
          <p:nvPr/>
        </p:nvSpPr>
        <p:spPr bwMode="auto">
          <a:xfrm>
            <a:off x="3733800" y="1371600"/>
            <a:ext cx="0" cy="2286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171464" name="Text Box 8"/>
          <p:cNvSpPr txBox="1">
            <a:spLocks noChangeArrowheads="1"/>
          </p:cNvSpPr>
          <p:nvPr/>
        </p:nvSpPr>
        <p:spPr bwMode="auto">
          <a:xfrm>
            <a:off x="2117725" y="2528888"/>
            <a:ext cx="320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FF3300"/>
                </a:solidFill>
                <a:latin typeface="Courier New" charset="0"/>
                <a:cs typeface="+mn-cs"/>
              </a:rPr>
              <a:t>x</a:t>
            </a:r>
            <a:endParaRPr lang="en-US" sz="1800" b="0">
              <a:latin typeface="Courier New" charset="0"/>
              <a:cs typeface="+mn-cs"/>
            </a:endParaRPr>
          </a:p>
        </p:txBody>
      </p:sp>
      <p:sp>
        <p:nvSpPr>
          <p:cNvPr id="1171465" name="Line 9"/>
          <p:cNvSpPr>
            <a:spLocks noChangeShapeType="1"/>
          </p:cNvSpPr>
          <p:nvPr/>
        </p:nvSpPr>
        <p:spPr bwMode="auto">
          <a:xfrm>
            <a:off x="1828800" y="27432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171466" name="Line 10"/>
          <p:cNvSpPr>
            <a:spLocks noChangeShapeType="1"/>
          </p:cNvSpPr>
          <p:nvPr/>
        </p:nvSpPr>
        <p:spPr bwMode="auto">
          <a:xfrm>
            <a:off x="2286000" y="22098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171467" name="Line 11"/>
          <p:cNvSpPr>
            <a:spLocks noChangeShapeType="1"/>
          </p:cNvSpPr>
          <p:nvPr/>
        </p:nvSpPr>
        <p:spPr bwMode="auto">
          <a:xfrm>
            <a:off x="1828800" y="2286000"/>
            <a:ext cx="3810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171468" name="Text Box 12"/>
          <p:cNvSpPr txBox="1">
            <a:spLocks noChangeArrowheads="1"/>
          </p:cNvSpPr>
          <p:nvPr/>
        </p:nvSpPr>
        <p:spPr bwMode="auto">
          <a:xfrm>
            <a:off x="4267200" y="1355725"/>
            <a:ext cx="3965575" cy="242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800" b="0">
                <a:latin typeface="Arial" charset="0"/>
                <a:cs typeface="+mn-cs"/>
              </a:rPr>
              <a:t>Any given point in matrix can only be reached from three possible positions (you cannot </a:t>
            </a:r>
            <a:r>
              <a:rPr lang="ja-JP" altLang="en-US" sz="1800" b="0">
                <a:latin typeface="Arial"/>
                <a:cs typeface="+mn-cs"/>
              </a:rPr>
              <a:t>“</a:t>
            </a:r>
            <a:r>
              <a:rPr lang="en-US" sz="1800" b="0">
                <a:latin typeface="Arial" charset="0"/>
                <a:cs typeface="+mn-cs"/>
              </a:rPr>
              <a:t>align backwards</a:t>
            </a:r>
            <a:r>
              <a:rPr lang="ja-JP" altLang="en-US" sz="1800" b="0">
                <a:latin typeface="Arial"/>
                <a:cs typeface="+mn-cs"/>
              </a:rPr>
              <a:t>”</a:t>
            </a:r>
            <a:r>
              <a:rPr lang="en-US" sz="1800" b="0">
                <a:latin typeface="Arial" charset="0"/>
                <a:cs typeface="+mn-cs"/>
              </a:rPr>
              <a:t>).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1800" b="0">
                <a:latin typeface="Arial" charset="0"/>
                <a:cs typeface="+mn-cs"/>
              </a:rPr>
              <a:t>=&gt; Best scoring alignment ending in any given point in the matrix can be found by choosing the highest scoring of the three possibilities.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Dynamic programming: computation of scores</a:t>
            </a:r>
          </a:p>
        </p:txBody>
      </p:sp>
      <p:sp>
        <p:nvSpPr>
          <p:cNvPr id="1172483" name="Text Box 3"/>
          <p:cNvSpPr txBox="1">
            <a:spLocks noChangeArrowheads="1"/>
          </p:cNvSpPr>
          <p:nvPr/>
        </p:nvSpPr>
        <p:spPr bwMode="auto">
          <a:xfrm>
            <a:off x="914400" y="1295400"/>
            <a:ext cx="2971800" cy="243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800" b="0">
                <a:latin typeface="Courier New" charset="0"/>
                <a:cs typeface="+mn-cs"/>
              </a:rPr>
              <a:t>      </a:t>
            </a:r>
            <a:r>
              <a:rPr lang="en-US" sz="1800">
                <a:latin typeface="Courier New" charset="0"/>
                <a:cs typeface="+mn-cs"/>
              </a:rPr>
              <a:t>T  C  G  C  A</a:t>
            </a:r>
          </a:p>
          <a:p>
            <a:pPr algn="l">
              <a:spcBef>
                <a:spcPct val="50000"/>
              </a:spcBef>
              <a:defRPr/>
            </a:pPr>
            <a:endParaRPr lang="en-US" sz="1800">
              <a:latin typeface="Courier New" charset="0"/>
              <a:cs typeface="+mn-cs"/>
            </a:endParaRPr>
          </a:p>
          <a:p>
            <a:pPr algn="l">
              <a:spcBef>
                <a:spcPct val="50000"/>
              </a:spcBef>
              <a:defRPr/>
            </a:pPr>
            <a:r>
              <a:rPr lang="en-US" sz="1800">
                <a:latin typeface="Courier New" charset="0"/>
                <a:cs typeface="+mn-cs"/>
              </a:rPr>
              <a:t>T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1800">
                <a:latin typeface="Courier New" charset="0"/>
                <a:cs typeface="+mn-cs"/>
              </a:rPr>
              <a:t>C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1800">
                <a:latin typeface="Courier New" charset="0"/>
                <a:cs typeface="+mn-cs"/>
              </a:rPr>
              <a:t>C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1800">
                <a:latin typeface="Courier New" charset="0"/>
                <a:cs typeface="+mn-cs"/>
              </a:rPr>
              <a:t>A</a:t>
            </a:r>
          </a:p>
        </p:txBody>
      </p:sp>
      <p:sp>
        <p:nvSpPr>
          <p:cNvPr id="1172484" name="Line 4"/>
          <p:cNvSpPr>
            <a:spLocks noChangeShapeType="1"/>
          </p:cNvSpPr>
          <p:nvPr/>
        </p:nvSpPr>
        <p:spPr bwMode="auto">
          <a:xfrm>
            <a:off x="990600" y="1676400"/>
            <a:ext cx="2743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172485" name="Line 5"/>
          <p:cNvSpPr>
            <a:spLocks noChangeShapeType="1"/>
          </p:cNvSpPr>
          <p:nvPr/>
        </p:nvSpPr>
        <p:spPr bwMode="auto">
          <a:xfrm>
            <a:off x="1219200" y="1371600"/>
            <a:ext cx="0" cy="2286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172486" name="Line 6"/>
          <p:cNvSpPr>
            <a:spLocks noChangeShapeType="1"/>
          </p:cNvSpPr>
          <p:nvPr/>
        </p:nvSpPr>
        <p:spPr bwMode="auto">
          <a:xfrm>
            <a:off x="990600" y="3657600"/>
            <a:ext cx="2743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172487" name="Line 7"/>
          <p:cNvSpPr>
            <a:spLocks noChangeShapeType="1"/>
          </p:cNvSpPr>
          <p:nvPr/>
        </p:nvSpPr>
        <p:spPr bwMode="auto">
          <a:xfrm>
            <a:off x="3733800" y="1371600"/>
            <a:ext cx="0" cy="2286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172488" name="Text Box 8"/>
          <p:cNvSpPr txBox="1">
            <a:spLocks noChangeArrowheads="1"/>
          </p:cNvSpPr>
          <p:nvPr/>
        </p:nvSpPr>
        <p:spPr bwMode="auto">
          <a:xfrm>
            <a:off x="2117725" y="2528888"/>
            <a:ext cx="320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FF3300"/>
                </a:solidFill>
                <a:latin typeface="Courier New" charset="0"/>
                <a:cs typeface="+mn-cs"/>
              </a:rPr>
              <a:t>x</a:t>
            </a:r>
            <a:endParaRPr lang="en-US" sz="1800" b="0">
              <a:latin typeface="Courier New" charset="0"/>
              <a:cs typeface="+mn-cs"/>
            </a:endParaRPr>
          </a:p>
        </p:txBody>
      </p:sp>
      <p:sp>
        <p:nvSpPr>
          <p:cNvPr id="1172489" name="Line 9"/>
          <p:cNvSpPr>
            <a:spLocks noChangeShapeType="1"/>
          </p:cNvSpPr>
          <p:nvPr/>
        </p:nvSpPr>
        <p:spPr bwMode="auto">
          <a:xfrm>
            <a:off x="2286000" y="2209800"/>
            <a:ext cx="0" cy="38100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172490" name="Text Box 10"/>
          <p:cNvSpPr txBox="1">
            <a:spLocks noChangeArrowheads="1"/>
          </p:cNvSpPr>
          <p:nvPr/>
        </p:nvSpPr>
        <p:spPr bwMode="auto">
          <a:xfrm>
            <a:off x="4267200" y="1355725"/>
            <a:ext cx="3965575" cy="242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800" b="0">
                <a:latin typeface="Arial" charset="0"/>
                <a:cs typeface="+mn-cs"/>
              </a:rPr>
              <a:t>Any given point in matrix can only be reached from three possible positions (you cannot </a:t>
            </a:r>
            <a:r>
              <a:rPr lang="ja-JP" altLang="en-US" sz="1800" b="0">
                <a:latin typeface="Arial"/>
                <a:cs typeface="+mn-cs"/>
              </a:rPr>
              <a:t>“</a:t>
            </a:r>
            <a:r>
              <a:rPr lang="en-US" sz="1800" b="0">
                <a:latin typeface="Arial" charset="0"/>
                <a:cs typeface="+mn-cs"/>
              </a:rPr>
              <a:t>align backwards</a:t>
            </a:r>
            <a:r>
              <a:rPr lang="ja-JP" altLang="en-US" sz="1800" b="0">
                <a:latin typeface="Arial"/>
                <a:cs typeface="+mn-cs"/>
              </a:rPr>
              <a:t>”</a:t>
            </a:r>
            <a:r>
              <a:rPr lang="en-US" sz="1800" b="0">
                <a:latin typeface="Arial" charset="0"/>
                <a:cs typeface="+mn-cs"/>
              </a:rPr>
              <a:t>).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1800" b="0">
                <a:latin typeface="Arial" charset="0"/>
                <a:cs typeface="+mn-cs"/>
              </a:rPr>
              <a:t>=&gt; Best scoring alignment ending in any given point in the matrix can be found by choosing the highest scoring of the three possibilities. </a:t>
            </a:r>
          </a:p>
        </p:txBody>
      </p:sp>
      <p:sp>
        <p:nvSpPr>
          <p:cNvPr id="1172491" name="Text Box 11"/>
          <p:cNvSpPr txBox="1">
            <a:spLocks noChangeArrowheads="1"/>
          </p:cNvSpPr>
          <p:nvPr/>
        </p:nvSpPr>
        <p:spPr bwMode="auto">
          <a:xfrm>
            <a:off x="1397000" y="5726113"/>
            <a:ext cx="19510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800" b="0">
                <a:latin typeface="Arial" charset="0"/>
                <a:cs typeface="+mn-cs"/>
              </a:rPr>
              <a:t>score(x,y) = max</a:t>
            </a:r>
            <a:r>
              <a:rPr lang="en-US" sz="2000" b="0">
                <a:latin typeface="Arial" charset="0"/>
                <a:cs typeface="+mn-cs"/>
              </a:rPr>
              <a:t> </a:t>
            </a:r>
          </a:p>
        </p:txBody>
      </p:sp>
      <p:sp>
        <p:nvSpPr>
          <p:cNvPr id="1172492" name="AutoShape 12"/>
          <p:cNvSpPr>
            <a:spLocks/>
          </p:cNvSpPr>
          <p:nvPr/>
        </p:nvSpPr>
        <p:spPr bwMode="auto">
          <a:xfrm>
            <a:off x="3317875" y="5334000"/>
            <a:ext cx="152400" cy="1143000"/>
          </a:xfrm>
          <a:prstGeom prst="leftBrace">
            <a:avLst>
              <a:gd name="adj1" fmla="val 6250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172493" name="Text Box 13"/>
          <p:cNvSpPr txBox="1">
            <a:spLocks noChangeArrowheads="1"/>
          </p:cNvSpPr>
          <p:nvPr/>
        </p:nvSpPr>
        <p:spPr bwMode="auto">
          <a:xfrm>
            <a:off x="3454400" y="5334000"/>
            <a:ext cx="2789238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800" b="0">
                <a:solidFill>
                  <a:srgbClr val="FF3300"/>
                </a:solidFill>
                <a:latin typeface="Arial" charset="0"/>
                <a:cs typeface="+mn-cs"/>
              </a:rPr>
              <a:t>score(x,y-1) - gap-penalty</a:t>
            </a:r>
          </a:p>
          <a:p>
            <a:pPr algn="l">
              <a:spcBef>
                <a:spcPct val="50000"/>
              </a:spcBef>
              <a:defRPr/>
            </a:pPr>
            <a:endParaRPr lang="en-US" sz="1800" b="0">
              <a:latin typeface="Arial" charset="0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ide">
  <a:themeElements>
    <a:clrScheme name="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">
      <a:majorFont>
        <a:latin typeface="Comic Sans MS"/>
        <a:ea typeface="ＭＳ Ｐゴシック"/>
        <a:cs typeface=""/>
      </a:majorFont>
      <a:minorFont>
        <a:latin typeface="Comic Sans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" b="1" i="0" u="none" strike="noStrike" cap="none" normalizeH="0" baseline="0">
            <a:ln>
              <a:noFill/>
            </a:ln>
            <a:solidFill>
              <a:srgbClr val="808080"/>
            </a:solidFill>
            <a:effectLst/>
            <a:latin typeface="Frutiger 45 Light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" b="1" i="0" u="none" strike="noStrike" cap="none" normalizeH="0" baseline="0">
            <a:ln>
              <a:noFill/>
            </a:ln>
            <a:solidFill>
              <a:srgbClr val="808080"/>
            </a:solidFill>
            <a:effectLst/>
            <a:latin typeface="Frutiger 45 Light" charset="0"/>
            <a:ea typeface="ＭＳ Ｐゴシック" charset="0"/>
          </a:defRPr>
        </a:defPPr>
      </a:lstStyle>
    </a:lnDef>
  </a:objectDefaults>
  <a:extraClrSchemeLst>
    <a:extraClrScheme>
      <a:clrScheme name="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</Template>
  <TotalTime>7877</TotalTime>
  <Words>3157</Words>
  <Application>Microsoft Macintosh PowerPoint</Application>
  <PresentationFormat>On-screen Show (4:3)</PresentationFormat>
  <Paragraphs>1630</Paragraphs>
  <Slides>52</Slides>
  <Notes>52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1" baseType="lpstr">
      <vt:lpstr>Arial</vt:lpstr>
      <vt:lpstr>Comic Sans MS</vt:lpstr>
      <vt:lpstr>Courier New</vt:lpstr>
      <vt:lpstr>Frutiger 45 Light</vt:lpstr>
      <vt:lpstr>Garamond</vt:lpstr>
      <vt:lpstr>Times</vt:lpstr>
      <vt:lpstr>Times New Roman</vt:lpstr>
      <vt:lpstr>slide</vt:lpstr>
      <vt:lpstr>Equation</vt:lpstr>
      <vt:lpstr>Sequence Alignment Algorithms  Morten Nielsen Department of Health Technology, DTU </vt:lpstr>
      <vt:lpstr>Why learn about alignment algorithms?</vt:lpstr>
      <vt:lpstr>Outline</vt:lpstr>
      <vt:lpstr>Sequence alignment The old Story</vt:lpstr>
      <vt:lpstr>Pairwise alignment: the solution</vt:lpstr>
      <vt:lpstr>Alignment depicted as path in matrix</vt:lpstr>
      <vt:lpstr>Alignment depicted as path in matrix</vt:lpstr>
      <vt:lpstr>Dynamic programming: computation of scores</vt:lpstr>
      <vt:lpstr>Dynamic programming: computation of scores</vt:lpstr>
      <vt:lpstr>Dynamic programming: computation of scores</vt:lpstr>
      <vt:lpstr>Dynamic programming: computation of scores</vt:lpstr>
      <vt:lpstr>Dynamic programming: computation of scores</vt:lpstr>
      <vt:lpstr>Dynamic programming: example</vt:lpstr>
      <vt:lpstr>Dynamic programming: example</vt:lpstr>
      <vt:lpstr>Dynamic programming: example</vt:lpstr>
      <vt:lpstr>Dynamic programming: example</vt:lpstr>
      <vt:lpstr>Dynamic programming: example</vt:lpstr>
      <vt:lpstr>But in reality is a little more complex</vt:lpstr>
      <vt:lpstr>Dynamic programming: computation of scores</vt:lpstr>
      <vt:lpstr>Dynamic programming: example</vt:lpstr>
      <vt:lpstr>And now the true algorithm</vt:lpstr>
      <vt:lpstr>How does it work (score matrix d)?</vt:lpstr>
      <vt:lpstr>How does it work? (The slow way O3)</vt:lpstr>
      <vt:lpstr>How does it work? (The slow way O3)</vt:lpstr>
      <vt:lpstr>And now you!</vt:lpstr>
      <vt:lpstr>How does it work? Fill out the D matrix</vt:lpstr>
      <vt:lpstr>How does it work (The slow way O3)</vt:lpstr>
      <vt:lpstr>And now the fast algorithm (O2)</vt:lpstr>
      <vt:lpstr>And now the fast algorithm (O2)</vt:lpstr>
      <vt:lpstr>And now the true algorithm (cont.)</vt:lpstr>
      <vt:lpstr>How does it work (D,Q, and P-matrices)</vt:lpstr>
      <vt:lpstr>How does it work (D,Q,P, and E-matrices)</vt:lpstr>
      <vt:lpstr>How does it work (D,Q, and P-matrices)</vt:lpstr>
      <vt:lpstr>How does it work (D,Q,P, and E-matrices)</vt:lpstr>
      <vt:lpstr>How does it work (D, Q, and P-matrices)</vt:lpstr>
      <vt:lpstr>How does it work (D, Q, and P-matrices)</vt:lpstr>
      <vt:lpstr>How does it work. Eij-matrix. (Keeping track on the path)</vt:lpstr>
      <vt:lpstr>The fast algorithm (cont.)</vt:lpstr>
      <vt:lpstr>How does it work (D,Q,P, and E-matrices)</vt:lpstr>
      <vt:lpstr>How does it work (D,Q,P, and E-matrices)</vt:lpstr>
      <vt:lpstr>And the alignment</vt:lpstr>
      <vt:lpstr>And the alignment. Gap extensions</vt:lpstr>
      <vt:lpstr>And the alignment</vt:lpstr>
      <vt:lpstr>And the alignment</vt:lpstr>
      <vt:lpstr>And the alignment</vt:lpstr>
      <vt:lpstr>And now you!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Company>CBS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johanne</dc:creator>
  <cp:lastModifiedBy>Morten Nielsen</cp:lastModifiedBy>
  <cp:revision>282</cp:revision>
  <cp:lastPrinted>2020-05-21T17:46:46Z</cp:lastPrinted>
  <dcterms:created xsi:type="dcterms:W3CDTF">2005-03-15T09:37:45Z</dcterms:created>
  <dcterms:modified xsi:type="dcterms:W3CDTF">2022-05-30T07:32:55Z</dcterms:modified>
</cp:coreProperties>
</file>