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9" r:id="rId1"/>
  </p:sldMasterIdLst>
  <p:notesMasterIdLst>
    <p:notesMasterId r:id="rId3"/>
  </p:notesMasterIdLst>
  <p:sldIdLst>
    <p:sldId id="256" r:id="rId2"/>
  </p:sldIdLst>
  <p:sldSz cx="42479913" cy="30240288"/>
  <p:notesSz cx="32918400" cy="5120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59" userDrawn="1">
          <p15:clr>
            <a:srgbClr val="A4A3A4"/>
          </p15:clr>
        </p15:guide>
        <p15:guide id="2" orient="horz" pos="18035" userDrawn="1">
          <p15:clr>
            <a:srgbClr val="A4A3A4"/>
          </p15:clr>
        </p15:guide>
        <p15:guide id="3" orient="horz" pos="3425" userDrawn="1">
          <p15:clr>
            <a:srgbClr val="A4A3A4"/>
          </p15:clr>
        </p15:guide>
        <p15:guide id="4" orient="horz" pos="1956" userDrawn="1">
          <p15:clr>
            <a:srgbClr val="A4A3A4"/>
          </p15:clr>
        </p15:guide>
        <p15:guide id="5" pos="6171" userDrawn="1">
          <p15:clr>
            <a:srgbClr val="A4A3A4"/>
          </p15:clr>
        </p15:guide>
        <p15:guide id="6" pos="6978" userDrawn="1">
          <p15:clr>
            <a:srgbClr val="A4A3A4"/>
          </p15:clr>
        </p15:guide>
        <p15:guide id="7" pos="12702" userDrawn="1">
          <p15:clr>
            <a:srgbClr val="A4A3A4"/>
          </p15:clr>
        </p15:guide>
        <p15:guide id="8" pos="20354" userDrawn="1">
          <p15:clr>
            <a:srgbClr val="A4A3A4"/>
          </p15:clr>
        </p15:guide>
        <p15:guide id="9" pos="954" userDrawn="1">
          <p15:clr>
            <a:srgbClr val="A4A3A4"/>
          </p15:clr>
        </p15:guide>
        <p15:guide id="10" pos="13547" userDrawn="1">
          <p15:clr>
            <a:srgbClr val="A4A3A4"/>
          </p15:clr>
        </p15:guide>
        <p15:guide id="11" pos="19547" userDrawn="1">
          <p15:clr>
            <a:srgbClr val="A4A3A4"/>
          </p15:clr>
        </p15:guide>
        <p15:guide id="12" pos="2561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na dalbøge" initials="cd" lastIdx="3" clrIdx="0">
    <p:extLst>
      <p:ext uri="{19B8F6BF-5375-455C-9EA6-DF929625EA0E}">
        <p15:presenceInfo xmlns:p15="http://schemas.microsoft.com/office/powerpoint/2012/main" userId="8c921cc838795459" providerId="Windows Live"/>
      </p:ext>
    </p:extLst>
  </p:cmAuthor>
  <p:cmAuthor id="2" name="Barbara" initials="B" lastIdx="15" clrIdx="1">
    <p:extLst>
      <p:ext uri="{19B8F6BF-5375-455C-9EA6-DF929625EA0E}">
        <p15:presenceInfo xmlns:p15="http://schemas.microsoft.com/office/powerpoint/2012/main" userId="2f8d1ef9fa72b85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0F0F0"/>
    <a:srgbClr val="4472C4"/>
    <a:srgbClr val="191919"/>
    <a:srgbClr val="FFFFE1"/>
    <a:srgbClr val="FFF3F3"/>
    <a:srgbClr val="800040"/>
    <a:srgbClr val="004080"/>
    <a:srgbClr val="FF6FC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888" autoAdjust="0"/>
    <p:restoredTop sz="95226" autoAdjust="0"/>
  </p:normalViewPr>
  <p:slideViewPr>
    <p:cSldViewPr snapToGrid="0">
      <p:cViewPr varScale="1">
        <p:scale>
          <a:sx n="15" d="100"/>
          <a:sy n="15" d="100"/>
        </p:scale>
        <p:origin x="1488" y="108"/>
      </p:cViewPr>
      <p:guideLst>
        <p:guide orient="horz" pos="659"/>
        <p:guide orient="horz" pos="18035"/>
        <p:guide orient="horz" pos="3425"/>
        <p:guide orient="horz" pos="1956"/>
        <p:guide pos="6171"/>
        <p:guide pos="6978"/>
        <p:guide pos="12702"/>
        <p:guide pos="20354"/>
        <p:guide pos="954"/>
        <p:guide pos="13547"/>
        <p:guide pos="19547"/>
        <p:guide pos="25610"/>
      </p:guideLst>
    </p:cSldViewPr>
  </p:slideViewPr>
  <p:outlineViewPr>
    <p:cViewPr>
      <p:scale>
        <a:sx n="33" d="100"/>
        <a:sy n="33" d="100"/>
      </p:scale>
      <p:origin x="0" y="0"/>
    </p:cViewPr>
  </p:outlin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861205-36DD-446C-8401-992223E5799D}"/>
              </a:ext>
            </a:extLst>
          </p:cNvPr>
          <p:cNvSpPr>
            <a:spLocks noGrp="1"/>
          </p:cNvSpPr>
          <p:nvPr>
            <p:ph type="hdr" sz="quarter"/>
          </p:nvPr>
        </p:nvSpPr>
        <p:spPr>
          <a:xfrm>
            <a:off x="0" y="0"/>
            <a:ext cx="14265275" cy="2560638"/>
          </a:xfrm>
          <a:prstGeom prst="rect">
            <a:avLst/>
          </a:prstGeom>
        </p:spPr>
        <p:txBody>
          <a:bodyPr vert="horz" wrap="square" lIns="91440" tIns="45720" rIns="91440" bIns="45720" numCol="1" anchor="t"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7EE18156-208A-47D4-9E2B-6DD9BEAC5D16}"/>
              </a:ext>
            </a:extLst>
          </p:cNvPr>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7FF89329-196D-4684-9B11-34483452861B}" type="datetime1">
              <a:rPr lang="en-US" altLang="da-DK"/>
              <a:pPr/>
              <a:t>12/1/2020</a:t>
            </a:fld>
            <a:endParaRPr lang="en-US" altLang="da-DK"/>
          </a:p>
        </p:txBody>
      </p:sp>
      <p:sp>
        <p:nvSpPr>
          <p:cNvPr id="4" name="Slide Image Placeholder 3">
            <a:extLst>
              <a:ext uri="{FF2B5EF4-FFF2-40B4-BE49-F238E27FC236}">
                <a16:creationId xmlns:a16="http://schemas.microsoft.com/office/drawing/2014/main" id="{B803052E-4317-450E-B1B6-5069D7D7D904}"/>
              </a:ext>
            </a:extLst>
          </p:cNvPr>
          <p:cNvSpPr>
            <a:spLocks noGrp="1" noRot="1" noChangeAspect="1"/>
          </p:cNvSpPr>
          <p:nvPr>
            <p:ph type="sldImg" idx="2"/>
          </p:nvPr>
        </p:nvSpPr>
        <p:spPr>
          <a:xfrm>
            <a:off x="2971800" y="3840163"/>
            <a:ext cx="26974800" cy="192024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a:extLst>
              <a:ext uri="{FF2B5EF4-FFF2-40B4-BE49-F238E27FC236}">
                <a16:creationId xmlns:a16="http://schemas.microsoft.com/office/drawing/2014/main" id="{39339645-F4AF-4A04-92E8-A0DC25AD4689}"/>
              </a:ext>
            </a:extLst>
          </p:cNvPr>
          <p:cNvSpPr>
            <a:spLocks noGrp="1"/>
          </p:cNvSpPr>
          <p:nvPr>
            <p:ph type="body" sz="quarter" idx="3"/>
          </p:nvPr>
        </p:nvSpPr>
        <p:spPr>
          <a:xfrm>
            <a:off x="3292475" y="24323675"/>
            <a:ext cx="26333450" cy="230425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1182BF0-A1E1-4D16-BDBB-9D8123895F47}"/>
              </a:ext>
            </a:extLst>
          </p:cNvPr>
          <p:cNvSpPr>
            <a:spLocks noGrp="1"/>
          </p:cNvSpPr>
          <p:nvPr>
            <p:ph type="ftr" sz="quarter" idx="4"/>
          </p:nvPr>
        </p:nvSpPr>
        <p:spPr>
          <a:xfrm>
            <a:off x="0" y="48637825"/>
            <a:ext cx="14265275" cy="2559050"/>
          </a:xfrm>
          <a:prstGeom prst="rect">
            <a:avLst/>
          </a:prstGeom>
        </p:spPr>
        <p:txBody>
          <a:bodyPr vert="horz" wrap="square" lIns="91440" tIns="45720" rIns="91440" bIns="45720" numCol="1" anchor="b"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B6F28389-181A-4A45-9008-6FD7C76EED9E}"/>
              </a:ext>
            </a:extLst>
          </p:cNvPr>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58013B3B-F1B3-43CC-AEC6-EAF7CC37B02B}" type="slidenum">
              <a:rPr lang="en-US" altLang="da-DK"/>
              <a:pPr/>
              <a:t>‹nr.›</a:t>
            </a:fld>
            <a:endParaRPr lang="en-US" altLang="da-DK"/>
          </a:p>
        </p:txBody>
      </p:sp>
    </p:spTree>
  </p:cSld>
  <p:clrMap bg1="lt1" tx1="dk1" bg2="lt2" tx2="dk2" accent1="accent1" accent2="accent2" accent3="accent3" accent4="accent4" accent5="accent5" accent6="accent6" hlink="hlink" folHlink="folHlink"/>
  <p:notesStyle>
    <a:lvl1pPr algn="l" defTabSz="399547" rtl="0" eaLnBrk="0" fontAlgn="base" hangingPunct="0">
      <a:spcBef>
        <a:spcPct val="30000"/>
      </a:spcBef>
      <a:spcAft>
        <a:spcPct val="0"/>
      </a:spcAft>
      <a:defRPr sz="1049" kern="1200">
        <a:solidFill>
          <a:schemeClr val="tx1"/>
        </a:solidFill>
        <a:latin typeface="+mn-lt"/>
        <a:ea typeface="MS PGothic" panose="020B0600070205080204" pitchFamily="34" charset="-128"/>
        <a:cs typeface="ＭＳ Ｐゴシック" pitchFamily="-111" charset="-128"/>
      </a:defRPr>
    </a:lvl1pPr>
    <a:lvl2pPr marL="399547" algn="l" defTabSz="399547" rtl="0" eaLnBrk="0" fontAlgn="base" hangingPunct="0">
      <a:spcBef>
        <a:spcPct val="30000"/>
      </a:spcBef>
      <a:spcAft>
        <a:spcPct val="0"/>
      </a:spcAft>
      <a:defRPr sz="1049" kern="1200">
        <a:solidFill>
          <a:schemeClr val="tx1"/>
        </a:solidFill>
        <a:latin typeface="+mn-lt"/>
        <a:ea typeface="MS PGothic" panose="020B0600070205080204" pitchFamily="34" charset="-128"/>
        <a:cs typeface="ＭＳ Ｐゴシック" charset="0"/>
      </a:defRPr>
    </a:lvl2pPr>
    <a:lvl3pPr marL="799094" algn="l" defTabSz="399547" rtl="0" eaLnBrk="0" fontAlgn="base" hangingPunct="0">
      <a:spcBef>
        <a:spcPct val="30000"/>
      </a:spcBef>
      <a:spcAft>
        <a:spcPct val="0"/>
      </a:spcAft>
      <a:defRPr sz="1049" kern="1200">
        <a:solidFill>
          <a:schemeClr val="tx1"/>
        </a:solidFill>
        <a:latin typeface="+mn-lt"/>
        <a:ea typeface="MS PGothic" panose="020B0600070205080204" pitchFamily="34" charset="-128"/>
        <a:cs typeface="ＭＳ Ｐゴシック" charset="0"/>
      </a:defRPr>
    </a:lvl3pPr>
    <a:lvl4pPr marL="1198641" algn="l" defTabSz="399547" rtl="0" eaLnBrk="0" fontAlgn="base" hangingPunct="0">
      <a:spcBef>
        <a:spcPct val="30000"/>
      </a:spcBef>
      <a:spcAft>
        <a:spcPct val="0"/>
      </a:spcAft>
      <a:defRPr sz="1049" kern="1200">
        <a:solidFill>
          <a:schemeClr val="tx1"/>
        </a:solidFill>
        <a:latin typeface="+mn-lt"/>
        <a:ea typeface="MS PGothic" panose="020B0600070205080204" pitchFamily="34" charset="-128"/>
        <a:cs typeface="ＭＳ Ｐゴシック" charset="0"/>
      </a:defRPr>
    </a:lvl4pPr>
    <a:lvl5pPr marL="1598188" algn="l" defTabSz="399547" rtl="0" eaLnBrk="0" fontAlgn="base" hangingPunct="0">
      <a:spcBef>
        <a:spcPct val="30000"/>
      </a:spcBef>
      <a:spcAft>
        <a:spcPct val="0"/>
      </a:spcAft>
      <a:defRPr sz="1049" kern="1200">
        <a:solidFill>
          <a:schemeClr val="tx1"/>
        </a:solidFill>
        <a:latin typeface="+mn-lt"/>
        <a:ea typeface="MS PGothic" panose="020B0600070205080204" pitchFamily="34" charset="-128"/>
        <a:cs typeface="ＭＳ Ｐゴシック" charset="0"/>
      </a:defRPr>
    </a:lvl5pPr>
    <a:lvl6pPr marL="1997735" algn="l" defTabSz="399547" rtl="0" eaLnBrk="1" latinLnBrk="0" hangingPunct="1">
      <a:defRPr sz="1049" kern="1200">
        <a:solidFill>
          <a:schemeClr val="tx1"/>
        </a:solidFill>
        <a:latin typeface="+mn-lt"/>
        <a:ea typeface="+mn-ea"/>
        <a:cs typeface="+mn-cs"/>
      </a:defRPr>
    </a:lvl6pPr>
    <a:lvl7pPr marL="2397282" algn="l" defTabSz="399547" rtl="0" eaLnBrk="1" latinLnBrk="0" hangingPunct="1">
      <a:defRPr sz="1049" kern="1200">
        <a:solidFill>
          <a:schemeClr val="tx1"/>
        </a:solidFill>
        <a:latin typeface="+mn-lt"/>
        <a:ea typeface="+mn-ea"/>
        <a:cs typeface="+mn-cs"/>
      </a:defRPr>
    </a:lvl7pPr>
    <a:lvl8pPr marL="2796830" algn="l" defTabSz="399547" rtl="0" eaLnBrk="1" latinLnBrk="0" hangingPunct="1">
      <a:defRPr sz="1049" kern="1200">
        <a:solidFill>
          <a:schemeClr val="tx1"/>
        </a:solidFill>
        <a:latin typeface="+mn-lt"/>
        <a:ea typeface="+mn-ea"/>
        <a:cs typeface="+mn-cs"/>
      </a:defRPr>
    </a:lvl8pPr>
    <a:lvl9pPr marL="3196377" algn="l" defTabSz="399547" rtl="0" eaLnBrk="1" latinLnBrk="0" hangingPunct="1">
      <a:defRPr sz="104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2F8AB03-179D-4630-89F7-93B723886908}"/>
              </a:ext>
            </a:extLst>
          </p:cNvPr>
          <p:cNvSpPr>
            <a:spLocks noGrp="1" noRot="1" noChangeAspect="1"/>
          </p:cNvSpPr>
          <p:nvPr>
            <p:ph type="sldImg"/>
          </p:nvPr>
        </p:nvSpPr>
        <p:spPr bwMode="auto">
          <a:xfrm>
            <a:off x="2971800" y="3840163"/>
            <a:ext cx="26974800" cy="19202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5572593E-0A49-454B-A188-A812568C90D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da-DK" altLang="da-DK" sz="9600" dirty="0">
              <a:solidFill>
                <a:srgbClr val="000000"/>
              </a:solidFill>
            </a:endParaRPr>
          </a:p>
        </p:txBody>
      </p:sp>
      <p:sp>
        <p:nvSpPr>
          <p:cNvPr id="15363" name="Slide Number Placeholder 3">
            <a:extLst>
              <a:ext uri="{FF2B5EF4-FFF2-40B4-BE49-F238E27FC236}">
                <a16:creationId xmlns:a16="http://schemas.microsoft.com/office/drawing/2014/main" id="{30783ACF-5F55-4337-8FC5-B64C343EA1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9pPr>
          </a:lstStyle>
          <a:p>
            <a:pPr eaLnBrk="1" hangingPunct="1"/>
            <a:fld id="{9108BBE8-D9A0-4D35-93B1-71FF465D6475}" type="slidenum">
              <a:rPr lang="en-US" altLang="da-DK" sz="1200">
                <a:latin typeface="Calibri" panose="020F0502020204030204" pitchFamily="34" charset="0"/>
              </a:rPr>
              <a:pPr eaLnBrk="1" hangingPunct="1"/>
              <a:t>1</a:t>
            </a:fld>
            <a:endParaRPr lang="en-US" altLang="da-DK" sz="120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le 1"/>
          <p:cNvSpPr>
            <a:spLocks noGrp="1"/>
          </p:cNvSpPr>
          <p:nvPr>
            <p:ph type="ctrTitle"/>
          </p:nvPr>
        </p:nvSpPr>
        <p:spPr>
          <a:xfrm>
            <a:off x="3185994" y="4949049"/>
            <a:ext cx="36107926" cy="10528100"/>
          </a:xfrm>
        </p:spPr>
        <p:txBody>
          <a:bodyPr anchor="b"/>
          <a:lstStyle>
            <a:lvl1pPr algn="ctr">
              <a:defRPr sz="26457"/>
            </a:lvl1pPr>
          </a:lstStyle>
          <a:p>
            <a:r>
              <a:rPr lang="da-DK"/>
              <a:t>Klik for at redigere titeltypografien i masteren</a:t>
            </a:r>
            <a:endParaRPr lang="en-US" dirty="0"/>
          </a:p>
        </p:txBody>
      </p:sp>
      <p:sp>
        <p:nvSpPr>
          <p:cNvPr id="3" name="Subtitle 2"/>
          <p:cNvSpPr>
            <a:spLocks noGrp="1"/>
          </p:cNvSpPr>
          <p:nvPr>
            <p:ph type="subTitle" idx="1"/>
          </p:nvPr>
        </p:nvSpPr>
        <p:spPr>
          <a:xfrm>
            <a:off x="5309989" y="15883154"/>
            <a:ext cx="31859935" cy="7301067"/>
          </a:xfrm>
        </p:spPr>
        <p:txBody>
          <a:bodyPr/>
          <a:lstStyle>
            <a:lvl1pPr marL="0" indent="0" algn="ctr">
              <a:buNone/>
              <a:defRPr sz="10583"/>
            </a:lvl1pPr>
            <a:lvl2pPr marL="2016023" indent="0" algn="ctr">
              <a:buNone/>
              <a:defRPr sz="8819"/>
            </a:lvl2pPr>
            <a:lvl3pPr marL="4032047" indent="0" algn="ctr">
              <a:buNone/>
              <a:defRPr sz="7937"/>
            </a:lvl3pPr>
            <a:lvl4pPr marL="6048070" indent="0" algn="ctr">
              <a:buNone/>
              <a:defRPr sz="7055"/>
            </a:lvl4pPr>
            <a:lvl5pPr marL="8064094" indent="0" algn="ctr">
              <a:buNone/>
              <a:defRPr sz="7055"/>
            </a:lvl5pPr>
            <a:lvl6pPr marL="10080117" indent="0" algn="ctr">
              <a:buNone/>
              <a:defRPr sz="7055"/>
            </a:lvl6pPr>
            <a:lvl7pPr marL="12096140" indent="0" algn="ctr">
              <a:buNone/>
              <a:defRPr sz="7055"/>
            </a:lvl7pPr>
            <a:lvl8pPr marL="14112164" indent="0" algn="ctr">
              <a:buNone/>
              <a:defRPr sz="7055"/>
            </a:lvl8pPr>
            <a:lvl9pPr marL="16128187" indent="0" algn="ctr">
              <a:buNone/>
              <a:defRPr sz="7055"/>
            </a:lvl9pPr>
          </a:lstStyle>
          <a:p>
            <a:r>
              <a:rPr lang="da-DK"/>
              <a:t>Klik for at redigere undertiteltypografien i masteren</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878041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Vertical Text Placeholder 2"/>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3663144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399690" y="1610015"/>
            <a:ext cx="9159731" cy="25627246"/>
          </a:xfrm>
        </p:spPr>
        <p:txBody>
          <a:bodyPr vert="eaVert"/>
          <a:lstStyle/>
          <a:p>
            <a:r>
              <a:rPr lang="da-DK"/>
              <a:t>Klik for at redigere titeltypografien i masteren</a:t>
            </a:r>
            <a:endParaRPr lang="en-US" dirty="0"/>
          </a:p>
        </p:txBody>
      </p:sp>
      <p:sp>
        <p:nvSpPr>
          <p:cNvPr id="3" name="Vertical Text Placeholder 2"/>
          <p:cNvSpPr>
            <a:spLocks noGrp="1"/>
          </p:cNvSpPr>
          <p:nvPr>
            <p:ph type="body" orient="vert" idx="1"/>
          </p:nvPr>
        </p:nvSpPr>
        <p:spPr>
          <a:xfrm>
            <a:off x="2920496" y="1610015"/>
            <a:ext cx="26948195" cy="25627246"/>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2906819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Content Placeholder 2"/>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49689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2898371" y="7539080"/>
            <a:ext cx="36638925" cy="12579118"/>
          </a:xfrm>
        </p:spPr>
        <p:txBody>
          <a:bodyPr anchor="b"/>
          <a:lstStyle>
            <a:lvl1pPr>
              <a:defRPr sz="26457"/>
            </a:lvl1pPr>
          </a:lstStyle>
          <a:p>
            <a:r>
              <a:rPr lang="da-DK"/>
              <a:t>Klik for at redigere titeltypografien i masteren</a:t>
            </a:r>
            <a:endParaRPr lang="en-US" dirty="0"/>
          </a:p>
        </p:txBody>
      </p:sp>
      <p:sp>
        <p:nvSpPr>
          <p:cNvPr id="3" name="Text Placeholder 2"/>
          <p:cNvSpPr>
            <a:spLocks noGrp="1"/>
          </p:cNvSpPr>
          <p:nvPr>
            <p:ph type="body" idx="1"/>
          </p:nvPr>
        </p:nvSpPr>
        <p:spPr>
          <a:xfrm>
            <a:off x="2898371" y="20237201"/>
            <a:ext cx="36638925" cy="6615061"/>
          </a:xfrm>
        </p:spPr>
        <p:txBody>
          <a:bodyPr/>
          <a:lstStyle>
            <a:lvl1pPr marL="0" indent="0">
              <a:buNone/>
              <a:defRPr sz="10583">
                <a:solidFill>
                  <a:schemeClr val="tx1"/>
                </a:solidFill>
              </a:defRPr>
            </a:lvl1pPr>
            <a:lvl2pPr marL="2016023" indent="0">
              <a:buNone/>
              <a:defRPr sz="8819">
                <a:solidFill>
                  <a:schemeClr val="tx1">
                    <a:tint val="75000"/>
                  </a:schemeClr>
                </a:solidFill>
              </a:defRPr>
            </a:lvl2pPr>
            <a:lvl3pPr marL="4032047" indent="0">
              <a:buNone/>
              <a:defRPr sz="7937">
                <a:solidFill>
                  <a:schemeClr val="tx1">
                    <a:tint val="75000"/>
                  </a:schemeClr>
                </a:solidFill>
              </a:defRPr>
            </a:lvl3pPr>
            <a:lvl4pPr marL="6048070" indent="0">
              <a:buNone/>
              <a:defRPr sz="7055">
                <a:solidFill>
                  <a:schemeClr val="tx1">
                    <a:tint val="75000"/>
                  </a:schemeClr>
                </a:solidFill>
              </a:defRPr>
            </a:lvl4pPr>
            <a:lvl5pPr marL="8064094" indent="0">
              <a:buNone/>
              <a:defRPr sz="7055">
                <a:solidFill>
                  <a:schemeClr val="tx1">
                    <a:tint val="75000"/>
                  </a:schemeClr>
                </a:solidFill>
              </a:defRPr>
            </a:lvl5pPr>
            <a:lvl6pPr marL="10080117" indent="0">
              <a:buNone/>
              <a:defRPr sz="7055">
                <a:solidFill>
                  <a:schemeClr val="tx1">
                    <a:tint val="75000"/>
                  </a:schemeClr>
                </a:solidFill>
              </a:defRPr>
            </a:lvl6pPr>
            <a:lvl7pPr marL="12096140" indent="0">
              <a:buNone/>
              <a:defRPr sz="7055">
                <a:solidFill>
                  <a:schemeClr val="tx1">
                    <a:tint val="75000"/>
                  </a:schemeClr>
                </a:solidFill>
              </a:defRPr>
            </a:lvl7pPr>
            <a:lvl8pPr marL="14112164" indent="0">
              <a:buNone/>
              <a:defRPr sz="7055">
                <a:solidFill>
                  <a:schemeClr val="tx1">
                    <a:tint val="75000"/>
                  </a:schemeClr>
                </a:solidFill>
              </a:defRPr>
            </a:lvl8pPr>
            <a:lvl9pPr marL="16128187" indent="0">
              <a:buNone/>
              <a:defRPr sz="7055">
                <a:solidFill>
                  <a:schemeClr val="tx1">
                    <a:tint val="75000"/>
                  </a:schemeClr>
                </a:solidFill>
              </a:defRPr>
            </a:lvl9pPr>
          </a:lstStyle>
          <a:p>
            <a:pPr lvl="0"/>
            <a:r>
              <a:rPr lang="da-DK"/>
              <a:t>Klik for at redigere teksttypografierne i masteren</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2962715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Content Placeholder 2"/>
          <p:cNvSpPr>
            <a:spLocks noGrp="1"/>
          </p:cNvSpPr>
          <p:nvPr>
            <p:ph sz="half" idx="1"/>
          </p:nvPr>
        </p:nvSpPr>
        <p:spPr>
          <a:xfrm>
            <a:off x="2920494" y="8050077"/>
            <a:ext cx="18053963" cy="19187185"/>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Content Placeholder 3"/>
          <p:cNvSpPr>
            <a:spLocks noGrp="1"/>
          </p:cNvSpPr>
          <p:nvPr>
            <p:ph sz="half" idx="2"/>
          </p:nvPr>
        </p:nvSpPr>
        <p:spPr>
          <a:xfrm>
            <a:off x="21505456" y="8050077"/>
            <a:ext cx="18053963" cy="19187185"/>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2244734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2926027" y="1610022"/>
            <a:ext cx="36638925" cy="5845058"/>
          </a:xfrm>
        </p:spPr>
        <p:txBody>
          <a:bodyPr/>
          <a:lstStyle/>
          <a:p>
            <a:r>
              <a:rPr lang="da-DK"/>
              <a:t>Klik for at redigere titeltypografien i masteren</a:t>
            </a:r>
            <a:endParaRPr lang="en-US" dirty="0"/>
          </a:p>
        </p:txBody>
      </p:sp>
      <p:sp>
        <p:nvSpPr>
          <p:cNvPr id="3" name="Text Placeholder 2"/>
          <p:cNvSpPr>
            <a:spLocks noGrp="1"/>
          </p:cNvSpPr>
          <p:nvPr>
            <p:ph type="body" idx="1"/>
          </p:nvPr>
        </p:nvSpPr>
        <p:spPr>
          <a:xfrm>
            <a:off x="2926031" y="7413073"/>
            <a:ext cx="17970992" cy="3633032"/>
          </a:xfrm>
        </p:spPr>
        <p:txBody>
          <a:bodyPr anchor="b"/>
          <a:lstStyle>
            <a:lvl1pPr marL="0" indent="0">
              <a:buNone/>
              <a:defRPr sz="10583" b="1"/>
            </a:lvl1pPr>
            <a:lvl2pPr marL="2016023" indent="0">
              <a:buNone/>
              <a:defRPr sz="8819" b="1"/>
            </a:lvl2pPr>
            <a:lvl3pPr marL="4032047" indent="0">
              <a:buNone/>
              <a:defRPr sz="7937" b="1"/>
            </a:lvl3pPr>
            <a:lvl4pPr marL="6048070" indent="0">
              <a:buNone/>
              <a:defRPr sz="7055" b="1"/>
            </a:lvl4pPr>
            <a:lvl5pPr marL="8064094" indent="0">
              <a:buNone/>
              <a:defRPr sz="7055" b="1"/>
            </a:lvl5pPr>
            <a:lvl6pPr marL="10080117" indent="0">
              <a:buNone/>
              <a:defRPr sz="7055" b="1"/>
            </a:lvl6pPr>
            <a:lvl7pPr marL="12096140" indent="0">
              <a:buNone/>
              <a:defRPr sz="7055" b="1"/>
            </a:lvl7pPr>
            <a:lvl8pPr marL="14112164" indent="0">
              <a:buNone/>
              <a:defRPr sz="7055" b="1"/>
            </a:lvl8pPr>
            <a:lvl9pPr marL="16128187" indent="0">
              <a:buNone/>
              <a:defRPr sz="7055" b="1"/>
            </a:lvl9pPr>
          </a:lstStyle>
          <a:p>
            <a:pPr lvl="0"/>
            <a:r>
              <a:rPr lang="da-DK"/>
              <a:t>Klik for at redigere teksttypografierne i masteren</a:t>
            </a:r>
          </a:p>
        </p:txBody>
      </p:sp>
      <p:sp>
        <p:nvSpPr>
          <p:cNvPr id="4" name="Content Placeholder 3"/>
          <p:cNvSpPr>
            <a:spLocks noGrp="1"/>
          </p:cNvSpPr>
          <p:nvPr>
            <p:ph sz="half" idx="2"/>
          </p:nvPr>
        </p:nvSpPr>
        <p:spPr>
          <a:xfrm>
            <a:off x="2926031" y="11046105"/>
            <a:ext cx="17970992" cy="16247157"/>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Text Placeholder 4"/>
          <p:cNvSpPr>
            <a:spLocks noGrp="1"/>
          </p:cNvSpPr>
          <p:nvPr>
            <p:ph type="body" sz="quarter" idx="3"/>
          </p:nvPr>
        </p:nvSpPr>
        <p:spPr>
          <a:xfrm>
            <a:off x="21505458" y="7413073"/>
            <a:ext cx="18059496" cy="3633032"/>
          </a:xfrm>
        </p:spPr>
        <p:txBody>
          <a:bodyPr anchor="b"/>
          <a:lstStyle>
            <a:lvl1pPr marL="0" indent="0">
              <a:buNone/>
              <a:defRPr sz="10583" b="1"/>
            </a:lvl1pPr>
            <a:lvl2pPr marL="2016023" indent="0">
              <a:buNone/>
              <a:defRPr sz="8819" b="1"/>
            </a:lvl2pPr>
            <a:lvl3pPr marL="4032047" indent="0">
              <a:buNone/>
              <a:defRPr sz="7937" b="1"/>
            </a:lvl3pPr>
            <a:lvl4pPr marL="6048070" indent="0">
              <a:buNone/>
              <a:defRPr sz="7055" b="1"/>
            </a:lvl4pPr>
            <a:lvl5pPr marL="8064094" indent="0">
              <a:buNone/>
              <a:defRPr sz="7055" b="1"/>
            </a:lvl5pPr>
            <a:lvl6pPr marL="10080117" indent="0">
              <a:buNone/>
              <a:defRPr sz="7055" b="1"/>
            </a:lvl6pPr>
            <a:lvl7pPr marL="12096140" indent="0">
              <a:buNone/>
              <a:defRPr sz="7055" b="1"/>
            </a:lvl7pPr>
            <a:lvl8pPr marL="14112164" indent="0">
              <a:buNone/>
              <a:defRPr sz="7055" b="1"/>
            </a:lvl8pPr>
            <a:lvl9pPr marL="16128187" indent="0">
              <a:buNone/>
              <a:defRPr sz="7055" b="1"/>
            </a:lvl9pPr>
          </a:lstStyle>
          <a:p>
            <a:pPr lvl="0"/>
            <a:r>
              <a:rPr lang="da-DK"/>
              <a:t>Klik for at redigere teksttypografierne i masteren</a:t>
            </a:r>
          </a:p>
        </p:txBody>
      </p:sp>
      <p:sp>
        <p:nvSpPr>
          <p:cNvPr id="6" name="Content Placeholder 5"/>
          <p:cNvSpPr>
            <a:spLocks noGrp="1"/>
          </p:cNvSpPr>
          <p:nvPr>
            <p:ph sz="quarter" idx="4"/>
          </p:nvPr>
        </p:nvSpPr>
        <p:spPr>
          <a:xfrm>
            <a:off x="21505458" y="11046105"/>
            <a:ext cx="18059496" cy="16247157"/>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2358406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1463246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157747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2926027" y="2016019"/>
            <a:ext cx="13700878" cy="7056067"/>
          </a:xfrm>
        </p:spPr>
        <p:txBody>
          <a:bodyPr anchor="b"/>
          <a:lstStyle>
            <a:lvl1pPr>
              <a:defRPr sz="14110"/>
            </a:lvl1pPr>
          </a:lstStyle>
          <a:p>
            <a:r>
              <a:rPr lang="da-DK"/>
              <a:t>Klik for at redigere titeltypografien i masteren</a:t>
            </a:r>
            <a:endParaRPr lang="en-US" dirty="0"/>
          </a:p>
        </p:txBody>
      </p:sp>
      <p:sp>
        <p:nvSpPr>
          <p:cNvPr id="3" name="Content Placeholder 2"/>
          <p:cNvSpPr>
            <a:spLocks noGrp="1"/>
          </p:cNvSpPr>
          <p:nvPr>
            <p:ph idx="1"/>
          </p:nvPr>
        </p:nvSpPr>
        <p:spPr>
          <a:xfrm>
            <a:off x="18059496" y="4354048"/>
            <a:ext cx="21505456" cy="21490205"/>
          </a:xfrm>
        </p:spPr>
        <p:txBody>
          <a:bodyPr/>
          <a:lstStyle>
            <a:lvl1pPr>
              <a:defRPr sz="14110"/>
            </a:lvl1pPr>
            <a:lvl2pPr>
              <a:defRPr sz="12347"/>
            </a:lvl2pPr>
            <a:lvl3pPr>
              <a:defRPr sz="10583"/>
            </a:lvl3pPr>
            <a:lvl4pPr>
              <a:defRPr sz="8819"/>
            </a:lvl4pPr>
            <a:lvl5pPr>
              <a:defRPr sz="8819"/>
            </a:lvl5pPr>
            <a:lvl6pPr>
              <a:defRPr sz="8819"/>
            </a:lvl6pPr>
            <a:lvl7pPr>
              <a:defRPr sz="8819"/>
            </a:lvl7pPr>
            <a:lvl8pPr>
              <a:defRPr sz="8819"/>
            </a:lvl8pPr>
            <a:lvl9pPr>
              <a:defRPr sz="8819"/>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Text Placeholder 3"/>
          <p:cNvSpPr>
            <a:spLocks noGrp="1"/>
          </p:cNvSpPr>
          <p:nvPr>
            <p:ph type="body" sz="half" idx="2"/>
          </p:nvPr>
        </p:nvSpPr>
        <p:spPr>
          <a:xfrm>
            <a:off x="2926027" y="9072087"/>
            <a:ext cx="13700878" cy="16807162"/>
          </a:xfrm>
        </p:spPr>
        <p:txBody>
          <a:bodyPr/>
          <a:lstStyle>
            <a:lvl1pPr marL="0" indent="0">
              <a:buNone/>
              <a:defRPr sz="7055"/>
            </a:lvl1pPr>
            <a:lvl2pPr marL="2016023" indent="0">
              <a:buNone/>
              <a:defRPr sz="6173"/>
            </a:lvl2pPr>
            <a:lvl3pPr marL="4032047" indent="0">
              <a:buNone/>
              <a:defRPr sz="5291"/>
            </a:lvl3pPr>
            <a:lvl4pPr marL="6048070" indent="0">
              <a:buNone/>
              <a:defRPr sz="4410"/>
            </a:lvl4pPr>
            <a:lvl5pPr marL="8064094" indent="0">
              <a:buNone/>
              <a:defRPr sz="4410"/>
            </a:lvl5pPr>
            <a:lvl6pPr marL="10080117" indent="0">
              <a:buNone/>
              <a:defRPr sz="4410"/>
            </a:lvl6pPr>
            <a:lvl7pPr marL="12096140" indent="0">
              <a:buNone/>
              <a:defRPr sz="4410"/>
            </a:lvl7pPr>
            <a:lvl8pPr marL="14112164" indent="0">
              <a:buNone/>
              <a:defRPr sz="4410"/>
            </a:lvl8pPr>
            <a:lvl9pPr marL="16128187" indent="0">
              <a:buNone/>
              <a:defRPr sz="4410"/>
            </a:lvl9pPr>
          </a:lstStyle>
          <a:p>
            <a:pPr lvl="0"/>
            <a:r>
              <a:rPr lang="da-DK"/>
              <a:t>Klik for at redigere teksttypografierne i masteren</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3721992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2926027" y="2016019"/>
            <a:ext cx="13700878" cy="7056067"/>
          </a:xfrm>
        </p:spPr>
        <p:txBody>
          <a:bodyPr anchor="b"/>
          <a:lstStyle>
            <a:lvl1pPr>
              <a:defRPr sz="14110"/>
            </a:lvl1pPr>
          </a:lstStyle>
          <a:p>
            <a:r>
              <a:rPr lang="da-DK"/>
              <a:t>Klik for at redigere titeltypografien i masteren</a:t>
            </a:r>
            <a:endParaRPr lang="en-US" dirty="0"/>
          </a:p>
        </p:txBody>
      </p:sp>
      <p:sp>
        <p:nvSpPr>
          <p:cNvPr id="3" name="Picture Placeholder 2"/>
          <p:cNvSpPr>
            <a:spLocks noGrp="1" noChangeAspect="1"/>
          </p:cNvSpPr>
          <p:nvPr>
            <p:ph type="pic" idx="1"/>
          </p:nvPr>
        </p:nvSpPr>
        <p:spPr>
          <a:xfrm>
            <a:off x="18059496" y="4354048"/>
            <a:ext cx="21505456" cy="21490205"/>
          </a:xfrm>
        </p:spPr>
        <p:txBody>
          <a:bodyPr anchor="t"/>
          <a:lstStyle>
            <a:lvl1pPr marL="0" indent="0">
              <a:buNone/>
              <a:defRPr sz="14110"/>
            </a:lvl1pPr>
            <a:lvl2pPr marL="2016023" indent="0">
              <a:buNone/>
              <a:defRPr sz="12347"/>
            </a:lvl2pPr>
            <a:lvl3pPr marL="4032047" indent="0">
              <a:buNone/>
              <a:defRPr sz="10583"/>
            </a:lvl3pPr>
            <a:lvl4pPr marL="6048070" indent="0">
              <a:buNone/>
              <a:defRPr sz="8819"/>
            </a:lvl4pPr>
            <a:lvl5pPr marL="8064094" indent="0">
              <a:buNone/>
              <a:defRPr sz="8819"/>
            </a:lvl5pPr>
            <a:lvl6pPr marL="10080117" indent="0">
              <a:buNone/>
              <a:defRPr sz="8819"/>
            </a:lvl6pPr>
            <a:lvl7pPr marL="12096140" indent="0">
              <a:buNone/>
              <a:defRPr sz="8819"/>
            </a:lvl7pPr>
            <a:lvl8pPr marL="14112164" indent="0">
              <a:buNone/>
              <a:defRPr sz="8819"/>
            </a:lvl8pPr>
            <a:lvl9pPr marL="16128187" indent="0">
              <a:buNone/>
              <a:defRPr sz="8819"/>
            </a:lvl9pPr>
          </a:lstStyle>
          <a:p>
            <a:r>
              <a:rPr lang="da-DK"/>
              <a:t>Klik på ikonet for at tilføje et billede</a:t>
            </a:r>
            <a:endParaRPr lang="en-US" dirty="0"/>
          </a:p>
        </p:txBody>
      </p:sp>
      <p:sp>
        <p:nvSpPr>
          <p:cNvPr id="4" name="Text Placeholder 3"/>
          <p:cNvSpPr>
            <a:spLocks noGrp="1"/>
          </p:cNvSpPr>
          <p:nvPr>
            <p:ph type="body" sz="half" idx="2"/>
          </p:nvPr>
        </p:nvSpPr>
        <p:spPr>
          <a:xfrm>
            <a:off x="2926027" y="9072087"/>
            <a:ext cx="13700878" cy="16807162"/>
          </a:xfrm>
        </p:spPr>
        <p:txBody>
          <a:bodyPr/>
          <a:lstStyle>
            <a:lvl1pPr marL="0" indent="0">
              <a:buNone/>
              <a:defRPr sz="7055"/>
            </a:lvl1pPr>
            <a:lvl2pPr marL="2016023" indent="0">
              <a:buNone/>
              <a:defRPr sz="6173"/>
            </a:lvl2pPr>
            <a:lvl3pPr marL="4032047" indent="0">
              <a:buNone/>
              <a:defRPr sz="5291"/>
            </a:lvl3pPr>
            <a:lvl4pPr marL="6048070" indent="0">
              <a:buNone/>
              <a:defRPr sz="4410"/>
            </a:lvl4pPr>
            <a:lvl5pPr marL="8064094" indent="0">
              <a:buNone/>
              <a:defRPr sz="4410"/>
            </a:lvl5pPr>
            <a:lvl6pPr marL="10080117" indent="0">
              <a:buNone/>
              <a:defRPr sz="4410"/>
            </a:lvl6pPr>
            <a:lvl7pPr marL="12096140" indent="0">
              <a:buNone/>
              <a:defRPr sz="4410"/>
            </a:lvl7pPr>
            <a:lvl8pPr marL="14112164" indent="0">
              <a:buNone/>
              <a:defRPr sz="4410"/>
            </a:lvl8pPr>
            <a:lvl9pPr marL="16128187" indent="0">
              <a:buNone/>
              <a:defRPr sz="4410"/>
            </a:lvl9pPr>
          </a:lstStyle>
          <a:p>
            <a:pPr lvl="0"/>
            <a:r>
              <a:rPr lang="da-DK"/>
              <a:t>Klik for at redigere teksttypografierne i masteren</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4134558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20494" y="1610022"/>
            <a:ext cx="36638925" cy="5845058"/>
          </a:xfrm>
          <a:prstGeom prst="rect">
            <a:avLst/>
          </a:prstGeom>
        </p:spPr>
        <p:txBody>
          <a:bodyPr vert="horz" lIns="91440" tIns="45720" rIns="91440" bIns="45720" rtlCol="0" anchor="ctr">
            <a:normAutofit/>
          </a:bodyPr>
          <a:lstStyle/>
          <a:p>
            <a:r>
              <a:rPr lang="da-DK"/>
              <a:t>Klik for at redigere titeltypografien i masteren</a:t>
            </a:r>
            <a:endParaRPr lang="en-US" dirty="0"/>
          </a:p>
        </p:txBody>
      </p:sp>
      <p:sp>
        <p:nvSpPr>
          <p:cNvPr id="3" name="Text Placeholder 2"/>
          <p:cNvSpPr>
            <a:spLocks noGrp="1"/>
          </p:cNvSpPr>
          <p:nvPr>
            <p:ph type="body" idx="1"/>
          </p:nvPr>
        </p:nvSpPr>
        <p:spPr>
          <a:xfrm>
            <a:off x="2920494" y="8050077"/>
            <a:ext cx="36638925" cy="19187185"/>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2"/>
          </p:nvPr>
        </p:nvSpPr>
        <p:spPr>
          <a:xfrm>
            <a:off x="2920494" y="28028274"/>
            <a:ext cx="9557980" cy="1610015"/>
          </a:xfrm>
          <a:prstGeom prst="rect">
            <a:avLst/>
          </a:prstGeom>
        </p:spPr>
        <p:txBody>
          <a:bodyPr vert="horz" lIns="91440" tIns="45720" rIns="91440" bIns="45720" rtlCol="0" anchor="ctr"/>
          <a:lstStyle>
            <a:lvl1pPr algn="l">
              <a:defRPr sz="5291">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4071471" y="28028274"/>
            <a:ext cx="14336971" cy="1610015"/>
          </a:xfrm>
          <a:prstGeom prst="rect">
            <a:avLst/>
          </a:prstGeom>
        </p:spPr>
        <p:txBody>
          <a:bodyPr vert="horz" lIns="91440" tIns="45720" rIns="91440" bIns="45720" rtlCol="0" anchor="ctr"/>
          <a:lstStyle>
            <a:lvl1pPr algn="ctr">
              <a:defRPr sz="5291">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0001439" y="28028274"/>
            <a:ext cx="9557980" cy="1610015"/>
          </a:xfrm>
          <a:prstGeom prst="rect">
            <a:avLst/>
          </a:prstGeom>
        </p:spPr>
        <p:txBody>
          <a:bodyPr vert="horz" lIns="91440" tIns="45720" rIns="91440" bIns="45720" rtlCol="0" anchor="ctr"/>
          <a:lstStyle>
            <a:lvl1pPr algn="r">
              <a:defRPr sz="5291">
                <a:solidFill>
                  <a:schemeClr val="tx1">
                    <a:tint val="75000"/>
                  </a:schemeClr>
                </a:solidFill>
              </a:defRPr>
            </a:lvl1pPr>
          </a:lstStyle>
          <a:p>
            <a:fld id="{C181D470-EA3C-4807-932C-5B585C092B7C}" type="slidenum">
              <a:rPr lang="en-US" altLang="da-DK" smtClean="0"/>
              <a:pPr/>
              <a:t>‹nr.›</a:t>
            </a:fld>
            <a:endParaRPr lang="en-US" altLang="da-DK"/>
          </a:p>
        </p:txBody>
      </p:sp>
    </p:spTree>
    <p:extLst>
      <p:ext uri="{BB962C8B-B14F-4D97-AF65-F5344CB8AC3E}">
        <p14:creationId xmlns:p14="http://schemas.microsoft.com/office/powerpoint/2010/main" val="1237045859"/>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4032047" rtl="0" eaLnBrk="1" latinLnBrk="0" hangingPunct="1">
        <a:lnSpc>
          <a:spcPct val="90000"/>
        </a:lnSpc>
        <a:spcBef>
          <a:spcPct val="0"/>
        </a:spcBef>
        <a:buNone/>
        <a:defRPr sz="19402" kern="1200">
          <a:solidFill>
            <a:schemeClr val="tx1"/>
          </a:solidFill>
          <a:latin typeface="+mj-lt"/>
          <a:ea typeface="+mj-ea"/>
          <a:cs typeface="+mj-cs"/>
        </a:defRPr>
      </a:lvl1pPr>
    </p:titleStyle>
    <p:bodyStyle>
      <a:lvl1pPr marL="1008012" indent="-1008012" algn="l" defTabSz="4032047" rtl="0" eaLnBrk="1" latinLnBrk="0" hangingPunct="1">
        <a:lnSpc>
          <a:spcPct val="90000"/>
        </a:lnSpc>
        <a:spcBef>
          <a:spcPts val="4410"/>
        </a:spcBef>
        <a:buFont typeface="Arial" panose="020B0604020202020204" pitchFamily="34" charset="0"/>
        <a:buChar char="•"/>
        <a:defRPr sz="12347" kern="1200">
          <a:solidFill>
            <a:schemeClr val="tx1"/>
          </a:solidFill>
          <a:latin typeface="+mn-lt"/>
          <a:ea typeface="+mn-ea"/>
          <a:cs typeface="+mn-cs"/>
        </a:defRPr>
      </a:lvl1pPr>
      <a:lvl2pPr marL="3024035" indent="-1008012" algn="l" defTabSz="4032047" rtl="0" eaLnBrk="1" latinLnBrk="0" hangingPunct="1">
        <a:lnSpc>
          <a:spcPct val="90000"/>
        </a:lnSpc>
        <a:spcBef>
          <a:spcPts val="2205"/>
        </a:spcBef>
        <a:buFont typeface="Arial" panose="020B0604020202020204" pitchFamily="34" charset="0"/>
        <a:buChar char="•"/>
        <a:defRPr sz="10583" kern="1200">
          <a:solidFill>
            <a:schemeClr val="tx1"/>
          </a:solidFill>
          <a:latin typeface="+mn-lt"/>
          <a:ea typeface="+mn-ea"/>
          <a:cs typeface="+mn-cs"/>
        </a:defRPr>
      </a:lvl2pPr>
      <a:lvl3pPr marL="5040059" indent="-1008012" algn="l" defTabSz="4032047" rtl="0" eaLnBrk="1" latinLnBrk="0" hangingPunct="1">
        <a:lnSpc>
          <a:spcPct val="90000"/>
        </a:lnSpc>
        <a:spcBef>
          <a:spcPts val="2205"/>
        </a:spcBef>
        <a:buFont typeface="Arial" panose="020B0604020202020204" pitchFamily="34" charset="0"/>
        <a:buChar char="•"/>
        <a:defRPr sz="8819" kern="1200">
          <a:solidFill>
            <a:schemeClr val="tx1"/>
          </a:solidFill>
          <a:latin typeface="+mn-lt"/>
          <a:ea typeface="+mn-ea"/>
          <a:cs typeface="+mn-cs"/>
        </a:defRPr>
      </a:lvl3pPr>
      <a:lvl4pPr marL="7056082"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4pPr>
      <a:lvl5pPr marL="9072105"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5pPr>
      <a:lvl6pPr marL="11088129"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6pPr>
      <a:lvl7pPr marL="13104152"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7pPr>
      <a:lvl8pPr marL="15120176"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8pPr>
      <a:lvl9pPr marL="17136199" indent="-1008012" algn="l" defTabSz="4032047" rtl="0" eaLnBrk="1" latinLnBrk="0" hangingPunct="1">
        <a:lnSpc>
          <a:spcPct val="90000"/>
        </a:lnSpc>
        <a:spcBef>
          <a:spcPts val="2205"/>
        </a:spcBef>
        <a:buFont typeface="Arial" panose="020B0604020202020204" pitchFamily="34" charset="0"/>
        <a:buChar char="•"/>
        <a:defRPr sz="7937" kern="1200">
          <a:solidFill>
            <a:schemeClr val="tx1"/>
          </a:solidFill>
          <a:latin typeface="+mn-lt"/>
          <a:ea typeface="+mn-ea"/>
          <a:cs typeface="+mn-cs"/>
        </a:defRPr>
      </a:lvl9pPr>
    </p:bodyStyle>
    <p:otherStyle>
      <a:defPPr>
        <a:defRPr lang="en-US"/>
      </a:defPPr>
      <a:lvl1pPr marL="0" algn="l" defTabSz="4032047" rtl="0" eaLnBrk="1" latinLnBrk="0" hangingPunct="1">
        <a:defRPr sz="7937" kern="1200">
          <a:solidFill>
            <a:schemeClr val="tx1"/>
          </a:solidFill>
          <a:latin typeface="+mn-lt"/>
          <a:ea typeface="+mn-ea"/>
          <a:cs typeface="+mn-cs"/>
        </a:defRPr>
      </a:lvl1pPr>
      <a:lvl2pPr marL="2016023" algn="l" defTabSz="4032047" rtl="0" eaLnBrk="1" latinLnBrk="0" hangingPunct="1">
        <a:defRPr sz="7937" kern="1200">
          <a:solidFill>
            <a:schemeClr val="tx1"/>
          </a:solidFill>
          <a:latin typeface="+mn-lt"/>
          <a:ea typeface="+mn-ea"/>
          <a:cs typeface="+mn-cs"/>
        </a:defRPr>
      </a:lvl2pPr>
      <a:lvl3pPr marL="4032047" algn="l" defTabSz="4032047" rtl="0" eaLnBrk="1" latinLnBrk="0" hangingPunct="1">
        <a:defRPr sz="7937" kern="1200">
          <a:solidFill>
            <a:schemeClr val="tx1"/>
          </a:solidFill>
          <a:latin typeface="+mn-lt"/>
          <a:ea typeface="+mn-ea"/>
          <a:cs typeface="+mn-cs"/>
        </a:defRPr>
      </a:lvl3pPr>
      <a:lvl4pPr marL="6048070" algn="l" defTabSz="4032047" rtl="0" eaLnBrk="1" latinLnBrk="0" hangingPunct="1">
        <a:defRPr sz="7937" kern="1200">
          <a:solidFill>
            <a:schemeClr val="tx1"/>
          </a:solidFill>
          <a:latin typeface="+mn-lt"/>
          <a:ea typeface="+mn-ea"/>
          <a:cs typeface="+mn-cs"/>
        </a:defRPr>
      </a:lvl4pPr>
      <a:lvl5pPr marL="8064094" algn="l" defTabSz="4032047" rtl="0" eaLnBrk="1" latinLnBrk="0" hangingPunct="1">
        <a:defRPr sz="7937" kern="1200">
          <a:solidFill>
            <a:schemeClr val="tx1"/>
          </a:solidFill>
          <a:latin typeface="+mn-lt"/>
          <a:ea typeface="+mn-ea"/>
          <a:cs typeface="+mn-cs"/>
        </a:defRPr>
      </a:lvl5pPr>
      <a:lvl6pPr marL="10080117" algn="l" defTabSz="4032047" rtl="0" eaLnBrk="1" latinLnBrk="0" hangingPunct="1">
        <a:defRPr sz="7937" kern="1200">
          <a:solidFill>
            <a:schemeClr val="tx1"/>
          </a:solidFill>
          <a:latin typeface="+mn-lt"/>
          <a:ea typeface="+mn-ea"/>
          <a:cs typeface="+mn-cs"/>
        </a:defRPr>
      </a:lvl6pPr>
      <a:lvl7pPr marL="12096140" algn="l" defTabSz="4032047" rtl="0" eaLnBrk="1" latinLnBrk="0" hangingPunct="1">
        <a:defRPr sz="7937" kern="1200">
          <a:solidFill>
            <a:schemeClr val="tx1"/>
          </a:solidFill>
          <a:latin typeface="+mn-lt"/>
          <a:ea typeface="+mn-ea"/>
          <a:cs typeface="+mn-cs"/>
        </a:defRPr>
      </a:lvl7pPr>
      <a:lvl8pPr marL="14112164" algn="l" defTabSz="4032047" rtl="0" eaLnBrk="1" latinLnBrk="0" hangingPunct="1">
        <a:defRPr sz="7937" kern="1200">
          <a:solidFill>
            <a:schemeClr val="tx1"/>
          </a:solidFill>
          <a:latin typeface="+mn-lt"/>
          <a:ea typeface="+mn-ea"/>
          <a:cs typeface="+mn-cs"/>
        </a:defRPr>
      </a:lvl8pPr>
      <a:lvl9pPr marL="16128187" algn="l" defTabSz="4032047" rtl="0" eaLnBrk="1" latinLnBrk="0" hangingPunct="1">
        <a:defRPr sz="793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nature.com/ncomms/2016/160413/ncomms11257/full/ncomms11257.html" TargetMode="External"/><Relationship Id="rId13" Type="http://schemas.openxmlformats.org/officeDocument/2006/relationships/image" Target="../media/image8.png"/><Relationship Id="rId3" Type="http://schemas.openxmlformats.org/officeDocument/2006/relationships/image" Target="../media/image1.jpg"/><Relationship Id="rId7" Type="http://schemas.openxmlformats.org/officeDocument/2006/relationships/hyperlink" Target="https://www.ssi.dk/sygdomme-beredskab-og-forskning/sygdomsleksikon/t/toxoplasmose" TargetMode="External"/><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ssi.dk/sygdomme-beredskab-og-forskning/sygdomsleksikon/c/cryptosporidiose" TargetMode="Externa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10.png"/><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4.pn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1" name="Text Box 12">
            <a:extLst>
              <a:ext uri="{FF2B5EF4-FFF2-40B4-BE49-F238E27FC236}">
                <a16:creationId xmlns:a16="http://schemas.microsoft.com/office/drawing/2014/main" id="{71F86679-0DEE-47F6-B260-ABA9473CC340}"/>
              </a:ext>
            </a:extLst>
          </p:cNvPr>
          <p:cNvSpPr txBox="1">
            <a:spLocks noChangeArrowheads="1"/>
          </p:cNvSpPr>
          <p:nvPr/>
        </p:nvSpPr>
        <p:spPr bwMode="auto">
          <a:xfrm>
            <a:off x="11429999" y="4808998"/>
            <a:ext cx="18894985" cy="25361185"/>
          </a:xfrm>
          <a:prstGeom prst="rect">
            <a:avLst/>
          </a:prstGeom>
          <a:solidFill>
            <a:schemeClr val="bg1"/>
          </a:solidFill>
          <a:ln w="139700">
            <a:solidFill>
              <a:srgbClr val="C00000"/>
            </a:solidFill>
            <a:round/>
            <a:headEnd/>
            <a:tailEnd/>
          </a:ln>
        </p:spPr>
        <p:txBody>
          <a:bodyPr lIns="914400" tIns="457200" rIns="914400" bIns="914400"/>
          <a:lstStyle>
            <a:lvl1pPr eaLnBrk="0" hangingPunct="0">
              <a:tabLst>
                <a:tab pos="500063" algn="l"/>
              </a:tabLst>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0063" algn="l"/>
              </a:tabLst>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9pPr>
          </a:lstStyle>
          <a:p>
            <a:pPr algn="just"/>
            <a:endParaRPr lang="en-US" sz="2800" b="1" i="0" dirty="0">
              <a:solidFill>
                <a:srgbClr val="000000"/>
              </a:solidFill>
              <a:effectLst/>
              <a:latin typeface="Arial" panose="020B0604020202020204" pitchFamily="34" charset="0"/>
            </a:endParaRPr>
          </a:p>
        </p:txBody>
      </p:sp>
      <p:pic>
        <p:nvPicPr>
          <p:cNvPr id="29" name="Picture 28" descr="Diagram, histogram&#10;&#10;Description automatically generated">
            <a:extLst>
              <a:ext uri="{FF2B5EF4-FFF2-40B4-BE49-F238E27FC236}">
                <a16:creationId xmlns:a16="http://schemas.microsoft.com/office/drawing/2014/main" id="{BCFC25F1-31C6-4CAF-9F9A-38056C5C857B}"/>
              </a:ext>
            </a:extLst>
          </p:cNvPr>
          <p:cNvPicPr>
            <a:picLocks noChangeAspect="1"/>
          </p:cNvPicPr>
          <p:nvPr/>
        </p:nvPicPr>
        <p:blipFill>
          <a:blip r:embed="rId3"/>
          <a:stretch>
            <a:fillRect/>
          </a:stretch>
        </p:blipFill>
        <p:spPr>
          <a:xfrm>
            <a:off x="11631116" y="5141232"/>
            <a:ext cx="7543691" cy="4655535"/>
          </a:xfrm>
          <a:prstGeom prst="rect">
            <a:avLst/>
          </a:prstGeom>
        </p:spPr>
      </p:pic>
      <p:sp>
        <p:nvSpPr>
          <p:cNvPr id="31" name="Text Box 15">
            <a:extLst>
              <a:ext uri="{FF2B5EF4-FFF2-40B4-BE49-F238E27FC236}">
                <a16:creationId xmlns:a16="http://schemas.microsoft.com/office/drawing/2014/main" id="{C4E1A9FD-2CBD-499C-ADE0-7939D18BE1D8}"/>
              </a:ext>
            </a:extLst>
          </p:cNvPr>
          <p:cNvSpPr txBox="1">
            <a:spLocks noChangeArrowheads="1"/>
          </p:cNvSpPr>
          <p:nvPr/>
        </p:nvSpPr>
        <p:spPr bwMode="auto">
          <a:xfrm>
            <a:off x="30324985" y="4806393"/>
            <a:ext cx="12072388" cy="14878096"/>
          </a:xfrm>
          <a:prstGeom prst="rect">
            <a:avLst/>
          </a:prstGeom>
          <a:solidFill>
            <a:schemeClr val="bg1"/>
          </a:solidFill>
          <a:ln w="139700">
            <a:solidFill>
              <a:srgbClr val="C00000"/>
            </a:solidFill>
            <a:round/>
            <a:headEnd/>
            <a:tailEnd/>
          </a:ln>
        </p:spPr>
        <p:txBody>
          <a:bodyPr lIns="914400" tIns="457200" rIns="914400" bIns="914400"/>
          <a:lstStyle>
            <a:lvl1pPr marL="500063" indent="-500063" eaLnBrk="0" hangingPunct="0">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9pPr>
          </a:lstStyle>
          <a:p>
            <a:pPr algn="just"/>
            <a:endParaRPr lang="en-US" sz="3200" b="1" i="0" dirty="0">
              <a:solidFill>
                <a:srgbClr val="000000"/>
              </a:solidFill>
              <a:effectLst/>
              <a:latin typeface="Arial" panose="020B0604020202020204" pitchFamily="34" charset="0"/>
            </a:endParaRPr>
          </a:p>
          <a:p>
            <a:pPr algn="just"/>
            <a:endParaRPr lang="en-US" b="1" dirty="0">
              <a:solidFill>
                <a:srgbClr val="000000"/>
              </a:solidFill>
              <a:latin typeface="Arial" panose="020B0604020202020204" pitchFamily="34" charset="0"/>
            </a:endParaRPr>
          </a:p>
          <a:p>
            <a:pPr algn="just"/>
            <a:endParaRPr lang="en-US" b="1" dirty="0">
              <a:solidFill>
                <a:srgbClr val="000000"/>
              </a:solidFill>
              <a:latin typeface="Arial" panose="020B0604020202020204" pitchFamily="34" charset="0"/>
            </a:endParaRPr>
          </a:p>
          <a:p>
            <a:pPr algn="just" eaLnBrk="1" hangingPunct="1"/>
            <a:br>
              <a:rPr lang="en-US" altLang="da-DK" sz="2000" dirty="0">
                <a:latin typeface="Avenir Book" pitchFamily="124" charset="0"/>
              </a:rPr>
            </a:br>
            <a:endParaRPr lang="en-US" altLang="da-DK" sz="2000" dirty="0">
              <a:latin typeface="Avenir Book" pitchFamily="124" charset="0"/>
            </a:endParaRPr>
          </a:p>
          <a:p>
            <a:pPr algn="just" rtl="0">
              <a:spcBef>
                <a:spcPts val="0"/>
              </a:spcBef>
              <a:spcAft>
                <a:spcPts val="0"/>
              </a:spcAft>
            </a:pPr>
            <a:endParaRPr lang="en-US" b="1" dirty="0"/>
          </a:p>
          <a:p>
            <a:pPr algn="just" eaLnBrk="1" hangingPunct="1">
              <a:spcBef>
                <a:spcPct val="10000"/>
              </a:spcBef>
            </a:pPr>
            <a:endParaRPr lang="en-US" altLang="da-DK" sz="1800" dirty="0">
              <a:latin typeface="Avenir Book" pitchFamily="124" charset="0"/>
            </a:endParaRPr>
          </a:p>
        </p:txBody>
      </p:sp>
      <p:pic>
        <p:nvPicPr>
          <p:cNvPr id="21" name="Picture 20" descr="A picture containing treemap chart&#10;&#10;Description automatically generated">
            <a:extLst>
              <a:ext uri="{FF2B5EF4-FFF2-40B4-BE49-F238E27FC236}">
                <a16:creationId xmlns:a16="http://schemas.microsoft.com/office/drawing/2014/main" id="{3E8A23B2-C13D-43D5-A288-260ED898B61E}"/>
              </a:ext>
            </a:extLst>
          </p:cNvPr>
          <p:cNvPicPr>
            <a:picLocks noChangeAspect="1"/>
          </p:cNvPicPr>
          <p:nvPr/>
        </p:nvPicPr>
        <p:blipFill>
          <a:blip r:embed="rId4"/>
          <a:stretch>
            <a:fillRect/>
          </a:stretch>
        </p:blipFill>
        <p:spPr>
          <a:xfrm>
            <a:off x="35220098" y="5160612"/>
            <a:ext cx="6876418" cy="6446642"/>
          </a:xfrm>
          <a:prstGeom prst="rect">
            <a:avLst/>
          </a:prstGeom>
        </p:spPr>
      </p:pic>
      <p:sp>
        <p:nvSpPr>
          <p:cNvPr id="5" name="Rektangel 4">
            <a:extLst>
              <a:ext uri="{FF2B5EF4-FFF2-40B4-BE49-F238E27FC236}">
                <a16:creationId xmlns:a16="http://schemas.microsoft.com/office/drawing/2014/main" id="{7841CFAD-1B09-4E3B-AA43-24D59906DE2B}"/>
              </a:ext>
            </a:extLst>
          </p:cNvPr>
          <p:cNvSpPr/>
          <p:nvPr/>
        </p:nvSpPr>
        <p:spPr>
          <a:xfrm>
            <a:off x="1" y="0"/>
            <a:ext cx="42479912" cy="4564581"/>
          </a:xfrm>
          <a:prstGeom prst="rect">
            <a:avLst/>
          </a:prstGeom>
          <a:solidFill>
            <a:srgbClr val="F0F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4339" name="Text Box 7">
            <a:extLst>
              <a:ext uri="{FF2B5EF4-FFF2-40B4-BE49-F238E27FC236}">
                <a16:creationId xmlns:a16="http://schemas.microsoft.com/office/drawing/2014/main" id="{6029DA4E-6C25-4284-B804-1C923B91F7BD}"/>
              </a:ext>
            </a:extLst>
          </p:cNvPr>
          <p:cNvSpPr txBox="1">
            <a:spLocks noChangeArrowheads="1"/>
          </p:cNvSpPr>
          <p:nvPr/>
        </p:nvSpPr>
        <p:spPr bwMode="auto">
          <a:xfrm>
            <a:off x="62422" y="4806395"/>
            <a:ext cx="11367578" cy="6087178"/>
          </a:xfrm>
          <a:prstGeom prst="rect">
            <a:avLst/>
          </a:prstGeom>
          <a:solidFill>
            <a:schemeClr val="bg1"/>
          </a:solidFill>
          <a:ln w="139700">
            <a:solidFill>
              <a:srgbClr val="C00000"/>
            </a:solidFill>
            <a:round/>
            <a:headEnd/>
            <a:tailEnd/>
          </a:ln>
        </p:spPr>
        <p:txBody>
          <a:bodyPr lIns="914400" tIns="457200" rIns="914400" bIns="914400"/>
          <a:lstStyle>
            <a:lvl1pPr eaLnBrk="0" hangingPunct="0">
              <a:tabLst>
                <a:tab pos="500063" algn="l"/>
              </a:tabLst>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0063" algn="l"/>
              </a:tabLst>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0063" algn="l"/>
              </a:tabLst>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0063" algn="l"/>
              </a:tabLst>
              <a:defRPr sz="3200">
                <a:solidFill>
                  <a:schemeClr val="tx1"/>
                </a:solidFill>
                <a:latin typeface="Helvetica" panose="020B0604020202020204" pitchFamily="34" charset="0"/>
                <a:ea typeface="MS PGothic" panose="020B0600070205080204" pitchFamily="34" charset="-128"/>
              </a:defRPr>
            </a:lvl9pPr>
          </a:lstStyle>
          <a:p>
            <a:pPr algn="just" eaLnBrk="1" hangingPunct="1">
              <a:spcBef>
                <a:spcPts val="600"/>
              </a:spcBef>
            </a:pPr>
            <a:r>
              <a:rPr lang="en-US" altLang="da-DK" sz="2800" b="1" dirty="0">
                <a:latin typeface="Quattrocento Sans"/>
                <a:cs typeface="Helvetica" panose="020B0604020202020204" pitchFamily="34" charset="0"/>
              </a:rPr>
              <a:t>Background</a:t>
            </a:r>
          </a:p>
          <a:p>
            <a:pPr algn="just" eaLnBrk="1" hangingPunct="1">
              <a:spcBef>
                <a:spcPts val="600"/>
              </a:spcBef>
            </a:pPr>
            <a:r>
              <a:rPr lang="en-US" altLang="da-DK" sz="2600" dirty="0">
                <a:latin typeface="Quattrocento Sans"/>
                <a:cs typeface="Helvetica" panose="020B0604020202020204" pitchFamily="34" charset="0"/>
              </a:rPr>
              <a:t>In</a:t>
            </a:r>
            <a:r>
              <a:rPr lang="en-US" sz="2600" dirty="0">
                <a:solidFill>
                  <a:srgbClr val="000000"/>
                </a:solidFill>
                <a:latin typeface="Quattrocento Sans"/>
                <a:cs typeface="Helvetica" panose="020B0604020202020204" pitchFamily="34" charset="0"/>
              </a:rPr>
              <a:t>fections with Zoonotic diseases from protozoan parasites from pigs are major causes of morbidity and mortality for pigs and humans around the world</a:t>
            </a:r>
            <a:r>
              <a:rPr lang="en-US" sz="2600" baseline="30000" dirty="0">
                <a:solidFill>
                  <a:srgbClr val="000000"/>
                </a:solidFill>
                <a:latin typeface="Quattrocento Sans"/>
                <a:cs typeface="Helvetica" panose="020B0604020202020204" pitchFamily="34" charset="0"/>
              </a:rPr>
              <a:t>1,2</a:t>
            </a:r>
            <a:r>
              <a:rPr lang="en-US" sz="2600" dirty="0">
                <a:solidFill>
                  <a:srgbClr val="000000"/>
                </a:solidFill>
                <a:latin typeface="Quattrocento Sans"/>
                <a:cs typeface="Helvetica" panose="020B0604020202020204" pitchFamily="34" charset="0"/>
              </a:rPr>
              <a:t>. These include infections with </a:t>
            </a:r>
            <a:r>
              <a:rPr lang="en-US" sz="2600" dirty="0" err="1">
                <a:solidFill>
                  <a:srgbClr val="000000"/>
                </a:solidFill>
                <a:latin typeface="Quattrocento Sans"/>
                <a:cs typeface="Helvetica" panose="020B0604020202020204" pitchFamily="34" charset="0"/>
              </a:rPr>
              <a:t>i.a.</a:t>
            </a:r>
            <a:r>
              <a:rPr lang="en-US" sz="2600" dirty="0">
                <a:solidFill>
                  <a:srgbClr val="000000"/>
                </a:solidFill>
                <a:latin typeface="Quattrocento Sans"/>
                <a:cs typeface="Helvetica" panose="020B0604020202020204" pitchFamily="34" charset="0"/>
              </a:rPr>
              <a:t> </a:t>
            </a:r>
            <a:r>
              <a:rPr lang="en-US" sz="2600" i="1" dirty="0">
                <a:solidFill>
                  <a:srgbClr val="000000"/>
                </a:solidFill>
                <a:latin typeface="Quattrocento Sans"/>
                <a:cs typeface="Helvetica" panose="020B0604020202020204" pitchFamily="34" charset="0"/>
              </a:rPr>
              <a:t>Toxoplasma</a:t>
            </a:r>
            <a:r>
              <a:rPr lang="en-US" sz="2600" dirty="0">
                <a:solidFill>
                  <a:srgbClr val="000000"/>
                </a:solidFill>
                <a:latin typeface="Quattrocento Sans"/>
                <a:cs typeface="Helvetica" panose="020B0604020202020204" pitchFamily="34" charset="0"/>
              </a:rPr>
              <a:t>,  </a:t>
            </a:r>
            <a:r>
              <a:rPr lang="en-US" sz="2600" i="1" dirty="0" err="1">
                <a:solidFill>
                  <a:srgbClr val="000000"/>
                </a:solidFill>
                <a:latin typeface="Quattrocento Sans"/>
                <a:cs typeface="Helvetica" panose="020B0604020202020204" pitchFamily="34" charset="0"/>
              </a:rPr>
              <a:t>Tritrichomonas</a:t>
            </a:r>
            <a:r>
              <a:rPr lang="en-US" sz="2600" dirty="0">
                <a:solidFill>
                  <a:srgbClr val="000000"/>
                </a:solidFill>
                <a:latin typeface="Quattrocento Sans"/>
                <a:cs typeface="Helvetica" panose="020B0604020202020204" pitchFamily="34" charset="0"/>
              </a:rPr>
              <a:t>, </a:t>
            </a:r>
            <a:r>
              <a:rPr lang="en-US" sz="2600" i="1" dirty="0">
                <a:solidFill>
                  <a:srgbClr val="000000"/>
                </a:solidFill>
                <a:latin typeface="Quattrocento Sans"/>
                <a:cs typeface="Helvetica" panose="020B0604020202020204" pitchFamily="34" charset="0"/>
              </a:rPr>
              <a:t>Entamoeba</a:t>
            </a:r>
            <a:r>
              <a:rPr lang="en-US" sz="2600" dirty="0">
                <a:solidFill>
                  <a:srgbClr val="000000"/>
                </a:solidFill>
                <a:latin typeface="Quattrocento Sans"/>
                <a:cs typeface="Helvetica" panose="020B0604020202020204" pitchFamily="34" charset="0"/>
              </a:rPr>
              <a:t>, and </a:t>
            </a:r>
            <a:r>
              <a:rPr lang="en-US" sz="2600" i="1" dirty="0" err="1">
                <a:solidFill>
                  <a:srgbClr val="000000"/>
                </a:solidFill>
                <a:latin typeface="Quattrocento Sans"/>
                <a:cs typeface="Helvetica" panose="020B0604020202020204" pitchFamily="34" charset="0"/>
              </a:rPr>
              <a:t>Cystoisospora</a:t>
            </a:r>
            <a:r>
              <a:rPr lang="en-US" sz="2600" dirty="0">
                <a:solidFill>
                  <a:srgbClr val="000000"/>
                </a:solidFill>
                <a:latin typeface="Quattrocento Sans"/>
                <a:cs typeface="Helvetica" panose="020B0604020202020204" pitchFamily="34" charset="0"/>
              </a:rPr>
              <a:t> </a:t>
            </a:r>
            <a:r>
              <a:rPr lang="en-US" sz="2600" baseline="30000" dirty="0">
                <a:solidFill>
                  <a:srgbClr val="000000"/>
                </a:solidFill>
                <a:latin typeface="Quattrocento Sans"/>
                <a:cs typeface="Helvetica" panose="020B0604020202020204" pitchFamily="34" charset="0"/>
              </a:rPr>
              <a:t>3,4,5</a:t>
            </a:r>
            <a:r>
              <a:rPr lang="en-US" sz="2600" dirty="0">
                <a:solidFill>
                  <a:srgbClr val="000000"/>
                </a:solidFill>
                <a:latin typeface="Quattrocento Sans"/>
                <a:cs typeface="Helvetica" panose="020B0604020202020204" pitchFamily="34" charset="0"/>
              </a:rPr>
              <a:t>. </a:t>
            </a:r>
            <a:r>
              <a:rPr lang="en-US" sz="2600" dirty="0" err="1">
                <a:solidFill>
                  <a:srgbClr val="000000"/>
                </a:solidFill>
                <a:latin typeface="Quattrocento Sans"/>
                <a:cs typeface="Helvetica" panose="020B0604020202020204" pitchFamily="34" charset="0"/>
              </a:rPr>
              <a:t>Wildstock</a:t>
            </a:r>
            <a:r>
              <a:rPr lang="en-US" sz="2600" dirty="0">
                <a:solidFill>
                  <a:srgbClr val="000000"/>
                </a:solidFill>
                <a:latin typeface="Quattrocento Sans"/>
                <a:cs typeface="Helvetica" panose="020B0604020202020204" pitchFamily="34" charset="0"/>
              </a:rPr>
              <a:t> is a potential reservoir for infections, and thus a potential threat of infections to humans and domesticated animals </a:t>
            </a:r>
            <a:r>
              <a:rPr lang="en-US" sz="2600" baseline="30000" dirty="0">
                <a:solidFill>
                  <a:srgbClr val="000000"/>
                </a:solidFill>
                <a:latin typeface="Quattrocento Sans"/>
                <a:cs typeface="Helvetica" panose="020B0604020202020204" pitchFamily="34" charset="0"/>
              </a:rPr>
              <a:t>5,6</a:t>
            </a:r>
            <a:r>
              <a:rPr lang="en-US" sz="2600" dirty="0">
                <a:solidFill>
                  <a:srgbClr val="000000"/>
                </a:solidFill>
                <a:latin typeface="Quattrocento Sans"/>
                <a:cs typeface="Helvetica" panose="020B0604020202020204" pitchFamily="34" charset="0"/>
              </a:rPr>
              <a:t>.</a:t>
            </a:r>
          </a:p>
          <a:p>
            <a:pPr marL="127000" algn="just">
              <a:lnSpc>
                <a:spcPct val="115000"/>
              </a:lnSpc>
              <a:spcBef>
                <a:spcPts val="600"/>
              </a:spcBef>
              <a:buClr>
                <a:srgbClr val="000000"/>
              </a:buClr>
              <a:buSzPts val="1600"/>
            </a:pPr>
            <a:r>
              <a:rPr lang="en-US" altLang="da-DK" sz="2800" b="1" dirty="0">
                <a:latin typeface="Quattrocento Sans"/>
                <a:cs typeface="Helvetica" panose="020B0604020202020204" pitchFamily="34" charset="0"/>
              </a:rPr>
              <a:t>Hypothesis</a:t>
            </a:r>
            <a:endParaRPr lang="en-US" sz="2800" dirty="0">
              <a:solidFill>
                <a:srgbClr val="000000"/>
              </a:solidFill>
              <a:latin typeface="Quattrocento Sans"/>
              <a:cs typeface="Helvetica" panose="020B0604020202020204" pitchFamily="34" charset="0"/>
            </a:endParaRPr>
          </a:p>
          <a:p>
            <a:pPr marL="584200" indent="-457200" algn="just">
              <a:lnSpc>
                <a:spcPct val="115000"/>
              </a:lnSpc>
              <a:buClr>
                <a:srgbClr val="000000"/>
              </a:buClr>
              <a:buSzPts val="1600"/>
              <a:buFont typeface="Wingdings" panose="05000000000000000000" pitchFamily="2" charset="2"/>
              <a:buChar char="Ø"/>
            </a:pPr>
            <a:r>
              <a:rPr lang="da-DK" sz="2600" dirty="0">
                <a:latin typeface="Quattrocento Sans"/>
                <a:cs typeface="Helvetica" panose="020B0604020202020204" pitchFamily="34" charset="0"/>
              </a:rPr>
              <a:t>T</a:t>
            </a:r>
            <a:r>
              <a:rPr lang="da" sz="2600" dirty="0">
                <a:latin typeface="Quattrocento Sans"/>
                <a:cs typeface="Helvetica" panose="020B0604020202020204" pitchFamily="34" charset="0"/>
              </a:rPr>
              <a:t>here is a higher prevalence and diversity of protozoan parasites in wild boars compared with domesticated pigs.</a:t>
            </a:r>
          </a:p>
          <a:p>
            <a:pPr marL="469900" indent="-342900" algn="just">
              <a:lnSpc>
                <a:spcPct val="115000"/>
              </a:lnSpc>
              <a:buClr>
                <a:srgbClr val="000000"/>
              </a:buClr>
              <a:buSzPts val="1600"/>
              <a:buFont typeface="Wingdings" panose="05000000000000000000" pitchFamily="2" charset="2"/>
              <a:buChar char="Ø"/>
            </a:pPr>
            <a:r>
              <a:rPr lang="en-US" sz="2600" dirty="0">
                <a:solidFill>
                  <a:srgbClr val="000000"/>
                </a:solidFill>
                <a:latin typeface="Quattrocento Sans"/>
                <a:cs typeface="Helvetica" panose="020B0604020202020204" pitchFamily="34" charset="0"/>
              </a:rPr>
              <a:t>There is a correlation between the diversity of protozoan parasites and the total microbial diversity.</a:t>
            </a:r>
            <a:endParaRPr lang="en-US" altLang="da-DK" sz="2600" b="1" dirty="0">
              <a:latin typeface="Quattrocento Sans"/>
              <a:cs typeface="Helvetica" panose="020B0604020202020204" pitchFamily="34" charset="0"/>
            </a:endParaRPr>
          </a:p>
        </p:txBody>
      </p:sp>
      <p:sp>
        <p:nvSpPr>
          <p:cNvPr id="14340" name="Text Box 11">
            <a:extLst>
              <a:ext uri="{FF2B5EF4-FFF2-40B4-BE49-F238E27FC236}">
                <a16:creationId xmlns:a16="http://schemas.microsoft.com/office/drawing/2014/main" id="{F27412B9-9229-4EED-9B0A-EDB1E9227E87}"/>
              </a:ext>
            </a:extLst>
          </p:cNvPr>
          <p:cNvSpPr txBox="1">
            <a:spLocks noChangeArrowheads="1"/>
          </p:cNvSpPr>
          <p:nvPr/>
        </p:nvSpPr>
        <p:spPr bwMode="auto">
          <a:xfrm>
            <a:off x="62421" y="10893573"/>
            <a:ext cx="11384947" cy="13903595"/>
          </a:xfrm>
          <a:prstGeom prst="rect">
            <a:avLst/>
          </a:prstGeom>
          <a:solidFill>
            <a:schemeClr val="bg1"/>
          </a:solidFill>
          <a:ln w="139700">
            <a:solidFill>
              <a:srgbClr val="C00000"/>
            </a:solidFill>
            <a:round/>
            <a:headEnd/>
            <a:tailEnd/>
          </a:ln>
        </p:spPr>
        <p:txBody>
          <a:bodyPr lIns="914400" tIns="457200" rIns="914400" bIns="914400"/>
          <a:lstStyle>
            <a:lvl1pPr eaLnBrk="0" hangingPunct="0">
              <a:tabLst>
                <a:tab pos="508000" algn="l"/>
              </a:tabLst>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508000" algn="l"/>
              </a:tabLst>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508000" algn="l"/>
              </a:tabLst>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508000" algn="l"/>
              </a:tabLst>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508000" algn="l"/>
              </a:tabLst>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508000" algn="l"/>
              </a:tabLs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508000" algn="l"/>
              </a:tabLs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508000" algn="l"/>
              </a:tabLs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508000" algn="l"/>
              </a:tabLst>
              <a:defRPr sz="3200">
                <a:solidFill>
                  <a:schemeClr val="tx1"/>
                </a:solidFill>
                <a:latin typeface="Helvetica" panose="020B0604020202020204" pitchFamily="34" charset="0"/>
                <a:ea typeface="MS PGothic" panose="020B0600070205080204" pitchFamily="34" charset="-128"/>
              </a:defRPr>
            </a:lvl9pPr>
          </a:lstStyle>
          <a:p>
            <a:pPr algn="just" eaLnBrk="1" hangingPunct="1">
              <a:spcBef>
                <a:spcPct val="50000"/>
              </a:spcBef>
            </a:pPr>
            <a:r>
              <a:rPr lang="en-US" altLang="da-DK" sz="3600" b="1" dirty="0">
                <a:cs typeface="Helvetica" panose="020B0604020202020204" pitchFamily="34" charset="0"/>
              </a:rPr>
              <a:t>	</a:t>
            </a:r>
            <a:endParaRPr lang="en-US" altLang="da-DK" sz="4800" b="1" dirty="0">
              <a:solidFill>
                <a:srgbClr val="000000"/>
              </a:solidFill>
              <a:latin typeface="Avenir Heavy" pitchFamily="124" charset="0"/>
            </a:endParaRPr>
          </a:p>
          <a:p>
            <a:pPr algn="just" eaLnBrk="1" hangingPunct="1">
              <a:spcBef>
                <a:spcPct val="50000"/>
              </a:spcBef>
            </a:pPr>
            <a:endParaRPr lang="en-US" altLang="da-DK" sz="4800" b="1" dirty="0">
              <a:solidFill>
                <a:srgbClr val="000000"/>
              </a:solidFill>
              <a:latin typeface="Avenir Heavy" pitchFamily="124" charset="0"/>
            </a:endParaRPr>
          </a:p>
          <a:p>
            <a:pPr eaLnBrk="1" hangingPunct="1">
              <a:spcBef>
                <a:spcPct val="10000"/>
              </a:spcBef>
            </a:pPr>
            <a:endParaRPr lang="en-US" sz="2800" b="1" dirty="0">
              <a:solidFill>
                <a:srgbClr val="3F3F3F"/>
              </a:solidFill>
            </a:endParaRPr>
          </a:p>
          <a:p>
            <a:pPr eaLnBrk="1" hangingPunct="1">
              <a:spcBef>
                <a:spcPct val="10000"/>
              </a:spcBef>
            </a:pPr>
            <a:endParaRPr lang="en-US" altLang="da-DK" sz="2800" b="1" dirty="0">
              <a:cs typeface="Helvetica" panose="020B0604020202020204" pitchFamily="34" charset="0"/>
            </a:endParaRPr>
          </a:p>
          <a:p>
            <a:pPr eaLnBrk="1" hangingPunct="1">
              <a:spcBef>
                <a:spcPct val="10000"/>
              </a:spcBef>
            </a:pPr>
            <a:endParaRPr lang="en-US" altLang="da-DK" sz="4800" dirty="0">
              <a:latin typeface="Avenir Book" pitchFamily="124" charset="0"/>
            </a:endParaRPr>
          </a:p>
          <a:p>
            <a:pPr eaLnBrk="1" hangingPunct="1">
              <a:spcBef>
                <a:spcPct val="10000"/>
              </a:spcBef>
            </a:pPr>
            <a:r>
              <a:rPr lang="en-US" altLang="da-DK" sz="4800" dirty="0">
                <a:latin typeface="Avenir Book" pitchFamily="124" charset="0"/>
              </a:rPr>
              <a:t> </a:t>
            </a:r>
          </a:p>
        </p:txBody>
      </p:sp>
      <p:sp>
        <p:nvSpPr>
          <p:cNvPr id="14342" name="Text Box 13">
            <a:extLst>
              <a:ext uri="{FF2B5EF4-FFF2-40B4-BE49-F238E27FC236}">
                <a16:creationId xmlns:a16="http://schemas.microsoft.com/office/drawing/2014/main" id="{5242FED5-9D7A-433A-8239-A6359AB88FB1}"/>
              </a:ext>
            </a:extLst>
          </p:cNvPr>
          <p:cNvSpPr txBox="1">
            <a:spLocks noChangeArrowheads="1"/>
          </p:cNvSpPr>
          <p:nvPr/>
        </p:nvSpPr>
        <p:spPr bwMode="auto">
          <a:xfrm>
            <a:off x="30352676" y="19684489"/>
            <a:ext cx="12044698" cy="10483091"/>
          </a:xfrm>
          <a:prstGeom prst="rect">
            <a:avLst/>
          </a:prstGeom>
          <a:solidFill>
            <a:schemeClr val="bg1"/>
          </a:solidFill>
          <a:ln w="139700">
            <a:solidFill>
              <a:srgbClr val="C00000"/>
            </a:solidFill>
            <a:round/>
            <a:headEnd/>
            <a:tailEnd/>
          </a:ln>
        </p:spPr>
        <p:txBody>
          <a:bodyPr lIns="914400" tIns="457200" rIns="914400" bIns="914400"/>
          <a:lstStyle>
            <a:lvl1pPr eaLnBrk="0" hangingPunct="0">
              <a:tabLst>
                <a:tab pos="635000" algn="l"/>
              </a:tabLst>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tabLst>
                <a:tab pos="635000" algn="l"/>
              </a:tabLst>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tabLst>
                <a:tab pos="635000" algn="l"/>
              </a:tabLst>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tabLst>
                <a:tab pos="635000" algn="l"/>
              </a:tabLst>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tabLst>
                <a:tab pos="635000" algn="l"/>
              </a:tabLst>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635000" algn="l"/>
              </a:tabLs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635000" algn="l"/>
              </a:tabLs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635000" algn="l"/>
              </a:tabLs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635000" algn="l"/>
              </a:tabLst>
              <a:defRPr sz="3200">
                <a:solidFill>
                  <a:schemeClr val="tx1"/>
                </a:solidFill>
                <a:latin typeface="Helvetica" panose="020B0604020202020204" pitchFamily="34" charset="0"/>
                <a:ea typeface="MS PGothic" panose="020B0600070205080204" pitchFamily="34" charset="-128"/>
              </a:defRPr>
            </a:lvl9pPr>
          </a:lstStyle>
          <a:p>
            <a:pPr algn="just" rtl="0">
              <a:spcBef>
                <a:spcPts val="0"/>
              </a:spcBef>
              <a:spcAft>
                <a:spcPts val="0"/>
              </a:spcAft>
            </a:pPr>
            <a:r>
              <a:rPr lang="en-US" sz="3600" b="1" i="0" u="none" strike="noStrike" dirty="0">
                <a:solidFill>
                  <a:srgbClr val="000000"/>
                </a:solidFill>
                <a:effectLst/>
                <a:latin typeface="Quattrocento Sans"/>
                <a:cs typeface="Helvetica" panose="020B0604020202020204" pitchFamily="34" charset="0"/>
              </a:rPr>
              <a:t>Discussion and conclusions </a:t>
            </a:r>
            <a:endParaRPr lang="en-US" sz="2800" dirty="0">
              <a:solidFill>
                <a:srgbClr val="000000"/>
              </a:solidFill>
              <a:latin typeface="Quattrocento Sans"/>
              <a:cs typeface="Helvetica" panose="020B0604020202020204" pitchFamily="34" charset="0"/>
            </a:endParaRPr>
          </a:p>
          <a:p>
            <a:pPr algn="just" rtl="0">
              <a:spcBef>
                <a:spcPts val="0"/>
              </a:spcBef>
              <a:spcAft>
                <a:spcPts val="0"/>
              </a:spcAft>
            </a:pPr>
            <a:r>
              <a:rPr lang="en-US" sz="2600" b="0" i="0" u="none" strike="noStrike" dirty="0">
                <a:solidFill>
                  <a:srgbClr val="000000"/>
                </a:solidFill>
                <a:effectLst/>
                <a:latin typeface="Quattrocento Sans"/>
              </a:rPr>
              <a:t>No significant differences were found regarding </a:t>
            </a:r>
            <a:r>
              <a:rPr lang="en-US" sz="2600" b="1" i="0" u="none" strike="noStrike" dirty="0">
                <a:solidFill>
                  <a:srgbClr val="000000"/>
                </a:solidFill>
                <a:effectLst/>
                <a:latin typeface="Quattrocento Sans"/>
              </a:rPr>
              <a:t>alpha and beta diversity</a:t>
            </a:r>
            <a:r>
              <a:rPr lang="en-US" sz="2600" b="0" i="0" u="none" strike="noStrike" dirty="0">
                <a:solidFill>
                  <a:srgbClr val="000000"/>
                </a:solidFill>
                <a:effectLst/>
                <a:latin typeface="Quattrocento Sans"/>
              </a:rPr>
              <a:t> </a:t>
            </a:r>
            <a:r>
              <a:rPr lang="en-US" sz="2600" b="1" i="0" u="none" strike="noStrike" dirty="0">
                <a:solidFill>
                  <a:srgbClr val="000000"/>
                </a:solidFill>
                <a:effectLst/>
                <a:latin typeface="Quattrocento Sans"/>
              </a:rPr>
              <a:t>or the protozoan</a:t>
            </a:r>
            <a:r>
              <a:rPr lang="en-US" sz="2600" b="0" i="0" u="none" strike="noStrike" dirty="0">
                <a:solidFill>
                  <a:srgbClr val="000000"/>
                </a:solidFill>
                <a:effectLst/>
                <a:latin typeface="Quattrocento Sans"/>
              </a:rPr>
              <a:t> </a:t>
            </a:r>
            <a:r>
              <a:rPr lang="en-US" sz="2600" b="1" i="0" u="none" strike="noStrike" dirty="0">
                <a:solidFill>
                  <a:srgbClr val="000000"/>
                </a:solidFill>
                <a:effectLst/>
                <a:latin typeface="Quattrocento Sans"/>
              </a:rPr>
              <a:t>parasite prevalence </a:t>
            </a:r>
            <a:r>
              <a:rPr lang="en-US" sz="2600" b="0" i="0" u="none" strike="noStrike" dirty="0">
                <a:solidFill>
                  <a:srgbClr val="000000"/>
                </a:solidFill>
                <a:effectLst/>
                <a:latin typeface="Quattrocento Sans"/>
              </a:rPr>
              <a:t>between pigs and wild boars. </a:t>
            </a:r>
            <a:endParaRPr lang="en-US" sz="2600" b="0" dirty="0">
              <a:effectLst/>
              <a:latin typeface="Quattrocento Sans"/>
            </a:endParaRPr>
          </a:p>
          <a:p>
            <a:pPr algn="just" rtl="0">
              <a:spcBef>
                <a:spcPts val="0"/>
              </a:spcBef>
              <a:spcAft>
                <a:spcPts val="0"/>
              </a:spcAft>
            </a:pPr>
            <a:r>
              <a:rPr lang="en-US" sz="2600" dirty="0">
                <a:solidFill>
                  <a:srgbClr val="000000"/>
                </a:solidFill>
                <a:latin typeface="Quattrocento Sans"/>
              </a:rPr>
              <a:t>No</a:t>
            </a:r>
            <a:r>
              <a:rPr lang="en-US" sz="2600" b="0" i="0" u="none" strike="noStrike" dirty="0">
                <a:solidFill>
                  <a:srgbClr val="000000"/>
                </a:solidFill>
                <a:effectLst/>
                <a:latin typeface="Quattrocento Sans"/>
              </a:rPr>
              <a:t> correlation between protozoan parasites and the total microbial diversity was found.</a:t>
            </a:r>
            <a:endParaRPr lang="en-US" sz="2600" b="0" dirty="0">
              <a:effectLst/>
              <a:latin typeface="Quattrocento Sans"/>
            </a:endParaRPr>
          </a:p>
          <a:p>
            <a:pPr algn="just" rtl="0">
              <a:spcBef>
                <a:spcPts val="0"/>
              </a:spcBef>
              <a:spcAft>
                <a:spcPts val="0"/>
              </a:spcAft>
            </a:pPr>
            <a:r>
              <a:rPr lang="en-US" sz="2600" b="1" i="1" u="none" strike="noStrike" dirty="0">
                <a:solidFill>
                  <a:srgbClr val="000000"/>
                </a:solidFill>
                <a:effectLst/>
                <a:latin typeface="Quattrocento Sans"/>
              </a:rPr>
              <a:t>Blastocystis</a:t>
            </a:r>
            <a:r>
              <a:rPr lang="en-US" sz="2600" b="0" i="0" u="none" strike="noStrike" dirty="0">
                <a:solidFill>
                  <a:srgbClr val="000000"/>
                </a:solidFill>
                <a:effectLst/>
                <a:latin typeface="Quattrocento Sans"/>
              </a:rPr>
              <a:t> abundance </a:t>
            </a:r>
            <a:r>
              <a:rPr lang="en-US" sz="2600" b="1" i="0" u="none" strike="noStrike" dirty="0">
                <a:solidFill>
                  <a:srgbClr val="000000"/>
                </a:solidFill>
                <a:effectLst/>
                <a:latin typeface="Quattrocento Sans"/>
              </a:rPr>
              <a:t>varies</a:t>
            </a:r>
            <a:r>
              <a:rPr lang="en-US" sz="2600" b="0" i="0" u="none" strike="noStrike" dirty="0">
                <a:solidFill>
                  <a:srgbClr val="000000"/>
                </a:solidFill>
                <a:effectLst/>
                <a:latin typeface="Quattrocento Sans"/>
              </a:rPr>
              <a:t> greatly among the samples, but the rest of the examined protozoan genera remain relatively constant. This variation seems to follow a </a:t>
            </a:r>
            <a:r>
              <a:rPr lang="en-US" sz="2600" b="1" i="0" u="none" strike="noStrike" dirty="0">
                <a:solidFill>
                  <a:srgbClr val="000000"/>
                </a:solidFill>
                <a:effectLst/>
                <a:latin typeface="Quattrocento Sans"/>
              </a:rPr>
              <a:t>negative correlation</a:t>
            </a:r>
            <a:r>
              <a:rPr lang="en-US" sz="2600" b="0" i="0" u="none" strike="noStrike" dirty="0">
                <a:solidFill>
                  <a:srgbClr val="000000"/>
                </a:solidFill>
                <a:effectLst/>
                <a:latin typeface="Quattrocento Sans"/>
              </a:rPr>
              <a:t> with the alpha diversity, which was unexpected. </a:t>
            </a:r>
            <a:endParaRPr lang="en-US" sz="2600" b="0" dirty="0">
              <a:effectLst/>
              <a:latin typeface="Quattrocento Sans"/>
            </a:endParaRPr>
          </a:p>
          <a:p>
            <a:pPr rtl="0">
              <a:spcBef>
                <a:spcPts val="400"/>
              </a:spcBef>
              <a:spcAft>
                <a:spcPts val="0"/>
              </a:spcAft>
            </a:pPr>
            <a:br>
              <a:rPr lang="en-US" sz="2600" b="0" dirty="0">
                <a:effectLst/>
                <a:latin typeface="Quattrocento Sans"/>
              </a:rPr>
            </a:br>
            <a:r>
              <a:rPr lang="en-US" sz="2800" b="1" dirty="0">
                <a:effectLst/>
                <a:latin typeface="Quattrocento Sans"/>
              </a:rPr>
              <a:t>L</a:t>
            </a:r>
            <a:r>
              <a:rPr lang="en-US" sz="2800" b="1" i="0" u="none" strike="noStrike" dirty="0">
                <a:solidFill>
                  <a:srgbClr val="000000"/>
                </a:solidFill>
                <a:effectLst/>
                <a:latin typeface="Quattrocento Sans"/>
              </a:rPr>
              <a:t>imitations of the study</a:t>
            </a:r>
            <a:endParaRPr lang="en-US" sz="2800" b="1" dirty="0">
              <a:effectLst/>
              <a:latin typeface="Quattrocento Sans"/>
            </a:endParaRPr>
          </a:p>
          <a:p>
            <a:pPr marL="457200" indent="-457200" algn="just" rtl="0" fontAlgn="base">
              <a:spcBef>
                <a:spcPts val="1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Lack of laboratory experience and differences in group composition (14 pigs vs 6 boars).</a:t>
            </a:r>
          </a:p>
          <a:p>
            <a:pPr marL="457200" indent="-457200" algn="just" rtl="0" fontAlgn="base">
              <a:spcBef>
                <a:spcPts val="1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Low sequencing depth.</a:t>
            </a:r>
          </a:p>
          <a:p>
            <a:pPr marL="457200" indent="-457200" algn="just" rtl="0" fontAlgn="base">
              <a:spcBef>
                <a:spcPts val="1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Limitations of search in database and lack of metadata for interpretation.</a:t>
            </a:r>
          </a:p>
          <a:p>
            <a:pPr marL="457200" indent="-457200" algn="just" rtl="0" fontAlgn="base">
              <a:spcBef>
                <a:spcPts val="1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The presence of African protozoan genera could be a result of limitation of the chosen Kaiju algorithm (greedy).</a:t>
            </a:r>
          </a:p>
          <a:p>
            <a:pPr algn="just" rtl="0" fontAlgn="base">
              <a:spcBef>
                <a:spcPts val="100"/>
              </a:spcBef>
              <a:spcAft>
                <a:spcPts val="0"/>
              </a:spcAft>
            </a:pPr>
            <a:endParaRPr lang="en-US" sz="2600" b="0" i="0" u="none" strike="noStrike" dirty="0">
              <a:solidFill>
                <a:srgbClr val="000000"/>
              </a:solidFill>
              <a:effectLst/>
              <a:latin typeface="Quattrocento Sans"/>
            </a:endParaRPr>
          </a:p>
          <a:p>
            <a:pPr rtl="0">
              <a:spcBef>
                <a:spcPts val="400"/>
              </a:spcBef>
              <a:spcAft>
                <a:spcPts val="0"/>
              </a:spcAft>
            </a:pPr>
            <a:r>
              <a:rPr lang="en-US" sz="2800" b="1" i="0" u="none" strike="noStrike" dirty="0">
                <a:solidFill>
                  <a:srgbClr val="000000"/>
                </a:solidFill>
                <a:effectLst/>
                <a:latin typeface="Quattrocento Sans"/>
              </a:rPr>
              <a:t>Further perspectives</a:t>
            </a:r>
            <a:endParaRPr lang="en-US" sz="2800" b="0" dirty="0">
              <a:effectLst/>
              <a:latin typeface="Quattrocento Sans"/>
            </a:endParaRPr>
          </a:p>
          <a:p>
            <a:pPr marL="457200" indent="-457200" rtl="0" fontAlgn="base">
              <a:spcBef>
                <a:spcPts val="2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Database for multicellular parasites like </a:t>
            </a:r>
            <a:r>
              <a:rPr lang="en-US" sz="2600" b="0" i="1" u="none" strike="noStrike" dirty="0">
                <a:solidFill>
                  <a:srgbClr val="000000"/>
                </a:solidFill>
                <a:effectLst/>
                <a:latin typeface="Quattrocento Sans"/>
              </a:rPr>
              <a:t>Trichinella spiralis.</a:t>
            </a:r>
            <a:endParaRPr lang="en-US" sz="2600" dirty="0">
              <a:solidFill>
                <a:srgbClr val="000000"/>
              </a:solidFill>
              <a:latin typeface="Quattrocento Sans"/>
            </a:endParaRPr>
          </a:p>
          <a:p>
            <a:pPr marL="457200" indent="-457200" rtl="0" fontAlgn="base">
              <a:spcBef>
                <a:spcPts val="200"/>
              </a:spcBef>
              <a:spcAft>
                <a:spcPts val="0"/>
              </a:spcAft>
              <a:buFont typeface="Wingdings" panose="05000000000000000000" pitchFamily="2" charset="2"/>
              <a:buChar char="Ø"/>
            </a:pPr>
            <a:r>
              <a:rPr lang="en-US" sz="2600" b="0" i="0" u="none" strike="noStrike" dirty="0">
                <a:solidFill>
                  <a:srgbClr val="000000"/>
                </a:solidFill>
                <a:effectLst/>
                <a:latin typeface="Quattrocento Sans"/>
              </a:rPr>
              <a:t>Increase cohort size.</a:t>
            </a:r>
          </a:p>
          <a:p>
            <a:pPr algn="just" rtl="0">
              <a:spcBef>
                <a:spcPts val="0"/>
              </a:spcBef>
              <a:spcAft>
                <a:spcPts val="0"/>
              </a:spcAft>
            </a:pPr>
            <a:endParaRPr lang="en-US" sz="2600" dirty="0">
              <a:latin typeface="Quattrocento Sans"/>
              <a:cs typeface="Helvetica" panose="020B0604020202020204" pitchFamily="34" charset="0"/>
            </a:endParaRPr>
          </a:p>
        </p:txBody>
      </p:sp>
      <p:sp>
        <p:nvSpPr>
          <p:cNvPr id="14343" name="Text Box 14">
            <a:extLst>
              <a:ext uri="{FF2B5EF4-FFF2-40B4-BE49-F238E27FC236}">
                <a16:creationId xmlns:a16="http://schemas.microsoft.com/office/drawing/2014/main" id="{93389CCC-5EEB-4E4F-8848-FBF71CF9AD74}"/>
              </a:ext>
            </a:extLst>
          </p:cNvPr>
          <p:cNvSpPr txBox="1">
            <a:spLocks noChangeArrowheads="1"/>
          </p:cNvSpPr>
          <p:nvPr/>
        </p:nvSpPr>
        <p:spPr bwMode="auto">
          <a:xfrm>
            <a:off x="123844" y="3266471"/>
            <a:ext cx="392936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274320" tIns="274320" rIns="274320" bIns="274320" anchor="ctr">
            <a:spAutoFit/>
          </a:bodyPr>
          <a:lstStyle>
            <a:lvl1pPr eaLnBrk="0" hangingPunct="0">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9pPr>
          </a:lstStyle>
          <a:p>
            <a:pPr algn="ctr"/>
            <a:r>
              <a:rPr lang="da-DK" sz="3600" dirty="0">
                <a:solidFill>
                  <a:schemeClr val="dk1"/>
                </a:solidFill>
              </a:rPr>
              <a:t>Barbara Thorslund s153212, Christina S. Eickhardt-Dalbøge s202101, </a:t>
            </a:r>
            <a:r>
              <a:rPr lang="da-DK" sz="3600" dirty="0" err="1">
                <a:solidFill>
                  <a:schemeClr val="dk1"/>
                </a:solidFill>
              </a:rPr>
              <a:t>Inigo</a:t>
            </a:r>
            <a:r>
              <a:rPr lang="da-DK" sz="3600" dirty="0">
                <a:solidFill>
                  <a:schemeClr val="dk1"/>
                </a:solidFill>
              </a:rPr>
              <a:t> </a:t>
            </a:r>
            <a:r>
              <a:rPr lang="da-DK" sz="3600" dirty="0" err="1">
                <a:solidFill>
                  <a:schemeClr val="dk1"/>
                </a:solidFill>
              </a:rPr>
              <a:t>Miguelez</a:t>
            </a:r>
            <a:r>
              <a:rPr lang="da-DK" sz="3600" dirty="0">
                <a:solidFill>
                  <a:schemeClr val="dk1"/>
                </a:solidFill>
              </a:rPr>
              <a:t> s205891, Marius Ødum s133583</a:t>
            </a:r>
            <a:endParaRPr lang="da-DK" sz="3600" dirty="0"/>
          </a:p>
        </p:txBody>
      </p:sp>
      <p:sp>
        <p:nvSpPr>
          <p:cNvPr id="3" name="Rectangle 180">
            <a:extLst>
              <a:ext uri="{FF2B5EF4-FFF2-40B4-BE49-F238E27FC236}">
                <a16:creationId xmlns:a16="http://schemas.microsoft.com/office/drawing/2014/main" id="{67911493-63A6-4CA3-A8F6-E19BACE98D0B}"/>
              </a:ext>
            </a:extLst>
          </p:cNvPr>
          <p:cNvSpPr>
            <a:spLocks noChangeArrowheads="1"/>
          </p:cNvSpPr>
          <p:nvPr/>
        </p:nvSpPr>
        <p:spPr bwMode="auto">
          <a:xfrm>
            <a:off x="34648" y="382744"/>
            <a:ext cx="38746021" cy="27515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ctr">
              <a:lnSpc>
                <a:spcPct val="90000"/>
              </a:lnSpc>
              <a:defRPr/>
            </a:pPr>
            <a:r>
              <a:rPr lang="da" sz="9600" dirty="0">
                <a:latin typeface="Helvetica" panose="020B0604020202020204" pitchFamily="34" charset="0"/>
                <a:cs typeface="Helvetica" panose="020B0604020202020204" pitchFamily="34" charset="0"/>
              </a:rPr>
              <a:t>The prevalence and diversity of protozoan parasites in wild boars compared to domesticated pigs in Poland and France</a:t>
            </a:r>
            <a:endParaRPr lang="en-US" sz="9600" b="1" dirty="0">
              <a:ln>
                <a:solidFill>
                  <a:schemeClr val="bg1"/>
                </a:solidFill>
              </a:ln>
              <a:latin typeface="Helvetica" panose="020B0604020202020204" pitchFamily="34" charset="0"/>
              <a:ea typeface="ＭＳ Ｐゴシック" charset="0"/>
              <a:cs typeface="Helvetica" panose="020B0604020202020204" pitchFamily="34" charset="0"/>
            </a:endParaRPr>
          </a:p>
        </p:txBody>
      </p:sp>
      <p:pic>
        <p:nvPicPr>
          <p:cNvPr id="18" name="Billede 17">
            <a:extLst>
              <a:ext uri="{FF2B5EF4-FFF2-40B4-BE49-F238E27FC236}">
                <a16:creationId xmlns:a16="http://schemas.microsoft.com/office/drawing/2014/main" id="{7439C530-5B94-4A91-AD66-C8A584FE2030}"/>
              </a:ext>
            </a:extLst>
          </p:cNvPr>
          <p:cNvPicPr/>
          <p:nvPr/>
        </p:nvPicPr>
        <p:blipFill>
          <a:blip r:embed="rId5"/>
          <a:stretch>
            <a:fillRect/>
          </a:stretch>
        </p:blipFill>
        <p:spPr>
          <a:xfrm>
            <a:off x="39328306" y="199028"/>
            <a:ext cx="2687638" cy="4132258"/>
          </a:xfrm>
          <a:prstGeom prst="rect">
            <a:avLst/>
          </a:prstGeom>
        </p:spPr>
      </p:pic>
      <p:sp>
        <p:nvSpPr>
          <p:cNvPr id="25" name="Text Box 15">
            <a:extLst>
              <a:ext uri="{FF2B5EF4-FFF2-40B4-BE49-F238E27FC236}">
                <a16:creationId xmlns:a16="http://schemas.microsoft.com/office/drawing/2014/main" id="{6C40DF04-8AF6-4633-9356-B9B4CE0AB3D9}"/>
              </a:ext>
            </a:extLst>
          </p:cNvPr>
          <p:cNvSpPr txBox="1">
            <a:spLocks noChangeArrowheads="1"/>
          </p:cNvSpPr>
          <p:nvPr/>
        </p:nvSpPr>
        <p:spPr bwMode="auto">
          <a:xfrm>
            <a:off x="62421" y="24805699"/>
            <a:ext cx="11367579" cy="5361881"/>
          </a:xfrm>
          <a:prstGeom prst="rect">
            <a:avLst/>
          </a:prstGeom>
          <a:solidFill>
            <a:schemeClr val="bg1"/>
          </a:solidFill>
          <a:ln w="139700">
            <a:solidFill>
              <a:srgbClr val="C00000"/>
            </a:solidFill>
            <a:round/>
            <a:headEnd/>
            <a:tailEnd/>
          </a:ln>
        </p:spPr>
        <p:txBody>
          <a:bodyPr lIns="914400" tIns="457200" rIns="914400" bIns="914400"/>
          <a:lstStyle>
            <a:lvl1pPr marL="500063" indent="-500063" eaLnBrk="0" hangingPunct="0">
              <a:defRPr sz="3200">
                <a:solidFill>
                  <a:schemeClr val="tx1"/>
                </a:solidFill>
                <a:latin typeface="Helvetica" panose="020B0604020202020204" pitchFamily="34" charset="0"/>
                <a:ea typeface="MS PGothic" panose="020B0600070205080204" pitchFamily="34" charset="-128"/>
              </a:defRPr>
            </a:lvl1pPr>
            <a:lvl2pPr marL="742950" indent="-285750" eaLnBrk="0" hangingPunct="0">
              <a:defRPr sz="3200">
                <a:solidFill>
                  <a:schemeClr val="tx1"/>
                </a:solidFill>
                <a:latin typeface="Helvetica" panose="020B0604020202020204" pitchFamily="34" charset="0"/>
                <a:ea typeface="MS PGothic" panose="020B0600070205080204" pitchFamily="34" charset="-128"/>
              </a:defRPr>
            </a:lvl2pPr>
            <a:lvl3pPr marL="1143000" indent="-228600" eaLnBrk="0" hangingPunct="0">
              <a:defRPr sz="3200">
                <a:solidFill>
                  <a:schemeClr val="tx1"/>
                </a:solidFill>
                <a:latin typeface="Helvetica" panose="020B0604020202020204" pitchFamily="34" charset="0"/>
                <a:ea typeface="MS PGothic" panose="020B0600070205080204" pitchFamily="34" charset="-128"/>
              </a:defRPr>
            </a:lvl3pPr>
            <a:lvl4pPr marL="1600200" indent="-228600" eaLnBrk="0" hangingPunct="0">
              <a:defRPr sz="3200">
                <a:solidFill>
                  <a:schemeClr val="tx1"/>
                </a:solidFill>
                <a:latin typeface="Helvetica" panose="020B0604020202020204" pitchFamily="34" charset="0"/>
                <a:ea typeface="MS PGothic" panose="020B0600070205080204" pitchFamily="34" charset="-128"/>
              </a:defRPr>
            </a:lvl4pPr>
            <a:lvl5pPr marL="2057400" indent="-228600" eaLnBrk="0" hangingPunct="0">
              <a:defRPr sz="32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Helvetica" panose="020B0604020202020204" pitchFamily="34" charset="0"/>
                <a:ea typeface="MS PGothic" panose="020B0600070205080204" pitchFamily="34" charset="-128"/>
              </a:defRPr>
            </a:lvl9pPr>
          </a:lstStyle>
          <a:p>
            <a:r>
              <a:rPr lang="en-US" sz="2800" b="1" dirty="0">
                <a:cs typeface="Helvetica" panose="020B0604020202020204" pitchFamily="34" charset="0"/>
              </a:rPr>
              <a:t>Literature cited</a:t>
            </a:r>
            <a:endParaRPr lang="da-DK" sz="2800" b="1" dirty="0">
              <a:cs typeface="Helvetica" panose="020B0604020202020204" pitchFamily="34" charset="0"/>
            </a:endParaRPr>
          </a:p>
          <a:p>
            <a:pPr marL="274320" indent="-274320">
              <a:spcAft>
                <a:spcPts val="1200"/>
              </a:spcAft>
              <a:buFont typeface="+mj-lt"/>
              <a:buAutoNum type="arabicPeriod"/>
              <a:tabLst>
                <a:tab pos="457200" algn="l"/>
              </a:tabLst>
            </a:pPr>
            <a:r>
              <a:rPr lang="en-US" sz="1400" b="1" dirty="0" err="1">
                <a:highlight>
                  <a:srgbClr val="FFFFFF"/>
                </a:highlight>
                <a:latin typeface="Calibri" panose="020F0502020204030204" pitchFamily="34" charset="0"/>
                <a:cs typeface="Times New Roman" panose="02020603050405020304" pitchFamily="18" charset="0"/>
              </a:rPr>
              <a:t>Pisarski</a:t>
            </a:r>
            <a:r>
              <a:rPr lang="en-US" sz="1400" b="1" dirty="0">
                <a:highlight>
                  <a:srgbClr val="FFFFFF"/>
                </a:highlight>
                <a:latin typeface="Calibri" panose="020F0502020204030204" pitchFamily="34" charset="0"/>
                <a:cs typeface="Times New Roman" panose="02020603050405020304" pitchFamily="18" charset="0"/>
              </a:rPr>
              <a:t> K.</a:t>
            </a:r>
            <a:r>
              <a:rPr lang="en-US" sz="1400" dirty="0">
                <a:highlight>
                  <a:srgbClr val="FFFFFF"/>
                </a:highlight>
                <a:latin typeface="Calibri" panose="020F0502020204030204" pitchFamily="34" charset="0"/>
                <a:cs typeface="Times New Roman" panose="02020603050405020304" pitchFamily="18" charset="0"/>
              </a:rPr>
              <a:t> The Global Burden of Disease of Zoonotic Parasitic Diseases: Top 5 Contenders for Priority Consideration. </a:t>
            </a:r>
            <a:r>
              <a:rPr lang="da-DK" sz="1400" dirty="0">
                <a:highlight>
                  <a:srgbClr val="FFFFFF"/>
                </a:highlight>
                <a:latin typeface="Calibri" panose="020F0502020204030204" pitchFamily="34" charset="0"/>
                <a:cs typeface="Times New Roman" panose="02020603050405020304" pitchFamily="18" charset="0"/>
              </a:rPr>
              <a:t>Trop Med </a:t>
            </a:r>
            <a:r>
              <a:rPr lang="da-DK" sz="1400" dirty="0" err="1">
                <a:highlight>
                  <a:srgbClr val="FFFFFF"/>
                </a:highlight>
                <a:latin typeface="Calibri" panose="020F0502020204030204" pitchFamily="34" charset="0"/>
                <a:cs typeface="Times New Roman" panose="02020603050405020304" pitchFamily="18" charset="0"/>
              </a:rPr>
              <a:t>Infect</a:t>
            </a:r>
            <a:r>
              <a:rPr lang="da-DK" sz="1400" dirty="0">
                <a:highlight>
                  <a:srgbClr val="FFFFFF"/>
                </a:highlight>
                <a:latin typeface="Calibri" panose="020F0502020204030204" pitchFamily="34" charset="0"/>
                <a:cs typeface="Times New Roman" panose="02020603050405020304" pitchFamily="18" charset="0"/>
              </a:rPr>
              <a:t> Dis. 2019;4(1):44. </a:t>
            </a:r>
            <a:r>
              <a:rPr lang="da-DK" sz="1400" dirty="0" err="1">
                <a:highlight>
                  <a:srgbClr val="FFFFFF"/>
                </a:highlight>
                <a:latin typeface="Calibri" panose="020F0502020204030204" pitchFamily="34" charset="0"/>
                <a:cs typeface="Times New Roman" panose="02020603050405020304" pitchFamily="18" charset="0"/>
              </a:rPr>
              <a:t>Published</a:t>
            </a:r>
            <a:r>
              <a:rPr lang="da-DK" sz="1400" dirty="0">
                <a:highlight>
                  <a:srgbClr val="FFFFFF"/>
                </a:highlight>
                <a:latin typeface="Calibri" panose="020F0502020204030204" pitchFamily="34" charset="0"/>
                <a:cs typeface="Times New Roman" panose="02020603050405020304" pitchFamily="18" charset="0"/>
              </a:rPr>
              <a:t> 2019 Mar 2. doi:10.3390/tropicalmed4010044</a:t>
            </a:r>
          </a:p>
          <a:p>
            <a:pPr marL="274320" indent="-274320">
              <a:spcAft>
                <a:spcPts val="1200"/>
              </a:spcAft>
              <a:buFont typeface="+mj-lt"/>
              <a:buAutoNum type="arabicPeriod"/>
              <a:tabLst>
                <a:tab pos="457200" algn="l"/>
              </a:tabLst>
            </a:pPr>
            <a:r>
              <a:rPr lang="en-US" sz="1400" b="1" dirty="0">
                <a:highlight>
                  <a:srgbClr val="FFFFFF"/>
                </a:highlight>
                <a:latin typeface="Calibri" panose="020F0502020204030204" pitchFamily="34" charset="0"/>
                <a:cs typeface="Times New Roman" panose="02020603050405020304" pitchFamily="18" charset="0"/>
              </a:rPr>
              <a:t>Burgess SL, Gilchrist CA, Lynn TC, Petri WA</a:t>
            </a:r>
            <a:r>
              <a:rPr lang="en-US" sz="1400" dirty="0">
                <a:highlight>
                  <a:srgbClr val="FFFFFF"/>
                </a:highlight>
                <a:latin typeface="Calibri" panose="020F0502020204030204" pitchFamily="34" charset="0"/>
                <a:cs typeface="Times New Roman" panose="02020603050405020304" pitchFamily="18" charset="0"/>
              </a:rPr>
              <a:t>. Parasitic Protozoa and Interactions with the Host Intestinal Microbiota. 2017. </a:t>
            </a:r>
          </a:p>
          <a:p>
            <a:pPr marL="274320" indent="-274320">
              <a:spcAft>
                <a:spcPts val="1200"/>
              </a:spcAft>
              <a:buFont typeface="+mj-lt"/>
              <a:buAutoNum type="arabicPeriod"/>
              <a:tabLst>
                <a:tab pos="457200" algn="l"/>
              </a:tabLst>
            </a:pPr>
            <a:r>
              <a:rPr lang="en-US" sz="1400" b="1" dirty="0" err="1">
                <a:highlight>
                  <a:srgbClr val="FFFFFF"/>
                </a:highlight>
                <a:latin typeface="Calibri" panose="020F0502020204030204" pitchFamily="34" charset="0"/>
                <a:cs typeface="Times New Roman" panose="02020603050405020304" pitchFamily="18" charset="0"/>
              </a:rPr>
              <a:t>Solaymani-Mohammadi</a:t>
            </a:r>
            <a:r>
              <a:rPr lang="en-US" sz="1400" b="1" dirty="0">
                <a:highlight>
                  <a:srgbClr val="FFFFFF"/>
                </a:highlight>
                <a:latin typeface="Calibri" panose="020F0502020204030204" pitchFamily="34" charset="0"/>
                <a:cs typeface="Times New Roman" panose="02020603050405020304" pitchFamily="18" charset="0"/>
              </a:rPr>
              <a:t>, Rezaian S, </a:t>
            </a:r>
            <a:r>
              <a:rPr lang="en-US" sz="1400" b="1" dirty="0" err="1">
                <a:highlight>
                  <a:srgbClr val="FFFFFF"/>
                </a:highlight>
                <a:latin typeface="Calibri" panose="020F0502020204030204" pitchFamily="34" charset="0"/>
                <a:cs typeface="Times New Roman" panose="02020603050405020304" pitchFamily="18" charset="0"/>
              </a:rPr>
              <a:t>Mowlavi</a:t>
            </a:r>
            <a:r>
              <a:rPr lang="en-US" sz="1400" b="1" dirty="0">
                <a:highlight>
                  <a:srgbClr val="FFFFFF"/>
                </a:highlight>
                <a:latin typeface="Calibri" panose="020F0502020204030204" pitchFamily="34" charset="0"/>
                <a:cs typeface="Times New Roman" panose="02020603050405020304" pitchFamily="18" charset="0"/>
              </a:rPr>
              <a:t> M, </a:t>
            </a:r>
            <a:r>
              <a:rPr lang="en-US" sz="1400" b="1" dirty="0" err="1">
                <a:highlight>
                  <a:srgbClr val="FFFFFF"/>
                </a:highlight>
                <a:latin typeface="Calibri" panose="020F0502020204030204" pitchFamily="34" charset="0"/>
                <a:cs typeface="Times New Roman" panose="02020603050405020304" pitchFamily="18" charset="0"/>
              </a:rPr>
              <a:t>Babaei</a:t>
            </a:r>
            <a:r>
              <a:rPr lang="en-US" sz="1400" b="1" dirty="0">
                <a:highlight>
                  <a:srgbClr val="FFFFFF"/>
                </a:highlight>
                <a:latin typeface="Calibri" panose="020F0502020204030204" pitchFamily="34" charset="0"/>
                <a:cs typeface="Times New Roman" panose="02020603050405020304" pitchFamily="18" charset="0"/>
              </a:rPr>
              <a:t> GR.</a:t>
            </a:r>
            <a:r>
              <a:rPr lang="en-US" sz="1400" dirty="0">
                <a:highlight>
                  <a:srgbClr val="FFFFFF"/>
                </a:highlight>
                <a:latin typeface="Calibri" panose="020F0502020204030204" pitchFamily="34" charset="0"/>
                <a:cs typeface="Times New Roman" panose="02020603050405020304" pitchFamily="18" charset="0"/>
              </a:rPr>
              <a:t> Intestinal Protozoa in Wild Boars (Sus scrofa) in Western Iran. Source J </a:t>
            </a:r>
            <a:r>
              <a:rPr lang="en-US" sz="1400" dirty="0" err="1">
                <a:highlight>
                  <a:srgbClr val="FFFFFF"/>
                </a:highlight>
                <a:latin typeface="Calibri" panose="020F0502020204030204" pitchFamily="34" charset="0"/>
                <a:cs typeface="Times New Roman" panose="02020603050405020304" pitchFamily="18" charset="0"/>
              </a:rPr>
              <a:t>Wildl</a:t>
            </a:r>
            <a:r>
              <a:rPr lang="en-US" sz="1400" dirty="0">
                <a:highlight>
                  <a:srgbClr val="FFFFFF"/>
                </a:highlight>
                <a:latin typeface="Calibri" panose="020F0502020204030204" pitchFamily="34" charset="0"/>
                <a:cs typeface="Times New Roman" panose="02020603050405020304" pitchFamily="18" charset="0"/>
              </a:rPr>
              <a:t> Dis .40(4):801–3</a:t>
            </a:r>
          </a:p>
          <a:p>
            <a:pPr marL="274320" indent="-274320">
              <a:spcAft>
                <a:spcPts val="1200"/>
              </a:spcAft>
              <a:buFont typeface="+mj-lt"/>
              <a:buAutoNum type="arabicPeriod"/>
              <a:tabLst>
                <a:tab pos="457200" algn="l"/>
              </a:tabLst>
            </a:pPr>
            <a:r>
              <a:rPr lang="en-US" sz="1400" u="sng" dirty="0">
                <a:highlight>
                  <a:srgbClr val="FFFFFF"/>
                </a:highlight>
                <a:latin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https://www.ssi.dk/sygdomme-beredskab-og-forskning/sygdomsleksikon/c/cryptosporidiose</a:t>
            </a:r>
            <a:endParaRPr lang="en-US" sz="1400" u="sng" dirty="0">
              <a:highlight>
                <a:srgbClr val="FFFFFF"/>
              </a:highlight>
              <a:latin typeface="Calibri" panose="020F0502020204030204" pitchFamily="34" charset="0"/>
              <a:cs typeface="Times New Roman" panose="02020603050405020304" pitchFamily="18" charset="0"/>
            </a:endParaRPr>
          </a:p>
          <a:p>
            <a:pPr marL="274320" indent="-274320">
              <a:spcAft>
                <a:spcPts val="1200"/>
              </a:spcAft>
              <a:buFont typeface="+mj-lt"/>
              <a:buAutoNum type="arabicPeriod"/>
              <a:tabLst>
                <a:tab pos="457200" algn="l"/>
              </a:tabLst>
            </a:pPr>
            <a:r>
              <a:rPr lang="en-US" sz="1400" dirty="0">
                <a:highlight>
                  <a:srgbClr val="FFFFFF"/>
                </a:highlight>
                <a:latin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https://www.ssi.dk/sygdomme-beredskab-og-forskning/sygdomsleksikon/t/toxoplasmose</a:t>
            </a:r>
            <a:endParaRPr lang="da-DK" sz="1400" dirty="0">
              <a:highlight>
                <a:srgbClr val="FFFFFF"/>
              </a:highlight>
              <a:latin typeface="Calibri" panose="020F0502020204030204" pitchFamily="34" charset="0"/>
              <a:cs typeface="Times New Roman" panose="02020603050405020304" pitchFamily="18" charset="0"/>
            </a:endParaRPr>
          </a:p>
          <a:p>
            <a:pPr marL="274320" indent="-274320">
              <a:spcAft>
                <a:spcPts val="1200"/>
              </a:spcAft>
              <a:buFont typeface="+mj-lt"/>
              <a:buAutoNum type="arabicPeriod" startAt="6"/>
              <a:tabLst>
                <a:tab pos="457200" algn="l"/>
              </a:tabLst>
            </a:pPr>
            <a:r>
              <a:rPr lang="da-DK" sz="1400" b="1" dirty="0">
                <a:highlight>
                  <a:srgbClr val="FFFFFF"/>
                </a:highlight>
                <a:latin typeface="Calibri" panose="020F0502020204030204" pitchFamily="34" charset="0"/>
                <a:cs typeface="Times New Roman" panose="02020603050405020304" pitchFamily="18" charset="0"/>
              </a:rPr>
              <a:t>X. J. Meng et al.</a:t>
            </a:r>
            <a:r>
              <a:rPr lang="da-DK" sz="1400" dirty="0">
                <a:highlight>
                  <a:srgbClr val="FFFFFF"/>
                </a:highlight>
                <a:latin typeface="Calibri" panose="020F0502020204030204" pitchFamily="34" charset="0"/>
                <a:cs typeface="Times New Roman" panose="02020603050405020304" pitchFamily="18" charset="0"/>
              </a:rPr>
              <a:t>. </a:t>
            </a:r>
            <a:r>
              <a:rPr lang="en-US" sz="1400" dirty="0">
                <a:highlight>
                  <a:srgbClr val="FFFFFF"/>
                </a:highlight>
                <a:latin typeface="Calibri" panose="020F0502020204030204" pitchFamily="34" charset="0"/>
                <a:cs typeface="Times New Roman" panose="02020603050405020304" pitchFamily="18" charset="0"/>
              </a:rPr>
              <a:t>Wild boars as sources for infectious diseases in livestock and humans. </a:t>
            </a:r>
            <a:r>
              <a:rPr lang="da-DK" sz="1400" dirty="0">
                <a:highlight>
                  <a:srgbClr val="FFFFFF"/>
                </a:highlight>
                <a:latin typeface="Calibri" panose="020F0502020204030204" pitchFamily="34" charset="0"/>
                <a:cs typeface="Times New Roman" panose="02020603050405020304" pitchFamily="18" charset="0"/>
              </a:rPr>
              <a:t>Phil. Trans. R. Soc. B (2009) 364, 2697–2707 doi:10.1098/rstb.2009.0086</a:t>
            </a:r>
          </a:p>
          <a:p>
            <a:pPr marL="274320" indent="-274320" rtl="0" fontAlgn="base">
              <a:spcAft>
                <a:spcPts val="1200"/>
              </a:spcAft>
              <a:buFont typeface="+mj-lt"/>
              <a:buAutoNum type="arabicPeriod" startAt="6"/>
            </a:pPr>
            <a:r>
              <a:rPr lang="da-DK" sz="1400" b="1"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Menzel</a:t>
            </a:r>
            <a:r>
              <a:rPr lang="da-DK" sz="1400" b="1"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P., </a:t>
            </a:r>
            <a:r>
              <a:rPr lang="da-DK" sz="1400" b="1"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Ng</a:t>
            </a:r>
            <a:r>
              <a:rPr lang="da-DK" sz="1400" b="1"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K.L., Krogh A. </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(2016) Fast and sensitive </a:t>
            </a:r>
            <a:r>
              <a:rPr lang="da-DK" sz="1400"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taxonomic</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a:t>
            </a:r>
            <a:r>
              <a:rPr lang="da-DK" sz="1400"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classification</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for </a:t>
            </a:r>
            <a:r>
              <a:rPr lang="da-DK" sz="1400"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metagenomics</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with </a:t>
            </a:r>
            <a:r>
              <a:rPr lang="da-DK" sz="1400"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Kaiju</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Nat. </a:t>
            </a:r>
            <a:r>
              <a:rPr lang="da-DK" sz="1400" dirty="0" err="1">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Commun</a:t>
            </a:r>
            <a:r>
              <a:rPr lang="da-DK" sz="1400" dirty="0">
                <a:highlight>
                  <a:srgbClr val="FFFFFF"/>
                </a:highlight>
                <a:latin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7:11257</a:t>
            </a:r>
            <a:r>
              <a:rPr lang="da-DK" sz="1400" dirty="0">
                <a:highlight>
                  <a:srgbClr val="FFFFFF"/>
                </a:highlight>
                <a:latin typeface="Calibri" panose="020F0502020204030204" pitchFamily="34" charset="0"/>
                <a:cs typeface="Times New Roman" panose="02020603050405020304" pitchFamily="18" charset="0"/>
              </a:rPr>
              <a:t>doi:10.1098/rstb.2009.0086</a:t>
            </a:r>
          </a:p>
          <a:p>
            <a:pPr marL="274320" indent="-274320" rtl="0" fontAlgn="base">
              <a:spcAft>
                <a:spcPts val="1200"/>
              </a:spcAft>
              <a:buFont typeface="+mj-lt"/>
              <a:buAutoNum type="arabicPeriod" startAt="6"/>
            </a:pPr>
            <a:r>
              <a:rPr lang="da-DK" sz="1400" b="1" dirty="0">
                <a:highlight>
                  <a:srgbClr val="FFFFFF"/>
                </a:highlight>
                <a:latin typeface="Calibri" panose="020F0502020204030204" pitchFamily="34" charset="0"/>
                <a:cs typeface="Times New Roman" panose="02020603050405020304" pitchFamily="18" charset="0"/>
              </a:rPr>
              <a:t>Tito  </a:t>
            </a:r>
            <a:r>
              <a:rPr lang="da-DK" sz="1400" b="1" dirty="0" err="1">
                <a:highlight>
                  <a:srgbClr val="FFFFFF"/>
                </a:highlight>
                <a:latin typeface="Calibri" panose="020F0502020204030204" pitchFamily="34" charset="0"/>
                <a:cs typeface="Times New Roman" panose="02020603050405020304" pitchFamily="18" charset="0"/>
              </a:rPr>
              <a:t>raul</a:t>
            </a:r>
            <a:r>
              <a:rPr lang="da-DK" sz="1400" b="1" dirty="0">
                <a:highlight>
                  <a:srgbClr val="FFFFFF"/>
                </a:highlight>
                <a:latin typeface="Calibri" panose="020F0502020204030204" pitchFamily="34" charset="0"/>
                <a:cs typeface="Times New Roman" panose="02020603050405020304" pitchFamily="18" charset="0"/>
              </a:rPr>
              <a:t> Y, et al</a:t>
            </a:r>
            <a:r>
              <a:rPr lang="da-DK" sz="1400" dirty="0">
                <a:highlight>
                  <a:srgbClr val="FFFFFF"/>
                </a:highlight>
                <a:latin typeface="Calibri" panose="020F0502020204030204" pitchFamily="34" charset="0"/>
                <a:cs typeface="Times New Roman" panose="02020603050405020304" pitchFamily="18" charset="0"/>
              </a:rPr>
              <a:t>. Gut </a:t>
            </a:r>
            <a:r>
              <a:rPr lang="da-DK" sz="1400" dirty="0" err="1">
                <a:highlight>
                  <a:srgbClr val="FFFFFF"/>
                </a:highlight>
                <a:latin typeface="Calibri" panose="020F0502020204030204" pitchFamily="34" charset="0"/>
                <a:cs typeface="Times New Roman" panose="02020603050405020304" pitchFamily="18" charset="0"/>
              </a:rPr>
              <a:t>microbiota</a:t>
            </a:r>
            <a:r>
              <a:rPr lang="da-DK" sz="1400" dirty="0">
                <a:highlight>
                  <a:srgbClr val="FFFFFF"/>
                </a:highlight>
                <a:latin typeface="Calibri" panose="020F0502020204030204" pitchFamily="34" charset="0"/>
                <a:cs typeface="Times New Roman" panose="02020603050405020304" pitchFamily="18" charset="0"/>
              </a:rPr>
              <a:t> Population-</a:t>
            </a:r>
            <a:r>
              <a:rPr lang="da-DK" sz="1400" dirty="0" err="1">
                <a:highlight>
                  <a:srgbClr val="FFFFFF"/>
                </a:highlight>
                <a:latin typeface="Calibri" panose="020F0502020204030204" pitchFamily="34" charset="0"/>
                <a:cs typeface="Times New Roman" panose="02020603050405020304" pitchFamily="18" charset="0"/>
              </a:rPr>
              <a:t>level</a:t>
            </a:r>
            <a:r>
              <a:rPr lang="da-DK" sz="1400" dirty="0">
                <a:highlight>
                  <a:srgbClr val="FFFFFF"/>
                </a:highlight>
                <a:latin typeface="Calibri" panose="020F0502020204030204" pitchFamily="34" charset="0"/>
                <a:cs typeface="Times New Roman" panose="02020603050405020304" pitchFamily="18" charset="0"/>
              </a:rPr>
              <a:t> </a:t>
            </a:r>
            <a:r>
              <a:rPr lang="da-DK" sz="1400" dirty="0" err="1">
                <a:highlight>
                  <a:srgbClr val="FFFFFF"/>
                </a:highlight>
                <a:latin typeface="Calibri" panose="020F0502020204030204" pitchFamily="34" charset="0"/>
                <a:cs typeface="Times New Roman" panose="02020603050405020304" pitchFamily="18" charset="0"/>
              </a:rPr>
              <a:t>analysis</a:t>
            </a:r>
            <a:r>
              <a:rPr lang="da-DK" sz="1400" dirty="0">
                <a:highlight>
                  <a:srgbClr val="FFFFFF"/>
                </a:highlight>
                <a:latin typeface="Calibri" panose="020F0502020204030204" pitchFamily="34" charset="0"/>
                <a:cs typeface="Times New Roman" panose="02020603050405020304" pitchFamily="18" charset="0"/>
              </a:rPr>
              <a:t> of </a:t>
            </a:r>
            <a:r>
              <a:rPr lang="da-DK" sz="1400" dirty="0" err="1">
                <a:highlight>
                  <a:srgbClr val="FFFFFF"/>
                </a:highlight>
                <a:latin typeface="Calibri" panose="020F0502020204030204" pitchFamily="34" charset="0"/>
                <a:cs typeface="Times New Roman" panose="02020603050405020304" pitchFamily="18" charset="0"/>
              </a:rPr>
              <a:t>Blastocystis</a:t>
            </a:r>
            <a:r>
              <a:rPr lang="da-DK" sz="1400" dirty="0">
                <a:highlight>
                  <a:srgbClr val="FFFFFF"/>
                </a:highlight>
                <a:latin typeface="Calibri" panose="020F0502020204030204" pitchFamily="34" charset="0"/>
                <a:cs typeface="Times New Roman" panose="02020603050405020304" pitchFamily="18" charset="0"/>
              </a:rPr>
              <a:t> subtype </a:t>
            </a:r>
            <a:r>
              <a:rPr lang="da-DK" sz="1400" dirty="0" err="1">
                <a:highlight>
                  <a:srgbClr val="FFFFFF"/>
                </a:highlight>
                <a:latin typeface="Calibri" panose="020F0502020204030204" pitchFamily="34" charset="0"/>
                <a:cs typeface="Times New Roman" panose="02020603050405020304" pitchFamily="18" charset="0"/>
              </a:rPr>
              <a:t>prevalence</a:t>
            </a:r>
            <a:r>
              <a:rPr lang="da-DK" sz="1400" dirty="0">
                <a:highlight>
                  <a:srgbClr val="FFFFFF"/>
                </a:highlight>
                <a:latin typeface="Calibri" panose="020F0502020204030204" pitchFamily="34" charset="0"/>
                <a:cs typeface="Times New Roman" panose="02020603050405020304" pitchFamily="18" charset="0"/>
              </a:rPr>
              <a:t> and variation in the human gut </a:t>
            </a:r>
            <a:r>
              <a:rPr lang="da-DK" sz="1400" dirty="0" err="1">
                <a:highlight>
                  <a:srgbClr val="FFFFFF"/>
                </a:highlight>
                <a:latin typeface="Calibri" panose="020F0502020204030204" pitchFamily="34" charset="0"/>
                <a:cs typeface="Times New Roman" panose="02020603050405020304" pitchFamily="18" charset="0"/>
              </a:rPr>
              <a:t>microbiota</a:t>
            </a:r>
            <a:r>
              <a:rPr lang="da-DK" sz="1400" dirty="0">
                <a:highlight>
                  <a:srgbClr val="FFFFFF"/>
                </a:highlight>
                <a:latin typeface="Calibri" panose="020F0502020204030204" pitchFamily="34" charset="0"/>
                <a:cs typeface="Times New Roman" panose="02020603050405020304" pitchFamily="18" charset="0"/>
              </a:rPr>
              <a:t>. Gut .2019 [</a:t>
            </a:r>
            <a:r>
              <a:rPr lang="da-DK" sz="1400" dirty="0" err="1">
                <a:highlight>
                  <a:srgbClr val="FFFFFF"/>
                </a:highlight>
                <a:latin typeface="Calibri" panose="020F0502020204030204" pitchFamily="34" charset="0"/>
                <a:cs typeface="Times New Roman" panose="02020603050405020304" pitchFamily="18" charset="0"/>
              </a:rPr>
              <a:t>cited</a:t>
            </a:r>
            <a:r>
              <a:rPr lang="da-DK" sz="1400" dirty="0">
                <a:highlight>
                  <a:srgbClr val="FFFFFF"/>
                </a:highlight>
                <a:latin typeface="Calibri" panose="020F0502020204030204" pitchFamily="34" charset="0"/>
                <a:cs typeface="Times New Roman" panose="02020603050405020304" pitchFamily="18" charset="0"/>
              </a:rPr>
              <a:t> 2020 </a:t>
            </a:r>
            <a:r>
              <a:rPr lang="da-DK" sz="1400" dirty="0" err="1">
                <a:highlight>
                  <a:srgbClr val="FFFFFF"/>
                </a:highlight>
                <a:latin typeface="Calibri" panose="020F0502020204030204" pitchFamily="34" charset="0"/>
                <a:cs typeface="Times New Roman" panose="02020603050405020304" pitchFamily="18" charset="0"/>
              </a:rPr>
              <a:t>Nov</a:t>
            </a:r>
            <a:r>
              <a:rPr lang="da-DK" sz="1400" dirty="0">
                <a:highlight>
                  <a:srgbClr val="FFFFFF"/>
                </a:highlight>
                <a:latin typeface="Calibri" panose="020F0502020204030204" pitchFamily="34" charset="0"/>
                <a:cs typeface="Times New Roman" panose="02020603050405020304" pitchFamily="18" charset="0"/>
              </a:rPr>
              <a:t> 27];68:1180–9. </a:t>
            </a:r>
          </a:p>
          <a:p>
            <a:pPr marL="274320" indent="-274320" rtl="0" fontAlgn="base">
              <a:spcAft>
                <a:spcPts val="1200"/>
              </a:spcAft>
              <a:buFont typeface="+mj-lt"/>
              <a:buAutoNum type="arabicPeriod" startAt="6"/>
            </a:pPr>
            <a:endParaRPr lang="da-DK"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4" name="Google Shape;83;p16">
            <a:extLst>
              <a:ext uri="{FF2B5EF4-FFF2-40B4-BE49-F238E27FC236}">
                <a16:creationId xmlns:a16="http://schemas.microsoft.com/office/drawing/2014/main" id="{C8A9E650-C960-4C3F-8B11-18A45FC93161}"/>
              </a:ext>
            </a:extLst>
          </p:cNvPr>
          <p:cNvSpPr txBox="1"/>
          <p:nvPr/>
        </p:nvSpPr>
        <p:spPr>
          <a:xfrm>
            <a:off x="825240" y="28295138"/>
            <a:ext cx="1279200" cy="253800"/>
          </a:xfrm>
          <a:prstGeom prst="rect">
            <a:avLst/>
          </a:prstGeom>
          <a:noFill/>
          <a:ln>
            <a:noFill/>
          </a:ln>
        </p:spPr>
        <p:txBody>
          <a:bodyPr spcFirstLastPara="1" wrap="square" lIns="68575" tIns="34275" rIns="68575" bIns="34275" anchor="t" anchorCtr="0">
            <a:noAutofit/>
          </a:bodyPr>
          <a:lstStyle/>
          <a:p>
            <a:pPr algn="ctr"/>
            <a:r>
              <a:rPr lang="da" sz="1100" b="1">
                <a:solidFill>
                  <a:srgbClr val="FFFFFF"/>
                </a:solidFill>
              </a:rPr>
              <a:t>Taxon assignment</a:t>
            </a:r>
            <a:endParaRPr sz="1100" b="1">
              <a:solidFill>
                <a:srgbClr val="FFFFFF"/>
              </a:solidFill>
              <a:latin typeface="Arial"/>
              <a:ea typeface="Arial"/>
              <a:cs typeface="Arial"/>
              <a:sym typeface="Arial"/>
            </a:endParaRPr>
          </a:p>
        </p:txBody>
      </p:sp>
      <p:sp>
        <p:nvSpPr>
          <p:cNvPr id="10" name="Tekstfelt 9">
            <a:extLst>
              <a:ext uri="{FF2B5EF4-FFF2-40B4-BE49-F238E27FC236}">
                <a16:creationId xmlns:a16="http://schemas.microsoft.com/office/drawing/2014/main" id="{12D3AA8D-47B8-4FEF-AE42-94D60862DD08}"/>
              </a:ext>
            </a:extLst>
          </p:cNvPr>
          <p:cNvSpPr txBox="1"/>
          <p:nvPr/>
        </p:nvSpPr>
        <p:spPr>
          <a:xfrm>
            <a:off x="12174144" y="9692019"/>
            <a:ext cx="6302810" cy="1477328"/>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1: Nonpareil curves</a:t>
            </a:r>
            <a:r>
              <a:rPr lang="en-US" sz="1800" b="0" i="0" u="none" strike="noStrike" dirty="0">
                <a:solidFill>
                  <a:srgbClr val="000000"/>
                </a:solidFill>
                <a:effectLst/>
                <a:latin typeface="Quattrocento Sans"/>
              </a:rPr>
              <a:t> plotted as a fitted sigmoidal function for all samples, originating from either </a:t>
            </a:r>
            <a:r>
              <a:rPr lang="en-US" sz="1800" b="0" i="0" u="none" strike="noStrike" dirty="0" err="1">
                <a:solidFill>
                  <a:srgbClr val="000000"/>
                </a:solidFill>
                <a:effectLst/>
                <a:latin typeface="Quattrocento Sans"/>
              </a:rPr>
              <a:t>Wild_life</a:t>
            </a:r>
            <a:r>
              <a:rPr lang="en-US" sz="1800" b="0" i="0" u="none" strike="noStrike" dirty="0">
                <a:solidFill>
                  <a:srgbClr val="000000"/>
                </a:solidFill>
                <a:effectLst/>
                <a:latin typeface="Quattrocento Sans"/>
              </a:rPr>
              <a:t>(boars) or Pigs. White dots represent the estimated average coverage of each sample. The lower dashed line represents 95% coverage, and the above 100% coverage.</a:t>
            </a:r>
            <a:endParaRPr lang="en-US" b="0" dirty="0">
              <a:effectLst/>
            </a:endParaRPr>
          </a:p>
        </p:txBody>
      </p:sp>
      <p:pic>
        <p:nvPicPr>
          <p:cNvPr id="12" name="Picture 11">
            <a:extLst>
              <a:ext uri="{FF2B5EF4-FFF2-40B4-BE49-F238E27FC236}">
                <a16:creationId xmlns:a16="http://schemas.microsoft.com/office/drawing/2014/main" id="{0F1B8B8C-152C-40C3-897B-E6EFB7D1A154}"/>
              </a:ext>
            </a:extLst>
          </p:cNvPr>
          <p:cNvPicPr>
            <a:picLocks noChangeAspect="1"/>
          </p:cNvPicPr>
          <p:nvPr/>
        </p:nvPicPr>
        <p:blipFill>
          <a:blip r:embed="rId9"/>
          <a:stretch>
            <a:fillRect/>
          </a:stretch>
        </p:blipFill>
        <p:spPr>
          <a:xfrm>
            <a:off x="21276502" y="17374013"/>
            <a:ext cx="8069490" cy="5408574"/>
          </a:xfrm>
          <a:prstGeom prst="rect">
            <a:avLst/>
          </a:prstGeom>
        </p:spPr>
      </p:pic>
      <p:pic>
        <p:nvPicPr>
          <p:cNvPr id="14" name="Picture 13" descr="Chart, bar chart, histogram&#10;&#10;Description automatically generated">
            <a:extLst>
              <a:ext uri="{FF2B5EF4-FFF2-40B4-BE49-F238E27FC236}">
                <a16:creationId xmlns:a16="http://schemas.microsoft.com/office/drawing/2014/main" id="{8E0E831D-C5E9-4C12-8934-87939E5BD301}"/>
              </a:ext>
            </a:extLst>
          </p:cNvPr>
          <p:cNvPicPr>
            <a:picLocks noChangeAspect="1"/>
          </p:cNvPicPr>
          <p:nvPr/>
        </p:nvPicPr>
        <p:blipFill>
          <a:blip r:embed="rId10"/>
          <a:stretch>
            <a:fillRect/>
          </a:stretch>
        </p:blipFill>
        <p:spPr>
          <a:xfrm>
            <a:off x="11631116" y="11413764"/>
            <a:ext cx="8603158" cy="4779531"/>
          </a:xfrm>
          <a:prstGeom prst="rect">
            <a:avLst/>
          </a:prstGeom>
        </p:spPr>
      </p:pic>
      <p:pic>
        <p:nvPicPr>
          <p:cNvPr id="19" name="Picture 18" descr="Chart, scatter chart&#10;&#10;Description automatically generated">
            <a:extLst>
              <a:ext uri="{FF2B5EF4-FFF2-40B4-BE49-F238E27FC236}">
                <a16:creationId xmlns:a16="http://schemas.microsoft.com/office/drawing/2014/main" id="{639C6E81-95FE-4ED4-903D-D66D4958D4AE}"/>
              </a:ext>
            </a:extLst>
          </p:cNvPr>
          <p:cNvPicPr>
            <a:picLocks noChangeAspect="1"/>
          </p:cNvPicPr>
          <p:nvPr/>
        </p:nvPicPr>
        <p:blipFill rotWithShape="1">
          <a:blip r:embed="rId11"/>
          <a:srcRect t="8755" b="9510"/>
          <a:stretch/>
        </p:blipFill>
        <p:spPr>
          <a:xfrm>
            <a:off x="20723021" y="24074768"/>
            <a:ext cx="9198696" cy="4699085"/>
          </a:xfrm>
          <a:prstGeom prst="rect">
            <a:avLst/>
          </a:prstGeom>
        </p:spPr>
      </p:pic>
      <p:pic>
        <p:nvPicPr>
          <p:cNvPr id="22" name="Picture 21" descr="Chart&#10;&#10;Description automatically generated">
            <a:extLst>
              <a:ext uri="{FF2B5EF4-FFF2-40B4-BE49-F238E27FC236}">
                <a16:creationId xmlns:a16="http://schemas.microsoft.com/office/drawing/2014/main" id="{CFFC999E-2FEF-43EA-A16D-BC85D8171374}"/>
              </a:ext>
            </a:extLst>
          </p:cNvPr>
          <p:cNvPicPr>
            <a:picLocks noChangeAspect="1"/>
          </p:cNvPicPr>
          <p:nvPr/>
        </p:nvPicPr>
        <p:blipFill>
          <a:blip r:embed="rId12"/>
          <a:stretch>
            <a:fillRect/>
          </a:stretch>
        </p:blipFill>
        <p:spPr>
          <a:xfrm>
            <a:off x="12016657" y="23628123"/>
            <a:ext cx="8268879" cy="5168049"/>
          </a:xfrm>
          <a:prstGeom prst="rect">
            <a:avLst/>
          </a:prstGeom>
        </p:spPr>
      </p:pic>
      <p:pic>
        <p:nvPicPr>
          <p:cNvPr id="26" name="Picture 25" descr="Chart, histogram&#10;&#10;Description automatically generated">
            <a:extLst>
              <a:ext uri="{FF2B5EF4-FFF2-40B4-BE49-F238E27FC236}">
                <a16:creationId xmlns:a16="http://schemas.microsoft.com/office/drawing/2014/main" id="{A1FFA584-5061-4EE4-A988-7BF30C0D5725}"/>
              </a:ext>
            </a:extLst>
          </p:cNvPr>
          <p:cNvPicPr>
            <a:picLocks noChangeAspect="1"/>
          </p:cNvPicPr>
          <p:nvPr/>
        </p:nvPicPr>
        <p:blipFill>
          <a:blip r:embed="rId13"/>
          <a:stretch>
            <a:fillRect/>
          </a:stretch>
        </p:blipFill>
        <p:spPr>
          <a:xfrm>
            <a:off x="11876643" y="17160971"/>
            <a:ext cx="8984644" cy="4991469"/>
          </a:xfrm>
          <a:prstGeom prst="rect">
            <a:avLst/>
          </a:prstGeom>
        </p:spPr>
      </p:pic>
      <p:sp>
        <p:nvSpPr>
          <p:cNvPr id="2" name="TextBox 1">
            <a:extLst>
              <a:ext uri="{FF2B5EF4-FFF2-40B4-BE49-F238E27FC236}">
                <a16:creationId xmlns:a16="http://schemas.microsoft.com/office/drawing/2014/main" id="{CE28DCF0-A23E-48AA-A868-7D2048F493AE}"/>
              </a:ext>
            </a:extLst>
          </p:cNvPr>
          <p:cNvSpPr txBox="1"/>
          <p:nvPr/>
        </p:nvSpPr>
        <p:spPr>
          <a:xfrm>
            <a:off x="12175099" y="16193295"/>
            <a:ext cx="7517199" cy="1200329"/>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2: Overview of sample-wise abundance</a:t>
            </a:r>
            <a:r>
              <a:rPr lang="en-US" sz="1800" b="0" i="0" u="none" strike="noStrike" dirty="0">
                <a:solidFill>
                  <a:srgbClr val="000000"/>
                </a:solidFill>
                <a:effectLst/>
                <a:latin typeface="Quattrocento Sans"/>
              </a:rPr>
              <a:t>, including the unknown proportion, which could not be taxonomically classified. </a:t>
            </a:r>
            <a:endParaRPr lang="en-US" b="0" dirty="0">
              <a:effectLst/>
            </a:endParaRPr>
          </a:p>
          <a:p>
            <a:br>
              <a:rPr lang="en-US" dirty="0"/>
            </a:br>
            <a:endParaRPr lang="da-DK" dirty="0">
              <a:latin typeface="Helvetica" panose="020B0604020202020204" pitchFamily="34" charset="0"/>
              <a:cs typeface="Helvetica" panose="020B0604020202020204" pitchFamily="34" charset="0"/>
            </a:endParaRPr>
          </a:p>
        </p:txBody>
      </p:sp>
      <p:sp>
        <p:nvSpPr>
          <p:cNvPr id="4" name="TextBox 3">
            <a:extLst>
              <a:ext uri="{FF2B5EF4-FFF2-40B4-BE49-F238E27FC236}">
                <a16:creationId xmlns:a16="http://schemas.microsoft.com/office/drawing/2014/main" id="{8D1A02C4-D8F2-4CF7-9DD6-21AC21670536}"/>
              </a:ext>
            </a:extLst>
          </p:cNvPr>
          <p:cNvSpPr txBox="1"/>
          <p:nvPr/>
        </p:nvSpPr>
        <p:spPr>
          <a:xfrm>
            <a:off x="12047171" y="22350143"/>
            <a:ext cx="8293903" cy="1200329"/>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3: Relative abundance of protozoan parasites </a:t>
            </a:r>
            <a:r>
              <a:rPr lang="en-US" sz="1800" b="0" i="0" u="none" strike="noStrike" dirty="0">
                <a:solidFill>
                  <a:srgbClr val="000000"/>
                </a:solidFill>
                <a:effectLst/>
                <a:latin typeface="Quattrocento Sans"/>
              </a:rPr>
              <a:t>for each of the samples, standardized as a proportion of the total abundance in each sample. </a:t>
            </a:r>
            <a:endParaRPr lang="en-US" b="0" dirty="0">
              <a:effectLst/>
            </a:endParaRPr>
          </a:p>
          <a:p>
            <a:br>
              <a:rPr lang="en-US" dirty="0"/>
            </a:br>
            <a:endParaRPr lang="en-US" sz="1800" dirty="0">
              <a:latin typeface="Segoe UI" panose="020B0502040204020203" pitchFamily="34" charset="0"/>
            </a:endParaRPr>
          </a:p>
        </p:txBody>
      </p:sp>
      <p:sp>
        <p:nvSpPr>
          <p:cNvPr id="30" name="TextBox 29">
            <a:extLst>
              <a:ext uri="{FF2B5EF4-FFF2-40B4-BE49-F238E27FC236}">
                <a16:creationId xmlns:a16="http://schemas.microsoft.com/office/drawing/2014/main" id="{FFE61365-0BCE-41F0-ABD7-8A58487AB32B}"/>
              </a:ext>
            </a:extLst>
          </p:cNvPr>
          <p:cNvSpPr txBox="1"/>
          <p:nvPr/>
        </p:nvSpPr>
        <p:spPr>
          <a:xfrm>
            <a:off x="35834109" y="11040748"/>
            <a:ext cx="6405980" cy="923330"/>
          </a:xfrm>
          <a:prstGeom prst="rect">
            <a:avLst/>
          </a:prstGeom>
          <a:noFill/>
        </p:spPr>
        <p:txBody>
          <a:bodyPr wrap="square" rtlCol="0">
            <a:spAutoFit/>
          </a:bodyPr>
          <a:lstStyle/>
          <a:p>
            <a:r>
              <a:rPr lang="en-US" sz="1800" b="1" dirty="0">
                <a:latin typeface="Segoe UI" panose="020B0502040204020203" pitchFamily="34" charset="0"/>
              </a:rPr>
              <a:t>Figure 7: Heatmap of the protozoan parasite composition</a:t>
            </a:r>
            <a:r>
              <a:rPr lang="en-US" sz="1800" dirty="0">
                <a:latin typeface="Segoe UI" panose="020B0502040204020203" pitchFamily="34" charset="0"/>
              </a:rPr>
              <a:t>, including the related dendrogram, exemplifying the clustering of samples based on the parasite content. </a:t>
            </a:r>
            <a:endParaRPr lang="da-DK" dirty="0">
              <a:latin typeface="Helvetica" panose="020B0604020202020204" pitchFamily="34" charset="0"/>
              <a:cs typeface="Helvetica" panose="020B0604020202020204" pitchFamily="34" charset="0"/>
            </a:endParaRPr>
          </a:p>
        </p:txBody>
      </p:sp>
      <p:sp>
        <p:nvSpPr>
          <p:cNvPr id="7" name="TextBox 6">
            <a:extLst>
              <a:ext uri="{FF2B5EF4-FFF2-40B4-BE49-F238E27FC236}">
                <a16:creationId xmlns:a16="http://schemas.microsoft.com/office/drawing/2014/main" id="{7269F824-D77A-408E-8318-E7883B83D17B}"/>
              </a:ext>
            </a:extLst>
          </p:cNvPr>
          <p:cNvSpPr txBox="1"/>
          <p:nvPr/>
        </p:nvSpPr>
        <p:spPr>
          <a:xfrm>
            <a:off x="21112990" y="22811808"/>
            <a:ext cx="8293904" cy="1477328"/>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4: Alpha diversity boxplots of the protozoan parasites</a:t>
            </a:r>
            <a:r>
              <a:rPr lang="en-US" sz="1800" b="0" i="0" u="none" strike="noStrike" dirty="0">
                <a:solidFill>
                  <a:srgbClr val="000000"/>
                </a:solidFill>
                <a:effectLst/>
                <a:latin typeface="Quattrocento Sans"/>
              </a:rPr>
              <a:t>, including the observed richness and Shannon index(SI) for </a:t>
            </a:r>
            <a:r>
              <a:rPr lang="en-US" sz="1800" b="0" i="0" u="none" strike="noStrike" dirty="0" err="1">
                <a:solidFill>
                  <a:srgbClr val="000000"/>
                </a:solidFill>
                <a:effectLst/>
                <a:latin typeface="Quattrocento Sans"/>
              </a:rPr>
              <a:t>Wild_life</a:t>
            </a:r>
            <a:r>
              <a:rPr lang="en-US" sz="1800" b="0" i="0" u="none" strike="noStrike" dirty="0">
                <a:solidFill>
                  <a:srgbClr val="000000"/>
                </a:solidFill>
                <a:effectLst/>
                <a:latin typeface="Quattrocento Sans"/>
              </a:rPr>
              <a:t> (boars)</a:t>
            </a:r>
            <a:r>
              <a:rPr lang="en-US" dirty="0">
                <a:solidFill>
                  <a:srgbClr val="000000"/>
                </a:solidFill>
                <a:latin typeface="Quattrocento Sans"/>
              </a:rPr>
              <a:t> </a:t>
            </a:r>
            <a:r>
              <a:rPr lang="en-US" sz="1800" b="0" i="0" u="none" strike="noStrike" dirty="0">
                <a:solidFill>
                  <a:srgbClr val="000000"/>
                </a:solidFill>
                <a:effectLst/>
                <a:latin typeface="Quattrocento Sans"/>
              </a:rPr>
              <a:t>and Pigs. </a:t>
            </a:r>
            <a:r>
              <a:rPr lang="en-US" dirty="0">
                <a:solidFill>
                  <a:srgbClr val="000000"/>
                </a:solidFill>
                <a:latin typeface="Quattrocento Sans"/>
                <a:cs typeface="Helvetica" panose="020B0604020202020204" pitchFamily="34" charset="0"/>
              </a:rPr>
              <a:t>A</a:t>
            </a:r>
            <a:r>
              <a:rPr lang="en-US" b="0" i="0" u="none" strike="noStrike" dirty="0">
                <a:solidFill>
                  <a:srgbClr val="000000"/>
                </a:solidFill>
                <a:effectLst/>
                <a:latin typeface="Quattrocento Sans"/>
                <a:cs typeface="Helvetica" panose="020B0604020202020204" pitchFamily="34" charset="0"/>
              </a:rPr>
              <a:t> Mann-Whitney test on the SI of the two groups produced a non-significant result of p = 0.482</a:t>
            </a:r>
            <a:endParaRPr lang="en-US" b="0" dirty="0">
              <a:effectLst/>
              <a:latin typeface="Quattrocento Sans"/>
            </a:endParaRPr>
          </a:p>
          <a:p>
            <a:br>
              <a:rPr lang="en-US" dirty="0"/>
            </a:br>
            <a:endParaRPr lang="en-US" sz="1800" dirty="0">
              <a:latin typeface="Segoe UI" panose="020B0502040204020203" pitchFamily="34" charset="0"/>
            </a:endParaRPr>
          </a:p>
        </p:txBody>
      </p:sp>
      <p:sp>
        <p:nvSpPr>
          <p:cNvPr id="8" name="TextBox 7">
            <a:extLst>
              <a:ext uri="{FF2B5EF4-FFF2-40B4-BE49-F238E27FC236}">
                <a16:creationId xmlns:a16="http://schemas.microsoft.com/office/drawing/2014/main" id="{0AA08654-26F5-4D2B-901E-55172BE2CA1B}"/>
              </a:ext>
            </a:extLst>
          </p:cNvPr>
          <p:cNvSpPr txBox="1"/>
          <p:nvPr/>
        </p:nvSpPr>
        <p:spPr>
          <a:xfrm>
            <a:off x="12174144" y="28722076"/>
            <a:ext cx="8039956" cy="1477328"/>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5: PCA plot of the general sample composition</a:t>
            </a:r>
            <a:r>
              <a:rPr lang="en-US" sz="1800" b="0" i="0" u="none" strike="noStrike" dirty="0">
                <a:solidFill>
                  <a:srgbClr val="000000"/>
                </a:solidFill>
                <a:effectLst/>
                <a:latin typeface="Quattrocento Sans"/>
              </a:rPr>
              <a:t>, representing the Beta diversity among samples.  An Adonis test of the two groups produced a non-significant result of p=0.463</a:t>
            </a:r>
            <a:endParaRPr lang="en-US" b="0" dirty="0">
              <a:effectLst/>
            </a:endParaRPr>
          </a:p>
          <a:p>
            <a:br>
              <a:rPr lang="en-US" dirty="0"/>
            </a:br>
            <a:endParaRPr lang="en-US" sz="1800" dirty="0">
              <a:latin typeface="Segoe UI" panose="020B0502040204020203" pitchFamily="34" charset="0"/>
            </a:endParaRPr>
          </a:p>
        </p:txBody>
      </p:sp>
      <p:sp>
        <p:nvSpPr>
          <p:cNvPr id="11" name="TextBox 10">
            <a:extLst>
              <a:ext uri="{FF2B5EF4-FFF2-40B4-BE49-F238E27FC236}">
                <a16:creationId xmlns:a16="http://schemas.microsoft.com/office/drawing/2014/main" id="{78CD271C-7AAD-468C-B43E-1A93AFDF3CCD}"/>
              </a:ext>
            </a:extLst>
          </p:cNvPr>
          <p:cNvSpPr txBox="1"/>
          <p:nvPr/>
        </p:nvSpPr>
        <p:spPr>
          <a:xfrm>
            <a:off x="21283094" y="28722076"/>
            <a:ext cx="7299912" cy="1754326"/>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Quattrocento Sans"/>
              </a:rPr>
              <a:t>Figure 6: The PCA plot of the protozoan parasite composition of samples</a:t>
            </a:r>
            <a:r>
              <a:rPr lang="en-US" sz="1800" b="0" i="0" u="none" strike="noStrike" dirty="0">
                <a:solidFill>
                  <a:srgbClr val="000000"/>
                </a:solidFill>
                <a:effectLst/>
                <a:latin typeface="Quattrocento Sans"/>
              </a:rPr>
              <a:t>, representing of the Beta diversity among the protozoan parasites in the samples. An Adonis test of the two groups produced a non-significant result of  p=0.941</a:t>
            </a:r>
            <a:endParaRPr lang="en-US" b="0" dirty="0">
              <a:effectLst/>
            </a:endParaRPr>
          </a:p>
          <a:p>
            <a:br>
              <a:rPr lang="en-US" dirty="0"/>
            </a:br>
            <a:endParaRPr lang="en-US" dirty="0">
              <a:latin typeface="Helvetica" panose="020B0604020202020204" pitchFamily="34" charset="0"/>
              <a:cs typeface="Helvetica" panose="020B0604020202020204" pitchFamily="34" charset="0"/>
            </a:endParaRPr>
          </a:p>
        </p:txBody>
      </p:sp>
      <p:pic>
        <p:nvPicPr>
          <p:cNvPr id="15" name="Picture 14" descr="Chart, box and whisker chart&#10;&#10;Description automatically generated">
            <a:extLst>
              <a:ext uri="{FF2B5EF4-FFF2-40B4-BE49-F238E27FC236}">
                <a16:creationId xmlns:a16="http://schemas.microsoft.com/office/drawing/2014/main" id="{738126A6-7FB5-43A8-9C69-49FC1C1B959B}"/>
              </a:ext>
            </a:extLst>
          </p:cNvPr>
          <p:cNvPicPr>
            <a:picLocks noChangeAspect="1"/>
          </p:cNvPicPr>
          <p:nvPr/>
        </p:nvPicPr>
        <p:blipFill>
          <a:blip r:embed="rId14"/>
          <a:stretch>
            <a:fillRect/>
          </a:stretch>
        </p:blipFill>
        <p:spPr>
          <a:xfrm>
            <a:off x="31635448" y="12612713"/>
            <a:ext cx="9479154" cy="5924471"/>
          </a:xfrm>
          <a:prstGeom prst="rect">
            <a:avLst/>
          </a:prstGeom>
        </p:spPr>
      </p:pic>
      <p:sp>
        <p:nvSpPr>
          <p:cNvPr id="16" name="TextBox 15">
            <a:extLst>
              <a:ext uri="{FF2B5EF4-FFF2-40B4-BE49-F238E27FC236}">
                <a16:creationId xmlns:a16="http://schemas.microsoft.com/office/drawing/2014/main" id="{A2490288-E501-4D63-97D9-55B3750AE032}"/>
              </a:ext>
            </a:extLst>
          </p:cNvPr>
          <p:cNvSpPr txBox="1"/>
          <p:nvPr/>
        </p:nvSpPr>
        <p:spPr>
          <a:xfrm>
            <a:off x="31621602" y="18478098"/>
            <a:ext cx="9479154" cy="923330"/>
          </a:xfrm>
          <a:prstGeom prst="rect">
            <a:avLst/>
          </a:prstGeom>
          <a:noFill/>
        </p:spPr>
        <p:txBody>
          <a:bodyPr wrap="square" rtlCol="0">
            <a:spAutoFit/>
          </a:bodyPr>
          <a:lstStyle/>
          <a:p>
            <a:r>
              <a:rPr lang="en-US" sz="1800" b="1" dirty="0">
                <a:latin typeface="Segoe UI" panose="020B0502040204020203" pitchFamily="34" charset="0"/>
              </a:rPr>
              <a:t>Figure 8: Alpha diversity boxplots of microbial diversit</a:t>
            </a:r>
            <a:r>
              <a:rPr lang="en-US" b="1" dirty="0">
                <a:latin typeface="Segoe UI" panose="020B0502040204020203" pitchFamily="34" charset="0"/>
              </a:rPr>
              <a:t>y</a:t>
            </a:r>
            <a:r>
              <a:rPr lang="en-US" sz="1800" dirty="0">
                <a:latin typeface="Segoe UI" panose="020B0502040204020203" pitchFamily="34" charset="0"/>
              </a:rPr>
              <a:t>, including the observed richness and Shannon index(SI) for high and low BC (</a:t>
            </a:r>
            <a:r>
              <a:rPr lang="en-US" sz="1800" dirty="0" err="1">
                <a:latin typeface="Segoe UI" panose="020B0502040204020203" pitchFamily="34" charset="0"/>
              </a:rPr>
              <a:t>Blasto</a:t>
            </a:r>
            <a:r>
              <a:rPr lang="en-US" sz="1800" dirty="0">
                <a:latin typeface="Segoe UI" panose="020B0502040204020203" pitchFamily="34" charset="0"/>
              </a:rPr>
              <a:t>) content. A Mann-Whitney test on the SI of the two groups produced a non-significant result, with p = 0.184.</a:t>
            </a:r>
          </a:p>
        </p:txBody>
      </p:sp>
      <p:sp>
        <p:nvSpPr>
          <p:cNvPr id="38" name="TextBox 37">
            <a:extLst>
              <a:ext uri="{FF2B5EF4-FFF2-40B4-BE49-F238E27FC236}">
                <a16:creationId xmlns:a16="http://schemas.microsoft.com/office/drawing/2014/main" id="{4923827F-363B-422A-9F03-4D88AA36E2C2}"/>
              </a:ext>
            </a:extLst>
          </p:cNvPr>
          <p:cNvSpPr txBox="1"/>
          <p:nvPr/>
        </p:nvSpPr>
        <p:spPr>
          <a:xfrm>
            <a:off x="31214594" y="28710920"/>
            <a:ext cx="21602700" cy="1231106"/>
          </a:xfrm>
          <a:prstGeom prst="rect">
            <a:avLst/>
          </a:prstGeom>
          <a:noFill/>
        </p:spPr>
        <p:txBody>
          <a:bodyPr wrap="square">
            <a:spAutoFit/>
          </a:bodyPr>
          <a:lstStyle/>
          <a:p>
            <a:pPr eaLnBrk="1" hangingPunct="1"/>
            <a:endParaRPr lang="en-US" altLang="da-DK" sz="5400" b="1" dirty="0">
              <a:latin typeface="Quattrocento Sans"/>
              <a:cs typeface="Helvetica" panose="020B0604020202020204" pitchFamily="34" charset="0"/>
            </a:endParaRPr>
          </a:p>
          <a:p>
            <a:pPr eaLnBrk="1" hangingPunct="1"/>
            <a:r>
              <a:rPr lang="en-US" altLang="da-DK" b="1" dirty="0">
                <a:latin typeface="Quattrocento Sans"/>
                <a:cs typeface="Helvetica" panose="020B0604020202020204" pitchFamily="34" charset="0"/>
              </a:rPr>
              <a:t>Acknowledgement:</a:t>
            </a:r>
            <a:r>
              <a:rPr lang="en-US" altLang="da-DK" b="1" dirty="0">
                <a:latin typeface="Quattrocento Sans"/>
              </a:rPr>
              <a:t>  </a:t>
            </a:r>
            <a:r>
              <a:rPr lang="en-US" altLang="da-DK" dirty="0">
                <a:solidFill>
                  <a:srgbClr val="000000"/>
                </a:solidFill>
                <a:latin typeface="Quattrocento Sans"/>
                <a:cs typeface="Helvetica" panose="020B0604020202020204" pitchFamily="34" charset="0"/>
              </a:rPr>
              <a:t>Thanks to </a:t>
            </a:r>
            <a:r>
              <a:rPr lang="da-DK" dirty="0">
                <a:solidFill>
                  <a:srgbClr val="000000"/>
                </a:solidFill>
                <a:latin typeface="Quattrocento Sans"/>
                <a:cs typeface="Helvetica" panose="020B0604020202020204" pitchFamily="34" charset="0"/>
              </a:rPr>
              <a:t>Frank Aarestrup  for the samples </a:t>
            </a:r>
            <a:endParaRPr lang="en-US" altLang="da-DK" dirty="0">
              <a:solidFill>
                <a:srgbClr val="000000"/>
              </a:solidFill>
              <a:latin typeface="Quattrocento Sans"/>
              <a:cs typeface="Helvetica" panose="020B0604020202020204" pitchFamily="34" charset="0"/>
            </a:endParaRPr>
          </a:p>
        </p:txBody>
      </p:sp>
      <p:sp>
        <p:nvSpPr>
          <p:cNvPr id="17" name="TextBox 16">
            <a:extLst>
              <a:ext uri="{FF2B5EF4-FFF2-40B4-BE49-F238E27FC236}">
                <a16:creationId xmlns:a16="http://schemas.microsoft.com/office/drawing/2014/main" id="{E3C83975-FE49-4207-9A0A-5C584DB9208B}"/>
              </a:ext>
            </a:extLst>
          </p:cNvPr>
          <p:cNvSpPr txBox="1"/>
          <p:nvPr/>
        </p:nvSpPr>
        <p:spPr>
          <a:xfrm>
            <a:off x="20418022" y="5197700"/>
            <a:ext cx="9198696" cy="12187952"/>
          </a:xfrm>
          <a:prstGeom prst="rect">
            <a:avLst/>
          </a:prstGeom>
          <a:noFill/>
        </p:spPr>
        <p:txBody>
          <a:bodyPr wrap="square" rtlCol="0">
            <a:spAutoFit/>
          </a:bodyPr>
          <a:lstStyle/>
          <a:p>
            <a:pPr algn="just" rtl="0">
              <a:spcBef>
                <a:spcPts val="0"/>
              </a:spcBef>
              <a:spcAft>
                <a:spcPts val="0"/>
              </a:spcAft>
            </a:pPr>
            <a:r>
              <a:rPr lang="en-US" sz="2800" b="1" i="0" u="none" strike="noStrike" dirty="0">
                <a:solidFill>
                  <a:srgbClr val="000000"/>
                </a:solidFill>
                <a:effectLst/>
                <a:latin typeface="Quattrocento Sans"/>
                <a:cs typeface="Helvetica" panose="020B0604020202020204" pitchFamily="34" charset="0"/>
              </a:rPr>
              <a:t>Assessment of data quality</a:t>
            </a:r>
            <a:endParaRPr lang="en-US" sz="2800" b="0" dirty="0">
              <a:effectLst/>
              <a:latin typeface="Quattrocento Sans"/>
              <a:cs typeface="Helvetica" panose="020B0604020202020204" pitchFamily="34" charset="0"/>
            </a:endParaRPr>
          </a:p>
          <a:p>
            <a:pPr algn="just" rtl="0">
              <a:spcBef>
                <a:spcPts val="0"/>
              </a:spcBef>
              <a:spcAft>
                <a:spcPts val="0"/>
              </a:spcAft>
            </a:pPr>
            <a:r>
              <a:rPr lang="en-US" sz="2600" b="0" i="0" dirty="0">
                <a:solidFill>
                  <a:srgbClr val="050505"/>
                </a:solidFill>
                <a:effectLst/>
                <a:latin typeface="Quattrocento Sans"/>
              </a:rPr>
              <a:t>A total of 29 samples were sen</a:t>
            </a:r>
            <a:r>
              <a:rPr lang="en-US" sz="2600" dirty="0">
                <a:solidFill>
                  <a:srgbClr val="050505"/>
                </a:solidFill>
                <a:latin typeface="Quattrocento Sans"/>
              </a:rPr>
              <a:t>t to be </a:t>
            </a:r>
            <a:r>
              <a:rPr lang="en-US" sz="2600" b="0" i="0" dirty="0">
                <a:solidFill>
                  <a:srgbClr val="050505"/>
                </a:solidFill>
                <a:effectLst/>
                <a:latin typeface="Quattrocento Sans"/>
              </a:rPr>
              <a:t>sequenced, but only 20 were returned (14 from domesticated pigs, and 6 from wild boars).</a:t>
            </a:r>
            <a:r>
              <a:rPr lang="en-US" sz="2600" dirty="0">
                <a:solidFill>
                  <a:srgbClr val="000000"/>
                </a:solidFill>
                <a:latin typeface="Quattrocento Sans"/>
                <a:cs typeface="Helvetica" panose="020B0604020202020204" pitchFamily="34" charset="0"/>
              </a:rPr>
              <a:t> </a:t>
            </a:r>
            <a:r>
              <a:rPr lang="en-US" sz="2600" b="0" i="0" u="none" strike="noStrike" dirty="0">
                <a:solidFill>
                  <a:srgbClr val="000000"/>
                </a:solidFill>
                <a:effectLst/>
                <a:latin typeface="Quattrocento Sans"/>
                <a:cs typeface="Helvetica" panose="020B0604020202020204" pitchFamily="34" charset="0"/>
              </a:rPr>
              <a:t>After preprocessing, all quality scores were &gt; 30.</a:t>
            </a:r>
            <a:r>
              <a:rPr lang="en-US" sz="2600" dirty="0">
                <a:solidFill>
                  <a:srgbClr val="000000"/>
                </a:solidFill>
                <a:latin typeface="Quattrocento Sans"/>
                <a:cs typeface="Helvetica" panose="020B0604020202020204" pitchFamily="34" charset="0"/>
              </a:rPr>
              <a:t> </a:t>
            </a:r>
            <a:r>
              <a:rPr lang="en-US" sz="2600" b="0" i="0" u="none" strike="noStrike" dirty="0">
                <a:solidFill>
                  <a:srgbClr val="000000"/>
                </a:solidFill>
                <a:effectLst/>
                <a:latin typeface="Quattrocento Sans"/>
                <a:cs typeface="Helvetica" panose="020B0604020202020204" pitchFamily="34" charset="0"/>
              </a:rPr>
              <a:t>Nonpareil curves were plotted (figure 1) to exemplify the average estimated coverage, which was found to be low for most samples. Increased sequencing effort would be needed to ensure the results of this study are reliable. A total abundance plot representing the number of reads associated to each domain was made (figure 2). Here it is apparent that a lot of unknown reads are produced due to limitations of the kaiju database.</a:t>
            </a:r>
            <a:endParaRPr lang="en-US" sz="2600" b="0" dirty="0">
              <a:effectLst/>
              <a:latin typeface="Quattrocento Sans"/>
              <a:cs typeface="Helvetica" panose="020B0604020202020204" pitchFamily="34" charset="0"/>
            </a:endParaRPr>
          </a:p>
          <a:p>
            <a:pPr algn="just" rtl="0">
              <a:spcBef>
                <a:spcPts val="0"/>
              </a:spcBef>
              <a:spcAft>
                <a:spcPts val="0"/>
              </a:spcAft>
            </a:pPr>
            <a:br>
              <a:rPr lang="en-US" sz="2600" b="0" dirty="0">
                <a:effectLst/>
                <a:latin typeface="Quattrocento Sans"/>
                <a:cs typeface="Helvetica" panose="020B0604020202020204" pitchFamily="34" charset="0"/>
              </a:rPr>
            </a:br>
            <a:r>
              <a:rPr lang="en-US" sz="2800" b="1" i="0" u="none" strike="noStrike" dirty="0">
                <a:solidFill>
                  <a:srgbClr val="000000"/>
                </a:solidFill>
                <a:effectLst/>
                <a:latin typeface="Quattrocento Sans"/>
                <a:cs typeface="Helvetica" panose="020B0604020202020204" pitchFamily="34" charset="0"/>
              </a:rPr>
              <a:t>Comparing group-wise protozoan prevalence and diversity</a:t>
            </a:r>
            <a:endParaRPr lang="en-US" sz="2800" b="0" dirty="0">
              <a:effectLst/>
              <a:latin typeface="Quattrocento Sans"/>
              <a:cs typeface="Helvetica" panose="020B0604020202020204" pitchFamily="34" charset="0"/>
            </a:endParaRPr>
          </a:p>
          <a:p>
            <a:pPr algn="just" rtl="0">
              <a:spcBef>
                <a:spcPts val="0"/>
              </a:spcBef>
              <a:spcAft>
                <a:spcPts val="0"/>
              </a:spcAft>
            </a:pPr>
            <a:r>
              <a:rPr lang="en-US" sz="2600" b="0" i="0" u="none" strike="noStrike" dirty="0">
                <a:solidFill>
                  <a:srgbClr val="000000"/>
                </a:solidFill>
                <a:effectLst/>
                <a:latin typeface="Quattrocento Sans"/>
                <a:cs typeface="Helvetica" panose="020B0604020202020204" pitchFamily="34" charset="0"/>
              </a:rPr>
              <a:t>The standardized relative abundance of protozoan parasites was plotted to visualize the prevalence (figure 3), from which it was clear that </a:t>
            </a:r>
            <a:r>
              <a:rPr lang="en-US" sz="2600" b="0" i="1" u="none" strike="noStrike" dirty="0">
                <a:solidFill>
                  <a:srgbClr val="000000"/>
                </a:solidFill>
                <a:effectLst/>
                <a:latin typeface="Quattrocento Sans"/>
                <a:cs typeface="Helvetica" panose="020B0604020202020204" pitchFamily="34" charset="0"/>
              </a:rPr>
              <a:t>Blastocystis </a:t>
            </a:r>
            <a:r>
              <a:rPr lang="en-US" sz="2600" b="0" i="0" u="none" strike="noStrike" dirty="0">
                <a:solidFill>
                  <a:srgbClr val="000000"/>
                </a:solidFill>
                <a:effectLst/>
                <a:latin typeface="Quattrocento Sans"/>
                <a:cs typeface="Helvetica" panose="020B0604020202020204" pitchFamily="34" charset="0"/>
              </a:rPr>
              <a:t>(BC) was highly dominating in cer</a:t>
            </a:r>
            <a:r>
              <a:rPr lang="en-US" sz="2600" i="0" u="none" strike="noStrike" dirty="0">
                <a:solidFill>
                  <a:srgbClr val="000000"/>
                </a:solidFill>
                <a:effectLst/>
                <a:latin typeface="Quattrocento Sans"/>
                <a:cs typeface="Helvetica" panose="020B0604020202020204" pitchFamily="34" charset="0"/>
              </a:rPr>
              <a:t>tain</a:t>
            </a:r>
            <a:r>
              <a:rPr lang="en-US" sz="2600" b="0" i="0" u="none" strike="noStrike" dirty="0">
                <a:solidFill>
                  <a:srgbClr val="000000"/>
                </a:solidFill>
                <a:effectLst/>
                <a:latin typeface="Quattrocento Sans"/>
                <a:cs typeface="Helvetica" panose="020B0604020202020204" pitchFamily="34" charset="0"/>
              </a:rPr>
              <a:t> samples. Additionally, a DESeq2 analysis was conducted to find any genera with significant difference between the two groups. No significant differences were found for any of the included genera. Alpha diversity boxplots of the protozoan parasites were made (figure 4), along with a Mann-Whitney test on the SI of the two groups, which was non-significant. </a:t>
            </a:r>
            <a:endParaRPr lang="en-US" sz="2600" b="0" dirty="0">
              <a:effectLst/>
              <a:latin typeface="Quattrocento Sans"/>
              <a:cs typeface="Helvetica" panose="020B0604020202020204" pitchFamily="34" charset="0"/>
            </a:endParaRPr>
          </a:p>
          <a:p>
            <a:pPr algn="just" rtl="0">
              <a:spcBef>
                <a:spcPts val="0"/>
              </a:spcBef>
              <a:spcAft>
                <a:spcPts val="0"/>
              </a:spcAft>
            </a:pPr>
            <a:br>
              <a:rPr lang="en-US" sz="2600" b="0" dirty="0">
                <a:effectLst/>
                <a:latin typeface="Quattrocento Sans"/>
                <a:cs typeface="Helvetica" panose="020B0604020202020204" pitchFamily="34" charset="0"/>
              </a:rPr>
            </a:br>
            <a:r>
              <a:rPr lang="en-US" sz="2800" b="1" i="0" u="none" strike="noStrike" dirty="0">
                <a:solidFill>
                  <a:srgbClr val="000000"/>
                </a:solidFill>
                <a:effectLst/>
                <a:latin typeface="Quattrocento Sans"/>
                <a:cs typeface="Helvetica" panose="020B0604020202020204" pitchFamily="34" charset="0"/>
              </a:rPr>
              <a:t>Comparing the total microbial- and protozoan diversity</a:t>
            </a:r>
            <a:endParaRPr lang="en-US" sz="2800" b="0" dirty="0">
              <a:effectLst/>
              <a:latin typeface="Quattrocento Sans"/>
              <a:cs typeface="Helvetica" panose="020B0604020202020204" pitchFamily="34" charset="0"/>
            </a:endParaRPr>
          </a:p>
          <a:p>
            <a:pPr algn="just" rtl="0">
              <a:spcBef>
                <a:spcPts val="0"/>
              </a:spcBef>
              <a:spcAft>
                <a:spcPts val="0"/>
              </a:spcAft>
            </a:pPr>
            <a:r>
              <a:rPr lang="en-US" sz="2600" b="0" i="0" u="none" strike="noStrike" dirty="0">
                <a:solidFill>
                  <a:srgbClr val="000000"/>
                </a:solidFill>
                <a:effectLst/>
                <a:latin typeface="Quattrocento Sans"/>
                <a:cs typeface="Helvetica" panose="020B0604020202020204" pitchFamily="34" charset="0"/>
              </a:rPr>
              <a:t>PCA plot based on Euclidean distances. No distinct separation between groups in PC1 or PC2, although clustering to some extent is seen in the plot for the full microbiome. Auxiliary metadata could possibly explain this grouping. A PERMANOVA test was carried out for both approaches and neither were significant.</a:t>
            </a:r>
            <a:endParaRPr lang="da-DK" sz="2600" b="1" dirty="0">
              <a:latin typeface="Quattrocento Sans"/>
              <a:cs typeface="Helvetica" panose="020B0604020202020204" pitchFamily="34" charset="0"/>
            </a:endParaRPr>
          </a:p>
          <a:p>
            <a:pPr algn="just"/>
            <a:endParaRPr lang="da-DK" sz="2600" b="1" dirty="0">
              <a:latin typeface="Helvetica" panose="020B0604020202020204" pitchFamily="34" charset="0"/>
              <a:cs typeface="Helvetica" panose="020B0604020202020204" pitchFamily="34" charset="0"/>
            </a:endParaRPr>
          </a:p>
        </p:txBody>
      </p:sp>
      <p:sp>
        <p:nvSpPr>
          <p:cNvPr id="34" name="TextBox 33">
            <a:extLst>
              <a:ext uri="{FF2B5EF4-FFF2-40B4-BE49-F238E27FC236}">
                <a16:creationId xmlns:a16="http://schemas.microsoft.com/office/drawing/2014/main" id="{7DB681D3-8820-4956-BED8-2B7D1C21712E}"/>
              </a:ext>
            </a:extLst>
          </p:cNvPr>
          <p:cNvSpPr txBox="1"/>
          <p:nvPr/>
        </p:nvSpPr>
        <p:spPr>
          <a:xfrm>
            <a:off x="31096278" y="5417352"/>
            <a:ext cx="4123819" cy="6771084"/>
          </a:xfrm>
          <a:prstGeom prst="rect">
            <a:avLst/>
          </a:prstGeom>
          <a:noFill/>
        </p:spPr>
        <p:txBody>
          <a:bodyPr wrap="square" rtlCol="0">
            <a:spAutoFit/>
          </a:bodyPr>
          <a:lstStyle/>
          <a:p>
            <a:pPr algn="just" rtl="0">
              <a:spcBef>
                <a:spcPts val="0"/>
              </a:spcBef>
              <a:spcAft>
                <a:spcPts val="0"/>
              </a:spcAft>
            </a:pPr>
            <a:r>
              <a:rPr lang="en-US" sz="2800" b="1" i="0" u="none" strike="noStrike" dirty="0">
                <a:solidFill>
                  <a:srgbClr val="000000"/>
                </a:solidFill>
                <a:effectLst/>
                <a:latin typeface="Quattrocento Sans"/>
              </a:rPr>
              <a:t>Distribution of species</a:t>
            </a:r>
            <a:endParaRPr lang="en-US" sz="2800" b="0" dirty="0">
              <a:effectLst/>
              <a:latin typeface="Quattrocento Sans"/>
            </a:endParaRPr>
          </a:p>
          <a:p>
            <a:pPr algn="just"/>
            <a:r>
              <a:rPr lang="en-US" sz="2400" b="0" i="0" u="none" strike="noStrike" dirty="0">
                <a:solidFill>
                  <a:srgbClr val="000000"/>
                </a:solidFill>
                <a:effectLst/>
                <a:latin typeface="Quattrocento Sans"/>
              </a:rPr>
              <a:t>A heatmap showed that there was a negative correlation between BC</a:t>
            </a:r>
            <a:r>
              <a:rPr lang="en-US" sz="2400" b="0" i="1" u="none" strike="noStrike" dirty="0">
                <a:solidFill>
                  <a:srgbClr val="000000"/>
                </a:solidFill>
                <a:effectLst/>
                <a:latin typeface="Quattrocento Sans"/>
              </a:rPr>
              <a:t> </a:t>
            </a:r>
            <a:r>
              <a:rPr lang="en-US" sz="2400" b="0" i="0" u="none" strike="noStrike" dirty="0">
                <a:solidFill>
                  <a:srgbClr val="000000"/>
                </a:solidFill>
                <a:effectLst/>
                <a:latin typeface="Quattrocento Sans"/>
              </a:rPr>
              <a:t>and the rest of the protozoan parasites, separating the samples in either high or low BC.</a:t>
            </a:r>
          </a:p>
          <a:p>
            <a:pPr algn="just"/>
            <a:endParaRPr lang="en-US" sz="2400" dirty="0">
              <a:solidFill>
                <a:srgbClr val="000000"/>
              </a:solidFill>
              <a:latin typeface="Quattrocento Sans"/>
            </a:endParaRPr>
          </a:p>
          <a:p>
            <a:pPr algn="just"/>
            <a:r>
              <a:rPr lang="en-US" sz="2400" b="0" i="0" u="none" strike="noStrike" dirty="0">
                <a:solidFill>
                  <a:srgbClr val="000000"/>
                </a:solidFill>
                <a:effectLst/>
                <a:latin typeface="Quattrocento Sans"/>
              </a:rPr>
              <a:t>According to literature</a:t>
            </a:r>
            <a:r>
              <a:rPr lang="en-US" sz="2400" b="0" i="0" u="none" strike="noStrike" baseline="30000" dirty="0">
                <a:solidFill>
                  <a:srgbClr val="000000"/>
                </a:solidFill>
                <a:effectLst/>
                <a:latin typeface="Quattrocento Sans"/>
              </a:rPr>
              <a:t>8</a:t>
            </a:r>
            <a:r>
              <a:rPr lang="en-US" sz="2400" b="0" i="0" u="none" strike="noStrike" dirty="0">
                <a:solidFill>
                  <a:srgbClr val="000000"/>
                </a:solidFill>
                <a:effectLst/>
                <a:latin typeface="Quattrocento Sans"/>
              </a:rPr>
              <a:t>, high BC content has been related to higher diversity of the full microbiome, so to further investigate this an analysis of the alpha diversity based on groups of high/low abundance of BC was carried out. No significance was found, thus not supporting literature.  </a:t>
            </a:r>
            <a:endParaRPr lang="da-DK" sz="2400" dirty="0">
              <a:latin typeface="Quattrocento Sans"/>
            </a:endParaRPr>
          </a:p>
        </p:txBody>
      </p:sp>
      <p:pic>
        <p:nvPicPr>
          <p:cNvPr id="40" name="Picture 39" descr="Text&#10;&#10;Description automatically generated">
            <a:extLst>
              <a:ext uri="{FF2B5EF4-FFF2-40B4-BE49-F238E27FC236}">
                <a16:creationId xmlns:a16="http://schemas.microsoft.com/office/drawing/2014/main" id="{61464764-D0EB-4969-98DD-6D8A8508FD66}"/>
              </a:ext>
            </a:extLst>
          </p:cNvPr>
          <p:cNvPicPr>
            <a:picLocks noChangeAspect="1"/>
          </p:cNvPicPr>
          <p:nvPr/>
        </p:nvPicPr>
        <p:blipFill>
          <a:blip r:embed="rId15"/>
          <a:stretch>
            <a:fillRect/>
          </a:stretch>
        </p:blipFill>
        <p:spPr>
          <a:xfrm>
            <a:off x="529059" y="11852955"/>
            <a:ext cx="10451670" cy="11984831"/>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13902</TotalTime>
  <Words>1210</Words>
  <Application>Microsoft Office PowerPoint</Application>
  <PresentationFormat>Brugerdefineret</PresentationFormat>
  <Paragraphs>66</Paragraphs>
  <Slides>1</Slides>
  <Notes>1</Notes>
  <HiddenSlides>0</HiddenSlides>
  <MMClips>0</MMClips>
  <ScaleCrop>false</ScaleCrop>
  <HeadingPairs>
    <vt:vector size="6" baseType="variant">
      <vt:variant>
        <vt:lpstr>Benyttede skrifttyper</vt:lpstr>
      </vt:variant>
      <vt:variant>
        <vt:i4>9</vt:i4>
      </vt:variant>
      <vt:variant>
        <vt:lpstr>Tema</vt:lpstr>
      </vt:variant>
      <vt:variant>
        <vt:i4>1</vt:i4>
      </vt:variant>
      <vt:variant>
        <vt:lpstr>Slidetitler</vt:lpstr>
      </vt:variant>
      <vt:variant>
        <vt:i4>1</vt:i4>
      </vt:variant>
    </vt:vector>
  </HeadingPairs>
  <TitlesOfParts>
    <vt:vector size="11" baseType="lpstr">
      <vt:lpstr>Arial</vt:lpstr>
      <vt:lpstr>Avenir Book</vt:lpstr>
      <vt:lpstr>Avenir Heavy</vt:lpstr>
      <vt:lpstr>Calibri</vt:lpstr>
      <vt:lpstr>Calibri Light</vt:lpstr>
      <vt:lpstr>Helvetica</vt:lpstr>
      <vt:lpstr>Quattrocento Sans</vt:lpstr>
      <vt:lpstr>Segoe UI</vt:lpstr>
      <vt:lpstr>Wingdings</vt:lpstr>
      <vt:lpstr>Office-tema</vt:lpstr>
      <vt:lpstr>PowerPoint-præsentation</vt:lpstr>
    </vt:vector>
  </TitlesOfParts>
  <Manager/>
  <Company/>
  <LinksUpToDate>false</LinksUpToDate>
  <SharedDoc>false</SharedDoc>
  <HyperlinkBase>https://colinpurrington.com/tips/poster-design</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Horizontal conference poster template</dc:title>
  <dc:subject>conference poster</dc:subject>
  <dc:creator>Colin Purrington</dc:creator>
  <cp:keywords>poster, conference, session, meeting, symposium, research, presentation</cp:keywords>
  <dc:description>Copyright Colin Purrington 2019</dc:description>
  <cp:lastModifiedBy>christina dalbøge</cp:lastModifiedBy>
  <cp:revision>705</cp:revision>
  <cp:lastPrinted>2011-10-30T12:54:45Z</cp:lastPrinted>
  <dcterms:created xsi:type="dcterms:W3CDTF">2012-06-12T14:08:55Z</dcterms:created>
  <dcterms:modified xsi:type="dcterms:W3CDTF">2020-12-01T10:50:46Z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