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7"/>
    <p:sldMasterId id="2147483680" r:id="rId8"/>
  </p:sldMasterIdLst>
  <p:notesMasterIdLst>
    <p:notesMasterId r:id="rId30"/>
  </p:notesMasterIdLst>
  <p:handoutMasterIdLst>
    <p:handoutMasterId r:id="rId31"/>
  </p:handoutMasterIdLst>
  <p:sldIdLst>
    <p:sldId id="256" r:id="rId9"/>
    <p:sldId id="273" r:id="rId10"/>
    <p:sldId id="259" r:id="rId11"/>
    <p:sldId id="257" r:id="rId12"/>
    <p:sldId id="276" r:id="rId13"/>
    <p:sldId id="274" r:id="rId14"/>
    <p:sldId id="277" r:id="rId15"/>
    <p:sldId id="278" r:id="rId16"/>
    <p:sldId id="279" r:id="rId17"/>
    <p:sldId id="280" r:id="rId18"/>
    <p:sldId id="281" r:id="rId19"/>
    <p:sldId id="282" r:id="rId20"/>
    <p:sldId id="284" r:id="rId21"/>
    <p:sldId id="306" r:id="rId22"/>
    <p:sldId id="307" r:id="rId23"/>
    <p:sldId id="309" r:id="rId24"/>
    <p:sldId id="310" r:id="rId25"/>
    <p:sldId id="311" r:id="rId26"/>
    <p:sldId id="312" r:id="rId27"/>
    <p:sldId id="313" r:id="rId28"/>
    <p:sldId id="272" r:id="rId29"/>
  </p:sldIdLst>
  <p:sldSz cx="12190413" cy="6858000"/>
  <p:notesSz cx="6858000" cy="9144000"/>
  <p:custDataLst>
    <p:tags r:id="rId32"/>
  </p:custDataLst>
  <p:defaultTextStyle>
    <a:defPPr>
      <a:defRPr lang="da-DK"/>
    </a:defPPr>
    <a:lvl1pPr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1748"/>
    <a:srgbClr val="1FD082"/>
    <a:srgbClr val="2F3EEA"/>
    <a:srgbClr val="FFFFFF"/>
    <a:srgbClr val="990000"/>
    <a:srgbClr val="000000"/>
    <a:srgbClr val="FFCC00"/>
    <a:srgbClr val="FF6600"/>
    <a:srgbClr val="FF0000"/>
    <a:srgbClr val="FF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878" autoAdjust="0"/>
  </p:normalViewPr>
  <p:slideViewPr>
    <p:cSldViewPr showGuides="1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tags" Target="tags/tag1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da-DK" dirty="0">
              <a:latin typeface="Arial" panose="020B0604020202020204" pitchFamily="34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endParaRPr lang="da-DK" dirty="0">
              <a:latin typeface="Arial" panose="020B0604020202020204" pitchFamily="34" charset="0"/>
            </a:endParaRP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da-DK" dirty="0">
              <a:latin typeface="Arial" panose="020B0604020202020204" pitchFamily="34" charset="0"/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fld id="{491ECFBD-4A0D-4BCF-98A8-E205F44719BF}" type="slidenum">
              <a:rPr lang="da-DK" smtClean="0">
                <a:latin typeface="Arial" panose="020B0604020202020204" pitchFamily="34" charset="0"/>
              </a:rPr>
              <a:pPr/>
              <a:t>‹#›</a:t>
            </a:fld>
            <a:endParaRPr lang="da-DK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809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2588" y="685800"/>
            <a:ext cx="60928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fld id="{C734BB09-483B-4C4B-A5A4-C02A22055B01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77836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da-DK" smtClean="0"/>
              <a:pPr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41563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ont 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ckground"/>
          <p:cNvSpPr/>
          <p:nvPr userDrawn="1"/>
        </p:nvSpPr>
        <p:spPr bwMode="auto">
          <a:xfrm>
            <a:off x="0" y="0"/>
            <a:ext cx="12190413" cy="6861600"/>
          </a:xfrm>
          <a:prstGeom prst="rect">
            <a:avLst/>
          </a:prstGeom>
          <a:solidFill>
            <a:srgbClr val="17174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11" name="Logo white">
            <a:extLst>
              <a:ext uri="{FF2B5EF4-FFF2-40B4-BE49-F238E27FC236}">
                <a16:creationId xmlns:a16="http://schemas.microsoft.com/office/drawing/2014/main" id="{275A6477-FE3A-4D40-B1FE-E46C11E344A5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252000" y="252000"/>
            <a:ext cx="419611" cy="612000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da-DK" dirty="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859" y="3545117"/>
            <a:ext cx="10840028" cy="2706458"/>
          </a:xfrm>
        </p:spPr>
        <p:txBody>
          <a:bodyPr anchor="t" anchorCtr="0"/>
          <a:lstStyle>
            <a:lvl1pPr>
              <a:lnSpc>
                <a:spcPct val="93000"/>
              </a:lnSpc>
              <a:defRPr sz="80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noProof="0" dirty="0" err="1"/>
              <a:t>Click</a:t>
            </a:r>
            <a:r>
              <a:rPr lang="da-DK" noProof="0" dirty="0"/>
              <a:t> to </a:t>
            </a:r>
            <a:r>
              <a:rPr lang="da-DK" noProof="0" dirty="0" err="1"/>
              <a:t>edit</a:t>
            </a:r>
            <a:r>
              <a:rPr lang="da-DK" noProof="0" dirty="0"/>
              <a:t> Master </a:t>
            </a:r>
            <a:r>
              <a:rPr lang="da-DK" noProof="0" dirty="0" err="1"/>
              <a:t>title</a:t>
            </a:r>
            <a:r>
              <a:rPr lang="da-DK" noProof="0" dirty="0"/>
              <a:t> </a:t>
            </a:r>
            <a:r>
              <a:rPr lang="da-DK" noProof="0" dirty="0" err="1"/>
              <a:t>style</a:t>
            </a:r>
            <a:endParaRPr lang="da-DK" noProof="0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072" y="1704975"/>
            <a:ext cx="10840028" cy="1660654"/>
          </a:xfrm>
        </p:spPr>
        <p:txBody>
          <a:bodyPr anchor="b" anchorCtr="0"/>
          <a:lstStyle>
            <a:lvl1pPr marL="0" indent="0">
              <a:lnSpc>
                <a:spcPct val="110000"/>
              </a:lnSpc>
              <a:spcBef>
                <a:spcPts val="0"/>
              </a:spcBef>
              <a:buFontTx/>
              <a:buNone/>
              <a:defRPr sz="30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noProof="0" dirty="0" err="1"/>
              <a:t>Click</a:t>
            </a:r>
            <a:r>
              <a:rPr lang="da-DK" noProof="0" dirty="0"/>
              <a:t> to </a:t>
            </a:r>
            <a:r>
              <a:rPr lang="da-DK" noProof="0" dirty="0" err="1"/>
              <a:t>edit</a:t>
            </a:r>
            <a:r>
              <a:rPr lang="da-DK" noProof="0" dirty="0"/>
              <a:t> Master </a:t>
            </a:r>
            <a:r>
              <a:rPr lang="da-DK" noProof="0" dirty="0" err="1"/>
              <a:t>subtitle</a:t>
            </a:r>
            <a:r>
              <a:rPr lang="da-DK" noProof="0" dirty="0"/>
              <a:t> </a:t>
            </a:r>
            <a:r>
              <a:rPr lang="da-DK" noProof="0" dirty="0" err="1"/>
              <a:t>style</a:t>
            </a:r>
            <a:endParaRPr lang="da-DK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117C6C-7BC3-4888-BC29-FAB17565D11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7E4668-D07F-4B96-9755-1754027348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2" name="text" descr="{&quot;templafy&quot;:{&quot;id&quot;:&quot;ccd9f3e3-8b63-4793-95bb-f7d5a1190340&quot;}}" title="UserProfile.Offices.Workarea_{{DocumentLanguage}}">
            <a:extLst>
              <a:ext uri="{FF2B5EF4-FFF2-40B4-BE49-F238E27FC236}">
                <a16:creationId xmlns:a16="http://schemas.microsoft.com/office/drawing/2014/main" id="{88D4F65B-7B1E-4E1A-AD30-98C826D9001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4726" y="6541200"/>
            <a:ext cx="3397071" cy="31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0"/>
          <a:lstStyle/>
          <a:p>
            <a:pPr algn="l" eaLnBrk="0" hangingPunct="0">
              <a:spcBef>
                <a:spcPct val="0"/>
              </a:spcBef>
            </a:pPr>
            <a:r>
              <a:rPr lang="da-DK" sz="700" b="1" dirty="0" smtClean="0">
                <a:solidFill>
                  <a:srgbClr val="FFFFFF"/>
                </a:solidFill>
                <a:latin typeface="+mn-lt"/>
              </a:rPr>
              <a:t>DTU Sundhedsteknologi</a:t>
            </a:r>
            <a:endParaRPr lang="da-DK" sz="7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6" name="date" descr="{&quot;templafy&quot;:{&quot;id&quot;:&quot;aff792f5-4928-409a-8bf8-5be24efba716&quot;}}" title="Form.Date">
            <a:extLst>
              <a:ext uri="{FF2B5EF4-FFF2-40B4-BE49-F238E27FC236}">
                <a16:creationId xmlns:a16="http://schemas.microsoft.com/office/drawing/2014/main" id="{14EC1005-E0C5-4AE7-8DFC-958CB93AC366}"/>
              </a:ext>
            </a:extLst>
          </p:cNvPr>
          <p:cNvSpPr/>
          <p:nvPr userDrawn="1"/>
        </p:nvSpPr>
        <p:spPr bwMode="auto">
          <a:xfrm>
            <a:off x="251363" y="6541200"/>
            <a:ext cx="1104013" cy="316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7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n-lt"/>
                <a:ea typeface="ＭＳ Ｐゴシック" pitchFamily="-80" charset="-128"/>
              </a:rPr>
              <a:t>30. september 2020</a:t>
            </a:r>
            <a:endParaRPr kumimoji="0" lang="da-DK" sz="7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7" name="text" descr="{&quot;templafy&quot;:{&quot;id&quot;:&quot;77afc876-9a12-483e-a09f-2e63b0535bf0&quot;}}" title="Form.PresentationTitle">
            <a:extLst>
              <a:ext uri="{FF2B5EF4-FFF2-40B4-BE49-F238E27FC236}">
                <a16:creationId xmlns:a16="http://schemas.microsoft.com/office/drawing/2014/main" id="{1E153215-8D65-430A-AB7B-C1174877467B}"/>
              </a:ext>
            </a:extLst>
          </p:cNvPr>
          <p:cNvSpPr txBox="1"/>
          <p:nvPr userDrawn="1"/>
        </p:nvSpPr>
        <p:spPr>
          <a:xfrm>
            <a:off x="5591149" y="6541200"/>
            <a:ext cx="5495949" cy="3168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da-DK" sz="700" dirty="0" err="1" smtClean="0">
                <a:solidFill>
                  <a:srgbClr val="FFFFFF"/>
                </a:solidFill>
                <a:latin typeface="+mn-lt"/>
              </a:rPr>
              <a:t>Alignment</a:t>
            </a:r>
            <a:endParaRPr lang="da-DK" sz="700" dirty="0">
              <a:solidFill>
                <a:srgbClr val="FFFF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72145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pos="156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ont/Pause 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ckground">
            <a:extLst>
              <a:ext uri="{FF2B5EF4-FFF2-40B4-BE49-F238E27FC236}">
                <a16:creationId xmlns:a16="http://schemas.microsoft.com/office/drawing/2014/main" id="{AF9D3C51-A276-4E1F-B6B6-FD6A4E17EE28}"/>
              </a:ext>
            </a:extLst>
          </p:cNvPr>
          <p:cNvSpPr/>
          <p:nvPr userDrawn="1"/>
        </p:nvSpPr>
        <p:spPr bwMode="auto">
          <a:xfrm>
            <a:off x="0" y="0"/>
            <a:ext cx="12193200" cy="6861600"/>
          </a:xfrm>
          <a:prstGeom prst="rect">
            <a:avLst/>
          </a:prstGeom>
          <a:solidFill>
            <a:srgbClr val="17174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C9776080-6230-4AB8-AB28-4D6744DD01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B7FFAE6-D148-4A15-9DFC-7D71B820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3125B57E-AFC7-4517-B327-461DB01D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0" name="Logo color">
            <a:extLst>
              <a:ext uri="{FF2B5EF4-FFF2-40B4-BE49-F238E27FC236}">
                <a16:creationId xmlns:a16="http://schemas.microsoft.com/office/drawing/2014/main" id="{B0EE486B-843B-49D6-90AE-5093AB56E30F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4870539" y="1651373"/>
            <a:ext cx="2388323" cy="3483354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2178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/Pause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id="{A3420087-96DF-432F-B192-585D42BF6A4E}"/>
              </a:ext>
            </a:extLst>
          </p:cNvPr>
          <p:cNvSpPr/>
          <p:nvPr userDrawn="1"/>
        </p:nvSpPr>
        <p:spPr bwMode="auto">
          <a:xfrm>
            <a:off x="0" y="0"/>
            <a:ext cx="12193200" cy="6861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13" name="Logo color">
            <a:extLst>
              <a:ext uri="{FF2B5EF4-FFF2-40B4-BE49-F238E27FC236}">
                <a16:creationId xmlns:a16="http://schemas.microsoft.com/office/drawing/2014/main" id="{09BBEE10-6A59-474F-B766-7643F97F869F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4870539" y="1651373"/>
            <a:ext cx="2388323" cy="3483354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171748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da-DK" dirty="0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AF062B26-8169-4B93-8FD8-CFDB0855A9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A59923C-6F09-424E-AF1E-AC62326A9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 dirty="0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4C299FA2-BF46-4410-B2CD-E3C80B7A9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1" name="Bottom bar">
            <a:extLst>
              <a:ext uri="{FF2B5EF4-FFF2-40B4-BE49-F238E27FC236}">
                <a16:creationId xmlns:a16="http://schemas.microsoft.com/office/drawing/2014/main" id="{495865CE-5BE9-4122-8AB8-48E534DD88F7}"/>
              </a:ext>
            </a:extLst>
          </p:cNvPr>
          <p:cNvSpPr/>
          <p:nvPr userDrawn="1"/>
        </p:nvSpPr>
        <p:spPr bwMode="auto">
          <a:xfrm>
            <a:off x="0" y="6541200"/>
            <a:ext cx="12193200" cy="316800"/>
          </a:xfrm>
          <a:prstGeom prst="rect">
            <a:avLst/>
          </a:prstGeom>
          <a:solidFill>
            <a:srgbClr val="171748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2" name="Top bar">
            <a:extLst>
              <a:ext uri="{FF2B5EF4-FFF2-40B4-BE49-F238E27FC236}">
                <a16:creationId xmlns:a16="http://schemas.microsoft.com/office/drawing/2014/main" id="{0D436479-94F3-475C-8F8D-D3CDC81793FD}"/>
              </a:ext>
            </a:extLst>
          </p:cNvPr>
          <p:cNvSpPr/>
          <p:nvPr userDrawn="1"/>
        </p:nvSpPr>
        <p:spPr bwMode="auto">
          <a:xfrm>
            <a:off x="0" y="0"/>
            <a:ext cx="12193200" cy="50400"/>
          </a:xfrm>
          <a:prstGeom prst="rect">
            <a:avLst/>
          </a:prstGeom>
          <a:solidFill>
            <a:srgbClr val="171748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6376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 smtClean="0"/>
              <a:t>Title </a:t>
            </a:r>
            <a:r>
              <a:rPr lang="da-DK" dirty="0" err="1" smtClean="0"/>
              <a:t>Text</a:t>
            </a:r>
            <a:endParaRPr lang="da-DK" dirty="0"/>
          </a:p>
        </p:txBody>
      </p:sp>
      <p:sp>
        <p:nvSpPr>
          <p:cNvPr id="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 smtClean="0"/>
              <a:t>Body Level One</a:t>
            </a:r>
          </a:p>
          <a:p>
            <a:pPr lvl="1"/>
            <a:r>
              <a:rPr lang="da-DK" dirty="0" smtClean="0"/>
              <a:t>Body Level </a:t>
            </a:r>
            <a:r>
              <a:rPr lang="da-DK" dirty="0" err="1" smtClean="0"/>
              <a:t>Two</a:t>
            </a:r>
            <a:endParaRPr lang="da-DK" dirty="0" smtClean="0"/>
          </a:p>
          <a:p>
            <a:pPr lvl="2"/>
            <a:r>
              <a:rPr lang="da-DK" dirty="0" smtClean="0"/>
              <a:t>Body Level Three</a:t>
            </a:r>
          </a:p>
          <a:p>
            <a:pPr lvl="3"/>
            <a:r>
              <a:rPr lang="da-DK" dirty="0" smtClean="0"/>
              <a:t>Body Level </a:t>
            </a:r>
            <a:r>
              <a:rPr lang="da-DK" dirty="0" err="1" smtClean="0"/>
              <a:t>Four</a:t>
            </a:r>
            <a:endParaRPr lang="da-DK" dirty="0" smtClean="0"/>
          </a:p>
          <a:p>
            <a:pPr lvl="4"/>
            <a:r>
              <a:rPr lang="da-DK" dirty="0" smtClean="0"/>
              <a:t>Body Level </a:t>
            </a:r>
            <a:r>
              <a:rPr lang="da-DK" dirty="0" err="1" smtClean="0"/>
              <a:t>Five</a:t>
            </a:r>
            <a:endParaRPr lang="da-DK" dirty="0"/>
          </a:p>
        </p:txBody>
      </p:sp>
      <p:sp>
        <p:nvSpPr>
          <p:cNvPr id="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da-DK" smtClean="0"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5028407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190470" y="1151930"/>
            <a:ext cx="9809473" cy="2321719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190470" y="3545086"/>
            <a:ext cx="9809473" cy="79474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601"/>
            </a:lvl1pPr>
            <a:lvl2pPr marL="0" indent="0" algn="ctr">
              <a:spcBef>
                <a:spcPts val="0"/>
              </a:spcBef>
              <a:buSzTx/>
              <a:buNone/>
              <a:defRPr sz="2601"/>
            </a:lvl2pPr>
            <a:lvl3pPr marL="0" indent="0" algn="ctr">
              <a:spcBef>
                <a:spcPts val="0"/>
              </a:spcBef>
              <a:buSzTx/>
              <a:buNone/>
              <a:defRPr sz="2601"/>
            </a:lvl3pPr>
            <a:lvl4pPr marL="0" indent="0" algn="ctr">
              <a:spcBef>
                <a:spcPts val="0"/>
              </a:spcBef>
              <a:buSzTx/>
              <a:buNone/>
              <a:defRPr sz="2601"/>
            </a:lvl4pPr>
            <a:lvl5pPr marL="0" indent="0" algn="ctr">
              <a:spcBef>
                <a:spcPts val="0"/>
              </a:spcBef>
              <a:buSzTx/>
              <a:buNone/>
              <a:defRPr sz="260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11790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297586" y="446484"/>
            <a:ext cx="4999974" cy="577750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892853" y="446484"/>
            <a:ext cx="4999974" cy="2803922"/>
          </a:xfrm>
          <a:prstGeom prst="rect">
            <a:avLst/>
          </a:prstGeom>
        </p:spPr>
        <p:txBody>
          <a:bodyPr anchor="b"/>
          <a:lstStyle>
            <a:lvl1pPr>
              <a:defRPr sz="4219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92853" y="3321844"/>
            <a:ext cx="4999974" cy="289321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601"/>
            </a:lvl1pPr>
            <a:lvl2pPr marL="0" indent="0" algn="ctr">
              <a:spcBef>
                <a:spcPts val="0"/>
              </a:spcBef>
              <a:buSzTx/>
              <a:buNone/>
              <a:defRPr sz="2601"/>
            </a:lvl2pPr>
            <a:lvl3pPr marL="0" indent="0" algn="ctr">
              <a:spcBef>
                <a:spcPts val="0"/>
              </a:spcBef>
              <a:buSzTx/>
              <a:buNone/>
              <a:defRPr sz="2601"/>
            </a:lvl3pPr>
            <a:lvl4pPr marL="0" indent="0" algn="ctr">
              <a:spcBef>
                <a:spcPts val="0"/>
              </a:spcBef>
              <a:buSzTx/>
              <a:buNone/>
              <a:defRPr sz="2601"/>
            </a:lvl4pPr>
            <a:lvl5pPr marL="0" indent="0" algn="ctr">
              <a:spcBef>
                <a:spcPts val="0"/>
              </a:spcBef>
              <a:buSzTx/>
              <a:buNone/>
              <a:defRPr sz="260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645146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2109204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Line"/>
          <p:cNvSpPr/>
          <p:nvPr/>
        </p:nvSpPr>
        <p:spPr>
          <a:xfrm>
            <a:off x="57058" y="1244046"/>
            <a:ext cx="12076297" cy="1"/>
          </a:xfrm>
          <a:prstGeom prst="line">
            <a:avLst/>
          </a:prstGeom>
          <a:ln w="25400">
            <a:solidFill>
              <a:srgbClr val="0433FF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b="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125"/>
          </a:p>
        </p:txBody>
      </p:sp>
      <p:pic>
        <p:nvPicPr>
          <p:cNvPr id="5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54306" y="125015"/>
            <a:ext cx="595236" cy="646634"/>
          </a:xfrm>
          <a:prstGeom prst="rect">
            <a:avLst/>
          </a:prstGeom>
          <a:ln w="12700">
            <a:miter lim="400000"/>
          </a:ln>
          <a:effectLst>
            <a:reflection stA="50000" endPos="40000" dir="5400000" sy="-100000" algn="bl" rotWithShape="0"/>
          </a:effectLst>
        </p:spPr>
      </p:pic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9924301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Image"/>
          <p:cNvSpPr>
            <a:spLocks noGrp="1"/>
          </p:cNvSpPr>
          <p:nvPr>
            <p:ph type="pic" sz="half" idx="13"/>
          </p:nvPr>
        </p:nvSpPr>
        <p:spPr>
          <a:xfrm>
            <a:off x="6297586" y="1821656"/>
            <a:ext cx="4999974" cy="442019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92853" y="1821656"/>
            <a:ext cx="4999974" cy="4420195"/>
          </a:xfrm>
          <a:prstGeom prst="rect">
            <a:avLst/>
          </a:prstGeom>
        </p:spPr>
        <p:txBody>
          <a:bodyPr/>
          <a:lstStyle>
            <a:lvl1pPr marL="241093" indent="-241093">
              <a:spcBef>
                <a:spcPts val="2250"/>
              </a:spcBef>
              <a:defRPr sz="1969"/>
            </a:lvl1pPr>
            <a:lvl2pPr marL="482186" indent="-241093">
              <a:spcBef>
                <a:spcPts val="2250"/>
              </a:spcBef>
              <a:defRPr sz="1969"/>
            </a:lvl2pPr>
            <a:lvl3pPr marL="723279" indent="-241093">
              <a:spcBef>
                <a:spcPts val="2250"/>
              </a:spcBef>
              <a:defRPr sz="1969"/>
            </a:lvl3pPr>
            <a:lvl4pPr marL="964372" indent="-241093">
              <a:spcBef>
                <a:spcPts val="2250"/>
              </a:spcBef>
              <a:defRPr sz="1969"/>
            </a:lvl4pPr>
            <a:lvl5pPr marL="1205465" indent="-241093">
              <a:spcBef>
                <a:spcPts val="2250"/>
              </a:spcBef>
              <a:defRPr sz="196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32557" y="6536531"/>
            <a:ext cx="278923" cy="275717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7421078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Body Level One…"/>
          <p:cNvSpPr txBox="1">
            <a:spLocks noGrp="1"/>
          </p:cNvSpPr>
          <p:nvPr>
            <p:ph type="body" idx="1"/>
          </p:nvPr>
        </p:nvSpPr>
        <p:spPr>
          <a:xfrm>
            <a:off x="892853" y="892969"/>
            <a:ext cx="10404708" cy="507206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741423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Image"/>
          <p:cNvSpPr>
            <a:spLocks noGrp="1"/>
          </p:cNvSpPr>
          <p:nvPr>
            <p:ph type="pic" sz="quarter" idx="13"/>
          </p:nvPr>
        </p:nvSpPr>
        <p:spPr>
          <a:xfrm>
            <a:off x="6297586" y="3580805"/>
            <a:ext cx="4999974" cy="26521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Image"/>
          <p:cNvSpPr>
            <a:spLocks noGrp="1"/>
          </p:cNvSpPr>
          <p:nvPr>
            <p:ph type="pic" sz="quarter" idx="14"/>
          </p:nvPr>
        </p:nvSpPr>
        <p:spPr>
          <a:xfrm>
            <a:off x="6297586" y="625078"/>
            <a:ext cx="4999974" cy="26521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7" name="Image"/>
          <p:cNvSpPr>
            <a:spLocks noGrp="1"/>
          </p:cNvSpPr>
          <p:nvPr>
            <p:ph type="pic" sz="half" idx="15"/>
          </p:nvPr>
        </p:nvSpPr>
        <p:spPr>
          <a:xfrm>
            <a:off x="892853" y="625078"/>
            <a:ext cx="4999974" cy="560784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228259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859" y="3545117"/>
            <a:ext cx="10840028" cy="2706458"/>
          </a:xfrm>
        </p:spPr>
        <p:txBody>
          <a:bodyPr anchor="t" anchorCtr="0"/>
          <a:lstStyle>
            <a:lvl1pPr>
              <a:lnSpc>
                <a:spcPct val="93000"/>
              </a:lnSpc>
              <a:defRPr sz="80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noProof="0" dirty="0" err="1"/>
              <a:t>Click</a:t>
            </a:r>
            <a:r>
              <a:rPr lang="da-DK" noProof="0" dirty="0"/>
              <a:t> to </a:t>
            </a:r>
            <a:r>
              <a:rPr lang="da-DK" noProof="0" dirty="0" err="1"/>
              <a:t>edit</a:t>
            </a:r>
            <a:r>
              <a:rPr lang="da-DK" noProof="0" dirty="0"/>
              <a:t> Master </a:t>
            </a:r>
            <a:r>
              <a:rPr lang="da-DK" noProof="0" dirty="0" err="1"/>
              <a:t>title</a:t>
            </a:r>
            <a:r>
              <a:rPr lang="da-DK" noProof="0" dirty="0"/>
              <a:t> </a:t>
            </a:r>
            <a:r>
              <a:rPr lang="da-DK" noProof="0" dirty="0" err="1"/>
              <a:t>style</a:t>
            </a:r>
            <a:endParaRPr lang="da-DK" noProof="0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072" y="1704975"/>
            <a:ext cx="10840028" cy="1660654"/>
          </a:xfrm>
        </p:spPr>
        <p:txBody>
          <a:bodyPr anchor="b" anchorCtr="0"/>
          <a:lstStyle>
            <a:lvl1pPr marL="0" indent="0">
              <a:lnSpc>
                <a:spcPct val="110000"/>
              </a:lnSpc>
              <a:spcBef>
                <a:spcPts val="0"/>
              </a:spcBef>
              <a:buFontTx/>
              <a:buNone/>
              <a:defRPr sz="30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noProof="0" dirty="0" err="1"/>
              <a:t>Click</a:t>
            </a:r>
            <a:r>
              <a:rPr lang="da-DK" noProof="0" dirty="0"/>
              <a:t> to </a:t>
            </a:r>
            <a:r>
              <a:rPr lang="da-DK" noProof="0" dirty="0" err="1"/>
              <a:t>edit</a:t>
            </a:r>
            <a:r>
              <a:rPr lang="da-DK" noProof="0" dirty="0"/>
              <a:t> Master </a:t>
            </a:r>
            <a:r>
              <a:rPr lang="da-DK" noProof="0" dirty="0" err="1"/>
              <a:t>subtitle</a:t>
            </a:r>
            <a:r>
              <a:rPr lang="da-DK" noProof="0" dirty="0"/>
              <a:t> </a:t>
            </a:r>
            <a:r>
              <a:rPr lang="da-DK" noProof="0" dirty="0" err="1"/>
              <a:t>style</a:t>
            </a:r>
            <a:endParaRPr lang="da-DK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346B4F-F02C-40EC-9B70-932B18214C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7EB69-BB5A-407E-BF0A-1CB9B24506D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25919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pos="156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190470" y="4473773"/>
            <a:ext cx="9809473" cy="362215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687" i="1"/>
            </a:lvl1pPr>
          </a:lstStyle>
          <a:p>
            <a:r>
              <a:t>–Johnny Appleseed</a:t>
            </a:r>
          </a:p>
        </p:txBody>
      </p:sp>
      <p:sp>
        <p:nvSpPr>
          <p:cNvPr id="96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190470" y="2979431"/>
            <a:ext cx="9809473" cy="470513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391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7158291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2190413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67469878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7868066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48A0E3C-0CE1-4BBF-A912-5A81BF3B7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/>
              <a:t>Edit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FCA8860-CDAD-4F91-9292-2B11655C19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7A21B-9B48-4777-BF0D-9FB95719C2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877740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984" userDrawn="1">
          <p15:clr>
            <a:srgbClr val="F26B43"/>
          </p15:clr>
        </p15:guide>
        <p15:guide id="2" pos="1117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EB1D5E1-0C4E-4A74-BE37-26307F7E2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726" y="426127"/>
            <a:ext cx="9312374" cy="972716"/>
          </a:xfrm>
        </p:spPr>
        <p:txBody>
          <a:bodyPr/>
          <a:lstStyle/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</a:t>
            </a:r>
            <a:r>
              <a:rPr lang="da-DK" dirty="0" err="1"/>
              <a:t>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4800" y="1706399"/>
            <a:ext cx="4410177" cy="4546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Edit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8001" y="1706399"/>
            <a:ext cx="4409100" cy="4546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Edit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2499420-B0E8-4C8A-8C00-E21262271A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3EE7F0E-E606-41AC-BBBF-B5AECB1112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689077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118">
          <p15:clr>
            <a:srgbClr val="F26B43"/>
          </p15:clr>
        </p15:guide>
        <p15:guide id="2" pos="3896">
          <p15:clr>
            <a:srgbClr val="F26B43"/>
          </p15:clr>
        </p15:guide>
        <p15:guide id="3" pos="4205">
          <p15:clr>
            <a:srgbClr val="F26B43"/>
          </p15:clr>
        </p15:guide>
        <p15:guide id="4" pos="6984">
          <p15:clr>
            <a:srgbClr val="F26B43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90A2595F-A737-4D92-946C-EC0BBF885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726" y="426127"/>
            <a:ext cx="6048672" cy="972716"/>
          </a:xfrm>
        </p:spPr>
        <p:txBody>
          <a:bodyPr/>
          <a:lstStyle/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</a:t>
            </a:r>
            <a:r>
              <a:rPr lang="da-DK" dirty="0" err="1"/>
              <a:t>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726" y="1706328"/>
            <a:ext cx="6048672" cy="4545578"/>
          </a:xfrm>
        </p:spPr>
        <p:txBody>
          <a:bodyPr/>
          <a:lstStyle/>
          <a:p>
            <a:pPr lvl="0"/>
            <a:r>
              <a:rPr lang="da-DK" dirty="0"/>
              <a:t>Edit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65D29D0-EA4F-4318-8A82-6C2B200A712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31213" y="849734"/>
            <a:ext cx="3859200" cy="25056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Click the placeholder and paste image via Skyfish icon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5B8511D-E10E-40C3-82A6-3DCDC97CF6C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31213" y="3563718"/>
            <a:ext cx="3859200" cy="25056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Click the placeholder and paste image via Skyfish icon</a:t>
            </a:r>
          </a:p>
          <a:p>
            <a:endParaRPr lang="da-DK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2986237-C7E2-4498-82A4-361A340A65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64EEF-2B63-484E-803A-4FCD66F243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226707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927" userDrawn="1">
          <p15:clr>
            <a:srgbClr val="F26B43"/>
          </p15:clr>
        </p15:guide>
        <p15:guide id="2" pos="5247" userDrawn="1">
          <p15:clr>
            <a:srgbClr val="F26B43"/>
          </p15:clr>
        </p15:guide>
        <p15:guide id="3" pos="1117" userDrawn="1">
          <p15:clr>
            <a:srgbClr val="F26B43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92213382-11A1-48CE-B0A0-D8A7D2686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360" y="426127"/>
            <a:ext cx="6865740" cy="972716"/>
          </a:xfrm>
        </p:spPr>
        <p:txBody>
          <a:bodyPr/>
          <a:lstStyle/>
          <a:p>
            <a:r>
              <a:rPr lang="da-DK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1360" y="1706328"/>
            <a:ext cx="6865740" cy="4545578"/>
          </a:xfrm>
        </p:spPr>
        <p:txBody>
          <a:bodyPr/>
          <a:lstStyle/>
          <a:p>
            <a:pPr lvl="0"/>
            <a:r>
              <a:rPr lang="da-DK" dirty="0"/>
              <a:t>Edit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65D29D0-EA4F-4318-8A82-6C2B200A712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1314523"/>
            <a:ext cx="3708000" cy="24552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Click the placeholder and paste image via Skyfish icon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5B8511D-E10E-40C3-82A6-3DCDC97CF6C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" y="3968153"/>
            <a:ext cx="3708000" cy="24552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Click the placeholder and paste image via Skyfish icon</a:t>
            </a:r>
          </a:p>
          <a:p>
            <a:endParaRPr lang="da-DK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26B732-1A52-4AA9-89FC-8FC5439E40D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5D0DC-E43F-43DA-AA0F-C0C54C8939F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8356236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984" userDrawn="1">
          <p15:clr>
            <a:srgbClr val="F26B43"/>
          </p15:clr>
        </p15:guide>
        <p15:guide id="2" pos="2660" userDrawn="1">
          <p15:clr>
            <a:srgbClr val="F26B43"/>
          </p15:clr>
        </p15:guide>
        <p15:guide id="3" pos="2335" userDrawn="1">
          <p15:clr>
            <a:srgbClr val="F26B43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53C3-F3F7-4638-96F8-7CF20CB55E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7650" y="980727"/>
            <a:ext cx="3740400" cy="418115"/>
          </a:xfrm>
        </p:spPr>
        <p:txBody>
          <a:bodyPr/>
          <a:lstStyle>
            <a:lvl1pPr>
              <a:defRPr sz="2400"/>
            </a:lvl1pPr>
          </a:lstStyle>
          <a:p>
            <a:r>
              <a:rPr lang="da-DK" dirty="0"/>
              <a:t>Click to add title one line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C0DB591-4602-46B3-B1C3-1E64148AB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0" y="4407150"/>
            <a:ext cx="3740400" cy="184442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 dirty="0"/>
              <a:t>Edit Master text styles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/>
              <a:t>Fourth level</a:t>
            </a:r>
          </a:p>
          <a:p>
            <a:pPr lvl="4"/>
            <a:r>
              <a:rPr lang="da-DK" dirty="0"/>
              <a:t>Fifth level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8416079-1CFC-426F-A6ED-5AB355FC545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222750" y="979200"/>
            <a:ext cx="3740400" cy="417767"/>
          </a:xfrm>
        </p:spPr>
        <p:txBody>
          <a:bodyPr anchor="b" anchorCtr="0"/>
          <a:lstStyle>
            <a:lvl1pPr marL="0" indent="0">
              <a:buNone/>
              <a:defRPr sz="2400" b="1"/>
            </a:lvl1pPr>
            <a:lvl2pPr marL="0" indent="0">
              <a:buNone/>
              <a:defRPr sz="2400" b="1"/>
            </a:lvl2pPr>
            <a:lvl3pPr marL="0" indent="0">
              <a:buNone/>
              <a:defRPr sz="2400" b="1"/>
            </a:lvl3pPr>
            <a:lvl4pPr marL="0" indent="0">
              <a:buNone/>
              <a:defRPr sz="2400" b="1"/>
            </a:lvl4pPr>
            <a:lvl5pPr marL="0" indent="0">
              <a:buNone/>
              <a:defRPr sz="2400" b="1"/>
            </a:lvl5pPr>
          </a:lstStyle>
          <a:p>
            <a:pPr lvl="0"/>
            <a:r>
              <a:rPr lang="da-DK" dirty="0"/>
              <a:t>Click to add title one line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358873C-68BF-4E89-B536-B3248F2B25FE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222750" y="4406899"/>
            <a:ext cx="3740401" cy="184467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 dirty="0"/>
              <a:t>Edit Master text styles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/>
              <a:t>Fourth level</a:t>
            </a:r>
          </a:p>
          <a:p>
            <a:pPr lvl="4"/>
            <a:r>
              <a:rPr lang="da-DK" dirty="0"/>
              <a:t>Fifth level</a:t>
            </a:r>
          </a:p>
          <a:p>
            <a:pPr lvl="5"/>
            <a:endParaRPr lang="da-DK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69A0E900-1FE2-4CC1-B435-93F3A118935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197850" y="979200"/>
            <a:ext cx="3740400" cy="417767"/>
          </a:xfrm>
        </p:spPr>
        <p:txBody>
          <a:bodyPr anchor="b" anchorCtr="0"/>
          <a:lstStyle>
            <a:lvl1pPr marL="0" indent="0">
              <a:buNone/>
              <a:defRPr sz="2400" b="1"/>
            </a:lvl1pPr>
            <a:lvl2pPr marL="0" indent="0">
              <a:buNone/>
              <a:defRPr sz="2400" b="1"/>
            </a:lvl2pPr>
            <a:lvl3pPr marL="0" indent="0">
              <a:buNone/>
              <a:defRPr sz="2400" b="1"/>
            </a:lvl3pPr>
            <a:lvl4pPr marL="0" indent="0">
              <a:buNone/>
              <a:defRPr sz="2400" b="1"/>
            </a:lvl4pPr>
            <a:lvl5pPr marL="0" indent="0">
              <a:buNone/>
              <a:defRPr sz="2400" b="1"/>
            </a:lvl5pPr>
          </a:lstStyle>
          <a:p>
            <a:pPr lvl="0"/>
            <a:r>
              <a:rPr lang="da-DK" dirty="0"/>
              <a:t>Click to add title one line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E094886A-F110-4851-B1DA-8DFC40D509F8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97850" y="4406899"/>
            <a:ext cx="3740400" cy="184467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a-DK" dirty="0"/>
              <a:t>Edit Master text styles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/>
              <a:t>Fourth level</a:t>
            </a:r>
          </a:p>
          <a:p>
            <a:pPr lvl="4"/>
            <a:r>
              <a:rPr lang="da-DK" dirty="0"/>
              <a:t>Fifth level</a:t>
            </a:r>
          </a:p>
          <a:p>
            <a:pPr lvl="5"/>
            <a:endParaRPr lang="da-DK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1B02311-54A6-4455-B615-BBCA0DA742E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247650" y="1546282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Click the placeholder and paste image via Skyfish icon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710A5827-3485-49A0-81F0-FF89EE34B80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223149" y="1548581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Click the placeholder and paste image via Skyfish icon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E27B0558-FCB8-4A55-9BA9-182DFF0387F4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198648" y="1546282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Click the placeholder and paste image via Skyfish icon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346B4F-F02C-40EC-9B70-932B18214C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7EB69-BB5A-407E-BF0A-1CB9B24506D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86374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pos="156">
          <p15:clr>
            <a:srgbClr val="F26B43"/>
          </p15:clr>
        </p15:guide>
        <p15:guide id="2" pos="7522" userDrawn="1">
          <p15:clr>
            <a:srgbClr val="F26B43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297DEAA-3B7B-49C7-8C28-3F21F36A9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title</a:t>
            </a:r>
            <a:r>
              <a:rPr lang="da-DK" dirty="0"/>
              <a:t> </a:t>
            </a:r>
            <a:r>
              <a:rPr lang="da-DK" dirty="0" err="1"/>
              <a:t>style</a:t>
            </a:r>
            <a:endParaRPr lang="da-DK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1F74546-9D06-4CF7-806D-E04B043BF5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3AB3-8AAF-469F-AD3F-AE5E1A39D7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084551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117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 og foo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E75ABF-082F-4A38-B952-09157E37A8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A39F3A-7714-4FD6-9132-D60FFA220D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6926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Logo color">
            <a:extLst>
              <a:ext uri="{FF2B5EF4-FFF2-40B4-BE49-F238E27FC236}">
                <a16:creationId xmlns:a16="http://schemas.microsoft.com/office/drawing/2014/main" id="{ADC92552-7939-46C1-AAFE-B97F51EBFFE9}"/>
              </a:ext>
            </a:extLst>
          </p:cNvPr>
          <p:cNvSpPr>
            <a:spLocks noChangeAspect="1"/>
          </p:cNvSpPr>
          <p:nvPr userDrawn="1">
            <p:custDataLst>
              <p:tags r:id="rId14"/>
            </p:custDataLst>
          </p:nvPr>
        </p:nvSpPr>
        <p:spPr bwMode="auto">
          <a:xfrm>
            <a:off x="252000" y="252000"/>
            <a:ext cx="419611" cy="612000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171748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da-DK" dirty="0"/>
          </a:p>
        </p:txBody>
      </p:sp>
      <p:sp>
        <p:nvSpPr>
          <p:cNvPr id="11" name="Bottom bar">
            <a:extLst>
              <a:ext uri="{FF2B5EF4-FFF2-40B4-BE49-F238E27FC236}">
                <a16:creationId xmlns:a16="http://schemas.microsoft.com/office/drawing/2014/main" id="{FFFFD011-0D94-46EE-B45C-787FE82C3B5E}"/>
              </a:ext>
            </a:extLst>
          </p:cNvPr>
          <p:cNvSpPr/>
          <p:nvPr userDrawn="1"/>
        </p:nvSpPr>
        <p:spPr bwMode="auto">
          <a:xfrm>
            <a:off x="0" y="6541200"/>
            <a:ext cx="12193200" cy="316800"/>
          </a:xfrm>
          <a:prstGeom prst="rect">
            <a:avLst/>
          </a:prstGeom>
          <a:solidFill>
            <a:srgbClr val="171748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3" name="FLD_Presentation Title"/>
          <p:cNvSpPr>
            <a:spLocks noGrp="1"/>
          </p:cNvSpPr>
          <p:nvPr>
            <p:ph type="ftr" sz="quarter" idx="3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spcBef>
                <a:spcPts val="0"/>
              </a:spcBef>
              <a:defRPr sz="700" b="0">
                <a:noFill/>
                <a:latin typeface="+mn-lt"/>
              </a:defRPr>
            </a:lvl1pPr>
          </a:lstStyle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506450" y="6541200"/>
            <a:ext cx="432600" cy="3168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700" b="1">
                <a:solidFill>
                  <a:schemeClr val="bg1"/>
                </a:solidFill>
                <a:latin typeface="+mn-lt"/>
              </a:defRPr>
            </a:lvl1pPr>
          </a:lstStyle>
          <a:p>
            <a:fld id="{103EA872-A674-449B-A120-B97244F8E91D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74726" y="426127"/>
            <a:ext cx="9312374" cy="97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74726" y="1706328"/>
            <a:ext cx="9312374" cy="454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Edit Master text styles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/>
              <a:t>Fourth level</a:t>
            </a:r>
          </a:p>
          <a:p>
            <a:pPr lvl="4"/>
            <a:r>
              <a:rPr lang="da-DK" dirty="0"/>
              <a:t>Fifth level</a:t>
            </a:r>
          </a:p>
          <a:p>
            <a:pPr lvl="5"/>
            <a:endParaRPr lang="da-DK" dirty="0"/>
          </a:p>
        </p:txBody>
      </p:sp>
      <p:sp>
        <p:nvSpPr>
          <p:cNvPr id="113676" name="text" descr="{&quot;templafy&quot;:{&quot;id&quot;:&quot;f14ff0e9-27f8-4b4e-8e73-03b889f56abc&quot;}}" title="UserProfile.Offices.Workarea_{{DocumentLanguage}}"/>
          <p:cNvSpPr>
            <a:spLocks noChangeArrowheads="1"/>
          </p:cNvSpPr>
          <p:nvPr userDrawn="1"/>
        </p:nvSpPr>
        <p:spPr bwMode="auto">
          <a:xfrm>
            <a:off x="1774726" y="6541200"/>
            <a:ext cx="3397071" cy="3168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 anchorCtr="0"/>
          <a:lstStyle/>
          <a:p>
            <a:pPr algn="l" eaLnBrk="0" hangingPunct="0">
              <a:spcBef>
                <a:spcPct val="0"/>
              </a:spcBef>
            </a:pPr>
            <a:r>
              <a:rPr lang="da-DK" sz="700" b="1" dirty="0" smtClean="0">
                <a:solidFill>
                  <a:schemeClr val="bg1"/>
                </a:solidFill>
                <a:latin typeface="+mn-lt"/>
              </a:rPr>
              <a:t>DTU Sundhedsteknologi</a:t>
            </a:r>
            <a:endParaRPr lang="da-DK" sz="7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date" descr="{&quot;templafy&quot;:{&quot;id&quot;:&quot;260cb307-b4f6-4e48-986e-11e0e488bbfe&quot;}}" title="Form.Date">
            <a:extLst>
              <a:ext uri="{FF2B5EF4-FFF2-40B4-BE49-F238E27FC236}">
                <a16:creationId xmlns:a16="http://schemas.microsoft.com/office/drawing/2014/main" id="{792B975C-625D-4095-8E1D-63F20A11B57C}"/>
              </a:ext>
            </a:extLst>
          </p:cNvPr>
          <p:cNvSpPr/>
          <p:nvPr userDrawn="1"/>
        </p:nvSpPr>
        <p:spPr bwMode="auto">
          <a:xfrm>
            <a:off x="251363" y="6541200"/>
            <a:ext cx="1104013" cy="316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7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pitchFamily="-80" charset="-128"/>
              </a:rPr>
              <a:t>30. september 2020</a:t>
            </a:r>
            <a:endParaRPr kumimoji="0" lang="da-DK" sz="7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7" name="text" descr="{&quot;templafy&quot;:{&quot;id&quot;:&quot;ccc8b8fb-77eb-48c4-a0ba-dbab358597f5&quot;}}" title="Form.PresentationTitle">
            <a:extLst>
              <a:ext uri="{FF2B5EF4-FFF2-40B4-BE49-F238E27FC236}">
                <a16:creationId xmlns:a16="http://schemas.microsoft.com/office/drawing/2014/main" id="{06B09BDB-1C7D-4F8A-8F1B-82D88054A428}"/>
              </a:ext>
            </a:extLst>
          </p:cNvPr>
          <p:cNvSpPr txBox="1"/>
          <p:nvPr userDrawn="1"/>
        </p:nvSpPr>
        <p:spPr>
          <a:xfrm>
            <a:off x="5591149" y="6541200"/>
            <a:ext cx="5495949" cy="3168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da-DK" sz="700" dirty="0" err="1" smtClean="0">
                <a:solidFill>
                  <a:schemeClr val="bg1"/>
                </a:solidFill>
                <a:latin typeface="+mn-lt"/>
              </a:rPr>
              <a:t>Alignment</a:t>
            </a:r>
            <a:endParaRPr lang="da-DK" sz="7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Top bar">
            <a:extLst>
              <a:ext uri="{FF2B5EF4-FFF2-40B4-BE49-F238E27FC236}">
                <a16:creationId xmlns:a16="http://schemas.microsoft.com/office/drawing/2014/main" id="{35912424-89BF-4A93-9096-3282916C71FE}"/>
              </a:ext>
            </a:extLst>
          </p:cNvPr>
          <p:cNvSpPr/>
          <p:nvPr userDrawn="1"/>
        </p:nvSpPr>
        <p:spPr bwMode="auto">
          <a:xfrm>
            <a:off x="0" y="0"/>
            <a:ext cx="12193200" cy="50400"/>
          </a:xfrm>
          <a:prstGeom prst="rect">
            <a:avLst/>
          </a:prstGeom>
          <a:solidFill>
            <a:srgbClr val="171748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70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1" r:id="rId2"/>
    <p:sldLayoutId id="2147483664" r:id="rId3"/>
    <p:sldLayoutId id="2147483677" r:id="rId4"/>
    <p:sldLayoutId id="2147483672" r:id="rId5"/>
    <p:sldLayoutId id="2147483673" r:id="rId6"/>
    <p:sldLayoutId id="2147483676" r:id="rId7"/>
    <p:sldLayoutId id="2147483666" r:id="rId8"/>
    <p:sldLayoutId id="2147483667" r:id="rId9"/>
    <p:sldLayoutId id="2147483668" r:id="rId10"/>
    <p:sldLayoutId id="2147483669" r:id="rId11"/>
    <p:sldLayoutId id="2147483679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9pPr>
    </p:titleStyle>
    <p:bodyStyle>
      <a:lvl1pPr marL="198000" indent="-1980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14000" indent="-1980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2pPr>
      <a:lvl3pPr marL="615600" indent="-1980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</a:defRPr>
      </a:lvl3pPr>
      <a:lvl4pPr marL="828000" indent="-1980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4pPr>
      <a:lvl5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5pPr>
      <a:lvl6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6pPr>
      <a:lvl7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7pPr>
      <a:lvl8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8pPr>
      <a:lvl9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268" userDrawn="1">
          <p15:clr>
            <a:srgbClr val="F26B43"/>
          </p15:clr>
        </p15:guide>
        <p15:guide id="4" orient="horz" pos="881" userDrawn="1">
          <p15:clr>
            <a:srgbClr val="F26B43"/>
          </p15:clr>
        </p15:guide>
        <p15:guide id="5" orient="horz" pos="1074" userDrawn="1">
          <p15:clr>
            <a:srgbClr val="F26B43"/>
          </p15:clr>
        </p15:guide>
        <p15:guide id="6" orient="horz" pos="393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92853" y="178594"/>
            <a:ext cx="10404708" cy="15180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92853" y="1821656"/>
            <a:ext cx="10404708" cy="44201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32557" y="6536531"/>
            <a:ext cx="278923" cy="27571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125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57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</p:sldLayoutIdLst>
  <p:transition spd="med"/>
  <p:txStyles>
    <p:titleStyle>
      <a:lvl1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312528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145000"/>
        <a:buFontTx/>
        <a:buChar char="•"/>
        <a:tabLst/>
        <a:defRPr sz="22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625056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145000"/>
        <a:buFontTx/>
        <a:buChar char="•"/>
        <a:tabLst/>
        <a:defRPr sz="22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937584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145000"/>
        <a:buFontTx/>
        <a:buChar char="•"/>
        <a:tabLst/>
        <a:defRPr sz="22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250112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145000"/>
        <a:buFontTx/>
        <a:buChar char="•"/>
        <a:tabLst/>
        <a:defRPr sz="22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1562640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145000"/>
        <a:buFontTx/>
        <a:buChar char="•"/>
        <a:tabLst/>
        <a:defRPr sz="22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1875168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145000"/>
        <a:buFontTx/>
        <a:buChar char="•"/>
        <a:tabLst/>
        <a:defRPr sz="22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2187696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145000"/>
        <a:buFontTx/>
        <a:buChar char="•"/>
        <a:tabLst/>
        <a:defRPr sz="22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2500224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145000"/>
        <a:buFontTx/>
        <a:buChar char="•"/>
        <a:tabLst/>
        <a:defRPr sz="22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2812752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145000"/>
        <a:buFontTx/>
        <a:buChar char="•"/>
        <a:tabLst/>
        <a:defRPr sz="225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160729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321457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482186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642915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803643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964372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125101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285829" algn="ct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customXml" Target="../../customXml/item5.xml"/><Relationship Id="rId1" Type="http://schemas.openxmlformats.org/officeDocument/2006/relationships/customXml" Target="../../customXml/item4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imon@bioinformatics.dtu.dk" TargetMode="Externa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customXml" Target="../../customXml/item6.xml"/><Relationship Id="rId1" Type="http://schemas.openxmlformats.org/officeDocument/2006/relationships/customXml" Target="../../customXml/item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20772F9-F0FC-4258-943A-483E60A34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13EF6E-BC23-40A0-80D4-1EBE64DCC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1</a:t>
            </a:fld>
            <a:endParaRPr lang="da-DK" dirty="0"/>
          </a:p>
        </p:txBody>
      </p:sp>
    </p:spTree>
    <p:custDataLst>
      <p:custData r:id="rId1"/>
      <p:custData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Hash based algorithm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 smtClean="0"/>
              <a:t>Hash </a:t>
            </a:r>
            <a:r>
              <a:rPr lang="da-DK" dirty="0" err="1" smtClean="0"/>
              <a:t>based</a:t>
            </a:r>
            <a:r>
              <a:rPr lang="da-DK" dirty="0" smtClean="0"/>
              <a:t> </a:t>
            </a:r>
            <a:r>
              <a:rPr lang="da-DK" dirty="0" err="1" smtClean="0"/>
              <a:t>algorithms</a:t>
            </a:r>
            <a:endParaRPr lang="da-DK" dirty="0"/>
          </a:p>
        </p:txBody>
      </p:sp>
      <p:sp>
        <p:nvSpPr>
          <p:cNvPr id="271" name="Lookups in hashes are fast!…"/>
          <p:cNvSpPr txBox="1">
            <a:spLocks noGrp="1"/>
          </p:cNvSpPr>
          <p:nvPr>
            <p:ph type="body" sz="half" idx="1"/>
          </p:nvPr>
        </p:nvSpPr>
        <p:spPr>
          <a:xfrm>
            <a:off x="987629" y="1632857"/>
            <a:ext cx="3990703" cy="4330337"/>
          </a:xfrm>
          <a:prstGeom prst="rect">
            <a:avLst/>
          </a:prstGeom>
        </p:spPr>
        <p:txBody>
          <a:bodyPr anchor="t">
            <a:normAutofit fontScale="55000" lnSpcReduction="20000"/>
          </a:bodyPr>
          <a:lstStyle/>
          <a:p>
            <a:pPr marL="0" indent="0" defTabSz="362112">
              <a:spcBef>
                <a:spcPts val="1491"/>
              </a:spcBef>
              <a:buNone/>
              <a:defRPr sz="4928"/>
            </a:pPr>
            <a:r>
              <a:rPr lang="da-DK" dirty="0" err="1" smtClean="0"/>
              <a:t>Lookups</a:t>
            </a:r>
            <a:r>
              <a:rPr lang="da-DK" dirty="0" smtClean="0"/>
              <a:t> in </a:t>
            </a:r>
            <a:r>
              <a:rPr lang="da-DK" dirty="0" err="1" smtClean="0"/>
              <a:t>hashes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i="1" dirty="0" smtClean="0"/>
              <a:t>fast!</a:t>
            </a:r>
          </a:p>
          <a:p>
            <a:pPr marL="0" indent="0" defTabSz="362112">
              <a:spcBef>
                <a:spcPts val="1491"/>
              </a:spcBef>
              <a:buNone/>
              <a:defRPr sz="4928"/>
            </a:pPr>
            <a:endParaRPr lang="da-DK" i="1" dirty="0" smtClean="0"/>
          </a:p>
          <a:p>
            <a:pPr marL="0" indent="0" defTabSz="362112">
              <a:spcBef>
                <a:spcPts val="1491"/>
              </a:spcBef>
              <a:buNone/>
              <a:defRPr sz="4928"/>
            </a:pPr>
            <a:r>
              <a:rPr lang="da-DK" dirty="0" smtClean="0"/>
              <a:t>1. Index the reference </a:t>
            </a:r>
            <a:r>
              <a:rPr lang="da-DK" dirty="0" err="1" smtClean="0"/>
              <a:t>using</a:t>
            </a:r>
            <a:r>
              <a:rPr lang="da-DK" dirty="0" smtClean="0"/>
              <a:t> </a:t>
            </a:r>
            <a:r>
              <a:rPr lang="da-DK" i="1" dirty="0" smtClean="0"/>
              <a:t>k</a:t>
            </a:r>
            <a:r>
              <a:rPr lang="da-DK" dirty="0" smtClean="0"/>
              <a:t>-</a:t>
            </a:r>
            <a:r>
              <a:rPr lang="da-DK" dirty="0" err="1" smtClean="0"/>
              <a:t>mers</a:t>
            </a:r>
            <a:r>
              <a:rPr lang="da-DK" dirty="0" smtClean="0"/>
              <a:t>. </a:t>
            </a:r>
          </a:p>
          <a:p>
            <a:pPr marL="0" indent="0" defTabSz="362112">
              <a:spcBef>
                <a:spcPts val="1491"/>
              </a:spcBef>
              <a:buNone/>
              <a:defRPr sz="4928"/>
            </a:pPr>
            <a:r>
              <a:rPr lang="da-DK" dirty="0" smtClean="0"/>
              <a:t>2. Search </a:t>
            </a:r>
            <a:r>
              <a:rPr lang="da-DK" dirty="0" err="1" smtClean="0"/>
              <a:t>reads</a:t>
            </a:r>
            <a:r>
              <a:rPr lang="da-DK" dirty="0" smtClean="0"/>
              <a:t> vs. hash </a:t>
            </a:r>
            <a:r>
              <a:rPr lang="da-DK" i="1" dirty="0" smtClean="0"/>
              <a:t>k</a:t>
            </a:r>
            <a:r>
              <a:rPr lang="da-DK" dirty="0" smtClean="0"/>
              <a:t>-</a:t>
            </a:r>
            <a:r>
              <a:rPr lang="da-DK" dirty="0" err="1" smtClean="0"/>
              <a:t>mers</a:t>
            </a:r>
            <a:endParaRPr lang="da-DK" dirty="0" smtClean="0"/>
          </a:p>
          <a:p>
            <a:pPr marL="0" indent="0" defTabSz="362112">
              <a:spcBef>
                <a:spcPts val="1491"/>
              </a:spcBef>
              <a:buNone/>
              <a:defRPr sz="4928"/>
            </a:pPr>
            <a:r>
              <a:rPr lang="da-DK" dirty="0" smtClean="0"/>
              <a:t>3. Perform </a:t>
            </a:r>
            <a:r>
              <a:rPr lang="da-DK" dirty="0" err="1" smtClean="0"/>
              <a:t>alignment</a:t>
            </a:r>
            <a:r>
              <a:rPr lang="da-DK" dirty="0" smtClean="0"/>
              <a:t> of </a:t>
            </a:r>
            <a:r>
              <a:rPr lang="da-DK" dirty="0" err="1" smtClean="0"/>
              <a:t>entire</a:t>
            </a:r>
            <a:r>
              <a:rPr lang="da-DK" dirty="0" smtClean="0"/>
              <a:t> </a:t>
            </a:r>
            <a:r>
              <a:rPr lang="da-DK" dirty="0" err="1" smtClean="0"/>
              <a:t>read</a:t>
            </a:r>
            <a:r>
              <a:rPr lang="da-DK" dirty="0" smtClean="0"/>
              <a:t> </a:t>
            </a:r>
            <a:r>
              <a:rPr lang="da-DK" dirty="0" err="1" smtClean="0"/>
              <a:t>around</a:t>
            </a:r>
            <a:r>
              <a:rPr lang="da-DK" dirty="0" smtClean="0"/>
              <a:t> seed</a:t>
            </a:r>
          </a:p>
          <a:p>
            <a:pPr marL="0" indent="0" defTabSz="362112">
              <a:spcBef>
                <a:spcPts val="1491"/>
              </a:spcBef>
              <a:buNone/>
              <a:defRPr sz="4928"/>
            </a:pPr>
            <a:r>
              <a:rPr lang="da-DK" dirty="0" smtClean="0"/>
              <a:t>4. Report </a:t>
            </a:r>
            <a:r>
              <a:rPr lang="da-DK" dirty="0" err="1" smtClean="0"/>
              <a:t>alignments</a:t>
            </a:r>
            <a:endParaRPr lang="da-DK" dirty="0"/>
          </a:p>
        </p:txBody>
      </p:sp>
      <p:sp>
        <p:nvSpPr>
          <p:cNvPr id="272" name="Key"/>
          <p:cNvSpPr txBox="1"/>
          <p:nvPr/>
        </p:nvSpPr>
        <p:spPr>
          <a:xfrm>
            <a:off x="6235759" y="1892075"/>
            <a:ext cx="583357" cy="422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/>
          <a:p>
            <a:r>
              <a:rPr lang="da-DK" sz="2400" dirty="0" err="1" smtClean="0">
                <a:latin typeface="+mj-lt"/>
              </a:rPr>
              <a:t>Key</a:t>
            </a:r>
            <a:endParaRPr lang="da-DK" sz="2400" dirty="0">
              <a:latin typeface="+mj-lt"/>
            </a:endParaRPr>
          </a:p>
        </p:txBody>
      </p:sp>
      <p:sp>
        <p:nvSpPr>
          <p:cNvPr id="273" name="Arrow"/>
          <p:cNvSpPr/>
          <p:nvPr/>
        </p:nvSpPr>
        <p:spPr>
          <a:xfrm>
            <a:off x="7277395" y="1972491"/>
            <a:ext cx="1678577" cy="254726"/>
          </a:xfrm>
          <a:prstGeom prst="rightArrow">
            <a:avLst>
              <a:gd name="adj1" fmla="val 32000"/>
              <a:gd name="adj2" fmla="val 112821"/>
            </a:avLst>
          </a:prstGeom>
          <a:solidFill>
            <a:srgbClr val="0096FF"/>
          </a:solidFill>
          <a:ln w="12700">
            <a:miter lim="400000"/>
          </a:ln>
        </p:spPr>
        <p:txBody>
          <a:bodyPr lIns="26126" tIns="26126" rIns="26126" bIns="26126" anchor="ctr"/>
          <a:lstStyle/>
          <a:p>
            <a:pPr defTabSz="300454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da-DK" sz="2057" dirty="0"/>
          </a:p>
        </p:txBody>
      </p:sp>
      <p:sp>
        <p:nvSpPr>
          <p:cNvPr id="274" name="Value"/>
          <p:cNvSpPr txBox="1"/>
          <p:nvPr/>
        </p:nvSpPr>
        <p:spPr>
          <a:xfrm>
            <a:off x="9466074" y="1892075"/>
            <a:ext cx="818613" cy="422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/>
          <a:p>
            <a:r>
              <a:rPr lang="da-DK" sz="2400" dirty="0" smtClean="0">
                <a:latin typeface="+mj-lt"/>
              </a:rPr>
              <a:t>Value</a:t>
            </a:r>
            <a:endParaRPr lang="da-DK" sz="2400" dirty="0">
              <a:latin typeface="+mj-lt"/>
            </a:endParaRPr>
          </a:p>
        </p:txBody>
      </p:sp>
      <p:sp>
        <p:nvSpPr>
          <p:cNvPr id="275" name="Also known as Seed and extend"/>
          <p:cNvSpPr txBox="1"/>
          <p:nvPr/>
        </p:nvSpPr>
        <p:spPr>
          <a:xfrm>
            <a:off x="5987743" y="5628052"/>
            <a:ext cx="4453006" cy="422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/>
          <a:p>
            <a:r>
              <a:rPr lang="da-DK" sz="2400" dirty="0" err="1" smtClean="0">
                <a:latin typeface="+mj-lt"/>
              </a:rPr>
              <a:t>Also</a:t>
            </a:r>
            <a:r>
              <a:rPr lang="da-DK" sz="2400" dirty="0" smtClean="0">
                <a:latin typeface="+mj-lt"/>
              </a:rPr>
              <a:t> </a:t>
            </a:r>
            <a:r>
              <a:rPr lang="da-DK" sz="2400" dirty="0" err="1" smtClean="0">
                <a:latin typeface="+mj-lt"/>
              </a:rPr>
              <a:t>known</a:t>
            </a:r>
            <a:r>
              <a:rPr lang="da-DK" sz="2400" dirty="0" smtClean="0">
                <a:latin typeface="+mj-lt"/>
              </a:rPr>
              <a:t> as </a:t>
            </a:r>
            <a:r>
              <a:rPr lang="da-DK" sz="2400" i="1" dirty="0" smtClean="0">
                <a:latin typeface="+mj-lt"/>
              </a:rPr>
              <a:t>Seed and </a:t>
            </a:r>
            <a:r>
              <a:rPr lang="da-DK" sz="2400" i="1" dirty="0" err="1" smtClean="0">
                <a:latin typeface="+mj-lt"/>
              </a:rPr>
              <a:t>extend</a:t>
            </a:r>
            <a:endParaRPr lang="da-DK" sz="2400" i="1" dirty="0">
              <a:latin typeface="+mj-lt"/>
            </a:endParaRPr>
          </a:p>
        </p:txBody>
      </p:sp>
      <p:sp>
        <p:nvSpPr>
          <p:cNvPr id="276" name="ACTGCGTGTGA"/>
          <p:cNvSpPr txBox="1"/>
          <p:nvPr/>
        </p:nvSpPr>
        <p:spPr>
          <a:xfrm>
            <a:off x="5720510" y="3305929"/>
            <a:ext cx="1622103" cy="33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1851" dirty="0" smtClean="0"/>
              <a:t>ACTGCGTGTGA</a:t>
            </a:r>
            <a:endParaRPr lang="da-DK" sz="1851" dirty="0"/>
          </a:p>
        </p:txBody>
      </p:sp>
      <p:sp>
        <p:nvSpPr>
          <p:cNvPr id="277" name="Chr1_pos1234; Chr2_pos567"/>
          <p:cNvSpPr txBox="1"/>
          <p:nvPr/>
        </p:nvSpPr>
        <p:spPr>
          <a:xfrm>
            <a:off x="7952549" y="3309194"/>
            <a:ext cx="3619444" cy="33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1851" dirty="0" smtClean="0"/>
              <a:t>Chr1_pos1234; Chr2_pos567</a:t>
            </a:r>
            <a:endParaRPr lang="da-DK" sz="1851" dirty="0"/>
          </a:p>
        </p:txBody>
      </p:sp>
      <p:sp>
        <p:nvSpPr>
          <p:cNvPr id="278" name="ACTGCGTGTGC"/>
          <p:cNvSpPr txBox="1"/>
          <p:nvPr/>
        </p:nvSpPr>
        <p:spPr>
          <a:xfrm>
            <a:off x="5720268" y="3629234"/>
            <a:ext cx="1622103" cy="33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1851" dirty="0" smtClean="0"/>
              <a:t>ACTGCGTGTGC</a:t>
            </a:r>
            <a:endParaRPr lang="da-DK" sz="1851" dirty="0"/>
          </a:p>
        </p:txBody>
      </p:sp>
      <p:sp>
        <p:nvSpPr>
          <p:cNvPr id="279" name="Chr7_posX"/>
          <p:cNvSpPr txBox="1"/>
          <p:nvPr/>
        </p:nvSpPr>
        <p:spPr>
          <a:xfrm>
            <a:off x="7898167" y="3655360"/>
            <a:ext cx="3690258" cy="33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6126" tIns="26126" rIns="26126" bIns="26126" anchor="ctr">
            <a:spAutoFit/>
          </a:bodyPr>
          <a:lstStyle>
            <a:lvl1pPr>
              <a:defRPr sz="3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1851" dirty="0" smtClean="0"/>
              <a:t>Chr7_posX</a:t>
            </a:r>
            <a:endParaRPr lang="da-DK" sz="1851" dirty="0"/>
          </a:p>
        </p:txBody>
      </p:sp>
      <p:sp>
        <p:nvSpPr>
          <p:cNvPr id="280" name="ACTGCGTGTGT"/>
          <p:cNvSpPr txBox="1"/>
          <p:nvPr/>
        </p:nvSpPr>
        <p:spPr>
          <a:xfrm>
            <a:off x="5720268" y="3949274"/>
            <a:ext cx="1622103" cy="33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1851" dirty="0" smtClean="0"/>
              <a:t>ACTGCGTGTGT</a:t>
            </a:r>
            <a:endParaRPr lang="da-DK" sz="1851" dirty="0"/>
          </a:p>
        </p:txBody>
      </p:sp>
      <p:sp>
        <p:nvSpPr>
          <p:cNvPr id="281" name="Chr7_posZ; ..."/>
          <p:cNvSpPr txBox="1"/>
          <p:nvPr/>
        </p:nvSpPr>
        <p:spPr>
          <a:xfrm>
            <a:off x="7897880" y="3949274"/>
            <a:ext cx="3690257" cy="33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6126" tIns="26126" rIns="26126" bIns="26126" anchor="ctr">
            <a:spAutoFit/>
          </a:bodyPr>
          <a:lstStyle>
            <a:lvl1pPr>
              <a:defRPr sz="3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1851" dirty="0" smtClean="0"/>
              <a:t>Chr7_posZ; ...</a:t>
            </a:r>
            <a:endParaRPr lang="da-DK" sz="1851" dirty="0"/>
          </a:p>
        </p:txBody>
      </p:sp>
      <p:sp>
        <p:nvSpPr>
          <p:cNvPr id="282" name="."/>
          <p:cNvSpPr txBox="1"/>
          <p:nvPr/>
        </p:nvSpPr>
        <p:spPr>
          <a:xfrm>
            <a:off x="6425776" y="2349074"/>
            <a:ext cx="195430" cy="33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1851" dirty="0" smtClean="0"/>
              <a:t>.</a:t>
            </a:r>
            <a:endParaRPr lang="da-DK" sz="1851" dirty="0"/>
          </a:p>
        </p:txBody>
      </p:sp>
      <p:sp>
        <p:nvSpPr>
          <p:cNvPr id="283" name="."/>
          <p:cNvSpPr txBox="1"/>
          <p:nvPr/>
        </p:nvSpPr>
        <p:spPr>
          <a:xfrm>
            <a:off x="6425776" y="2669114"/>
            <a:ext cx="195430" cy="33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1851" dirty="0" smtClean="0"/>
              <a:t>.</a:t>
            </a:r>
            <a:endParaRPr lang="da-DK" sz="1851" dirty="0"/>
          </a:p>
        </p:txBody>
      </p:sp>
      <p:sp>
        <p:nvSpPr>
          <p:cNvPr id="284" name="."/>
          <p:cNvSpPr txBox="1"/>
          <p:nvPr/>
        </p:nvSpPr>
        <p:spPr>
          <a:xfrm>
            <a:off x="6425776" y="2989154"/>
            <a:ext cx="195430" cy="33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1851" dirty="0" smtClean="0"/>
              <a:t>.</a:t>
            </a:r>
            <a:endParaRPr lang="da-DK" sz="1851" dirty="0"/>
          </a:p>
        </p:txBody>
      </p:sp>
      <p:sp>
        <p:nvSpPr>
          <p:cNvPr id="285" name="."/>
          <p:cNvSpPr txBox="1"/>
          <p:nvPr/>
        </p:nvSpPr>
        <p:spPr>
          <a:xfrm>
            <a:off x="6434840" y="4249720"/>
            <a:ext cx="195430" cy="33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1851" dirty="0" smtClean="0"/>
              <a:t>.</a:t>
            </a:r>
            <a:endParaRPr lang="da-DK" sz="1851" dirty="0"/>
          </a:p>
        </p:txBody>
      </p:sp>
      <p:sp>
        <p:nvSpPr>
          <p:cNvPr id="286" name="."/>
          <p:cNvSpPr txBox="1"/>
          <p:nvPr/>
        </p:nvSpPr>
        <p:spPr>
          <a:xfrm>
            <a:off x="6434840" y="4569760"/>
            <a:ext cx="195430" cy="33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1851" dirty="0" smtClean="0"/>
              <a:t>.</a:t>
            </a:r>
            <a:endParaRPr lang="da-DK" sz="1851" dirty="0"/>
          </a:p>
        </p:txBody>
      </p:sp>
      <p:sp>
        <p:nvSpPr>
          <p:cNvPr id="287" name="."/>
          <p:cNvSpPr txBox="1"/>
          <p:nvPr/>
        </p:nvSpPr>
        <p:spPr>
          <a:xfrm>
            <a:off x="6434840" y="4889800"/>
            <a:ext cx="195430" cy="33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1851" dirty="0" smtClean="0"/>
              <a:t>.</a:t>
            </a:r>
            <a:endParaRPr lang="da-DK" sz="1851" dirty="0"/>
          </a:p>
        </p:txBody>
      </p:sp>
      <p:sp>
        <p:nvSpPr>
          <p:cNvPr id="288" name="."/>
          <p:cNvSpPr txBox="1"/>
          <p:nvPr/>
        </p:nvSpPr>
        <p:spPr>
          <a:xfrm>
            <a:off x="9791994" y="2349074"/>
            <a:ext cx="195430" cy="33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1851" dirty="0" smtClean="0"/>
              <a:t>.</a:t>
            </a:r>
            <a:endParaRPr lang="da-DK" sz="1851" dirty="0"/>
          </a:p>
        </p:txBody>
      </p:sp>
      <p:sp>
        <p:nvSpPr>
          <p:cNvPr id="289" name="."/>
          <p:cNvSpPr txBox="1"/>
          <p:nvPr/>
        </p:nvSpPr>
        <p:spPr>
          <a:xfrm>
            <a:off x="9791994" y="2669114"/>
            <a:ext cx="195430" cy="33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1851" dirty="0" smtClean="0"/>
              <a:t>.</a:t>
            </a:r>
            <a:endParaRPr lang="da-DK" sz="1851" dirty="0"/>
          </a:p>
        </p:txBody>
      </p:sp>
      <p:sp>
        <p:nvSpPr>
          <p:cNvPr id="290" name="."/>
          <p:cNvSpPr txBox="1"/>
          <p:nvPr/>
        </p:nvSpPr>
        <p:spPr>
          <a:xfrm>
            <a:off x="9791994" y="2989154"/>
            <a:ext cx="195430" cy="33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1851" dirty="0" smtClean="0"/>
              <a:t>.</a:t>
            </a:r>
            <a:endParaRPr lang="da-DK" sz="1851" dirty="0"/>
          </a:p>
        </p:txBody>
      </p:sp>
      <p:sp>
        <p:nvSpPr>
          <p:cNvPr id="291" name="."/>
          <p:cNvSpPr txBox="1"/>
          <p:nvPr/>
        </p:nvSpPr>
        <p:spPr>
          <a:xfrm>
            <a:off x="9791994" y="4295440"/>
            <a:ext cx="195430" cy="33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1851" dirty="0" smtClean="0"/>
              <a:t>.</a:t>
            </a:r>
            <a:endParaRPr lang="da-DK" sz="1851" dirty="0"/>
          </a:p>
        </p:txBody>
      </p:sp>
      <p:sp>
        <p:nvSpPr>
          <p:cNvPr id="292" name="."/>
          <p:cNvSpPr txBox="1"/>
          <p:nvPr/>
        </p:nvSpPr>
        <p:spPr>
          <a:xfrm>
            <a:off x="9791994" y="4595886"/>
            <a:ext cx="195430" cy="33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1851" dirty="0" smtClean="0"/>
              <a:t>.</a:t>
            </a:r>
            <a:endParaRPr lang="da-DK" sz="1851" dirty="0"/>
          </a:p>
        </p:txBody>
      </p:sp>
      <p:sp>
        <p:nvSpPr>
          <p:cNvPr id="293" name="."/>
          <p:cNvSpPr txBox="1"/>
          <p:nvPr/>
        </p:nvSpPr>
        <p:spPr>
          <a:xfrm>
            <a:off x="9791994" y="4889800"/>
            <a:ext cx="195430" cy="337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1851" dirty="0" smtClean="0"/>
              <a:t>.</a:t>
            </a:r>
            <a:endParaRPr lang="da-DK" sz="1851" dirty="0"/>
          </a:p>
        </p:txBody>
      </p:sp>
    </p:spTree>
    <p:extLst>
      <p:ext uri="{BB962C8B-B14F-4D97-AF65-F5344CB8AC3E}">
        <p14:creationId xmlns:p14="http://schemas.microsoft.com/office/powerpoint/2010/main" val="2047381142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" grpId="0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paced seed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 err="1" smtClean="0"/>
              <a:t>Spaced</a:t>
            </a:r>
            <a:r>
              <a:rPr lang="da-DK" dirty="0" smtClean="0"/>
              <a:t> </a:t>
            </a:r>
            <a:r>
              <a:rPr lang="da-DK" dirty="0" err="1" smtClean="0"/>
              <a:t>seeds</a:t>
            </a:r>
            <a:endParaRPr lang="da-DK" dirty="0"/>
          </a:p>
        </p:txBody>
      </p:sp>
      <p:sp>
        <p:nvSpPr>
          <p:cNvPr id="296" name="Key/k-mer is called a seed…"/>
          <p:cNvSpPr txBox="1">
            <a:spLocks noGrp="1"/>
          </p:cNvSpPr>
          <p:nvPr>
            <p:ph type="body" sz="half" idx="1"/>
          </p:nvPr>
        </p:nvSpPr>
        <p:spPr>
          <a:xfrm>
            <a:off x="1627709" y="1632857"/>
            <a:ext cx="5290457" cy="4330337"/>
          </a:xfrm>
          <a:prstGeom prst="rect">
            <a:avLst/>
          </a:prstGeom>
        </p:spPr>
        <p:txBody>
          <a:bodyPr anchor="t">
            <a:normAutofit fontScale="55000" lnSpcReduction="20000"/>
          </a:bodyPr>
          <a:lstStyle/>
          <a:p>
            <a:pPr marL="545520" indent="-388761" defTabSz="395031">
              <a:spcBef>
                <a:spcPts val="1594"/>
              </a:spcBef>
              <a:defRPr sz="5376"/>
            </a:pPr>
            <a:r>
              <a:rPr lang="da-DK" dirty="0" err="1" smtClean="0"/>
              <a:t>Key</a:t>
            </a:r>
            <a:r>
              <a:rPr lang="da-DK" dirty="0" smtClean="0"/>
              <a:t>/</a:t>
            </a:r>
            <a:r>
              <a:rPr lang="da-DK" i="1" dirty="0" smtClean="0"/>
              <a:t>k</a:t>
            </a:r>
            <a:r>
              <a:rPr lang="da-DK" dirty="0" smtClean="0"/>
              <a:t>-</a:t>
            </a:r>
            <a:r>
              <a:rPr lang="da-DK" dirty="0" err="1" smtClean="0"/>
              <a:t>mer</a:t>
            </a:r>
            <a:r>
              <a:rPr lang="da-DK" dirty="0" smtClean="0"/>
              <a:t> is </a:t>
            </a:r>
            <a:r>
              <a:rPr lang="da-DK" dirty="0" err="1" smtClean="0"/>
              <a:t>called</a:t>
            </a:r>
            <a:r>
              <a:rPr lang="da-DK" dirty="0" smtClean="0"/>
              <a:t> a seed</a:t>
            </a:r>
          </a:p>
          <a:p>
            <a:pPr marL="545520" indent="-388761" defTabSz="395031">
              <a:spcBef>
                <a:spcPts val="1594"/>
              </a:spcBef>
              <a:defRPr sz="5376"/>
            </a:pPr>
            <a:r>
              <a:rPr lang="da-DK" dirty="0" smtClean="0"/>
              <a:t>BLAST </a:t>
            </a:r>
            <a:r>
              <a:rPr lang="da-DK" dirty="0" err="1" smtClean="0"/>
              <a:t>uses</a:t>
            </a:r>
            <a:r>
              <a:rPr lang="da-DK" dirty="0" smtClean="0"/>
              <a:t> </a:t>
            </a:r>
            <a:r>
              <a:rPr lang="da-DK" i="1" dirty="0" smtClean="0"/>
              <a:t>k</a:t>
            </a:r>
            <a:r>
              <a:rPr lang="da-DK" dirty="0" smtClean="0"/>
              <a:t>=11 and all must </a:t>
            </a:r>
            <a:r>
              <a:rPr lang="da-DK" dirty="0" err="1" smtClean="0"/>
              <a:t>be</a:t>
            </a:r>
            <a:r>
              <a:rPr lang="da-DK" dirty="0" smtClean="0"/>
              <a:t> matches</a:t>
            </a:r>
          </a:p>
          <a:p>
            <a:pPr marL="545520" indent="-388761" defTabSz="395031">
              <a:spcBef>
                <a:spcPts val="1594"/>
              </a:spcBef>
              <a:defRPr sz="5376"/>
            </a:pPr>
            <a:endParaRPr lang="da-DK" dirty="0" smtClean="0"/>
          </a:p>
          <a:p>
            <a:pPr marL="545520" indent="-388761" defTabSz="395031">
              <a:spcBef>
                <a:spcPts val="1594"/>
              </a:spcBef>
              <a:defRPr sz="5376"/>
            </a:pPr>
            <a:r>
              <a:rPr lang="da-DK" dirty="0" err="1" smtClean="0"/>
              <a:t>Smarter</a:t>
            </a:r>
            <a:r>
              <a:rPr lang="da-DK" dirty="0" smtClean="0"/>
              <a:t>: </a:t>
            </a:r>
            <a:r>
              <a:rPr lang="da-DK" dirty="0" err="1" smtClean="0"/>
              <a:t>Spaced</a:t>
            </a:r>
            <a:r>
              <a:rPr lang="da-DK" dirty="0" smtClean="0"/>
              <a:t> </a:t>
            </a:r>
            <a:r>
              <a:rPr lang="da-DK" dirty="0" err="1" smtClean="0"/>
              <a:t>seeds</a:t>
            </a:r>
            <a:r>
              <a:rPr lang="da-DK" dirty="0" smtClean="0"/>
              <a:t> (</a:t>
            </a:r>
            <a:r>
              <a:rPr lang="da-DK" dirty="0" err="1" smtClean="0"/>
              <a:t>only</a:t>
            </a:r>
            <a:r>
              <a:rPr lang="da-DK" dirty="0" smtClean="0"/>
              <a:t> </a:t>
            </a:r>
            <a:r>
              <a:rPr lang="da-DK" dirty="0" err="1" smtClean="0"/>
              <a:t>care</a:t>
            </a:r>
            <a:r>
              <a:rPr lang="da-DK" dirty="0" smtClean="0"/>
              <a:t> </a:t>
            </a:r>
            <a:r>
              <a:rPr lang="da-DK" dirty="0" err="1" smtClean="0"/>
              <a:t>about</a:t>
            </a:r>
            <a:r>
              <a:rPr lang="da-DK" dirty="0" smtClean="0"/>
              <a:t> “1” in seed)</a:t>
            </a:r>
          </a:p>
          <a:p>
            <a:pPr marL="764982" lvl="1" indent="-388761" defTabSz="395031">
              <a:spcBef>
                <a:spcPts val="1594"/>
              </a:spcBef>
              <a:defRPr sz="5376"/>
            </a:pPr>
            <a:r>
              <a:rPr lang="da-DK" dirty="0" err="1" smtClean="0"/>
              <a:t>Higher</a:t>
            </a:r>
            <a:r>
              <a:rPr lang="da-DK" dirty="0" smtClean="0"/>
              <a:t> </a:t>
            </a:r>
            <a:r>
              <a:rPr lang="da-DK" dirty="0" err="1" smtClean="0"/>
              <a:t>sensitivity</a:t>
            </a:r>
            <a:endParaRPr lang="da-DK" dirty="0"/>
          </a:p>
        </p:txBody>
      </p:sp>
      <p:sp>
        <p:nvSpPr>
          <p:cNvPr id="297" name="11111111111"/>
          <p:cNvSpPr txBox="1"/>
          <p:nvPr/>
        </p:nvSpPr>
        <p:spPr>
          <a:xfrm>
            <a:off x="7790938" y="1946953"/>
            <a:ext cx="2062928" cy="416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4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2366" dirty="0" smtClean="0"/>
              <a:t>11111111111</a:t>
            </a:r>
            <a:endParaRPr lang="da-DK" sz="2366" dirty="0"/>
          </a:p>
        </p:txBody>
      </p:sp>
      <p:sp>
        <p:nvSpPr>
          <p:cNvPr id="298" name="111010010100110111"/>
          <p:cNvSpPr txBox="1"/>
          <p:nvPr/>
        </p:nvSpPr>
        <p:spPr>
          <a:xfrm>
            <a:off x="7715001" y="3896585"/>
            <a:ext cx="3342124" cy="416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 algn="l" defTabSz="4572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4600">
                <a:solidFill>
                  <a:srgbClr val="1A1A18"/>
                </a:solidFill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2366" dirty="0" smtClean="0"/>
              <a:t>111010010100110111</a:t>
            </a:r>
            <a:endParaRPr lang="da-DK" sz="2366" dirty="0"/>
          </a:p>
        </p:txBody>
      </p:sp>
      <p:sp>
        <p:nvSpPr>
          <p:cNvPr id="299" name="L = 11, 11 matches"/>
          <p:cNvSpPr txBox="1"/>
          <p:nvPr/>
        </p:nvSpPr>
        <p:spPr>
          <a:xfrm>
            <a:off x="7784295" y="2506027"/>
            <a:ext cx="2621414" cy="422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/>
          <a:p>
            <a:r>
              <a:rPr lang="da-DK" sz="2400" dirty="0" smtClean="0">
                <a:latin typeface="+mj-lt"/>
              </a:rPr>
              <a:t>L = 11, 11 matches</a:t>
            </a:r>
            <a:endParaRPr lang="da-DK" sz="2400" dirty="0">
              <a:latin typeface="+mj-lt"/>
            </a:endParaRPr>
          </a:p>
        </p:txBody>
      </p:sp>
      <p:sp>
        <p:nvSpPr>
          <p:cNvPr id="300" name="L = 18, 11 matches"/>
          <p:cNvSpPr txBox="1"/>
          <p:nvPr/>
        </p:nvSpPr>
        <p:spPr>
          <a:xfrm>
            <a:off x="7780315" y="4452393"/>
            <a:ext cx="2644241" cy="422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/>
          <a:p>
            <a:r>
              <a:rPr lang="da-DK" sz="2400" dirty="0" smtClean="0">
                <a:latin typeface="+mj-lt"/>
              </a:rPr>
              <a:t>L = 18, 11 matches</a:t>
            </a:r>
            <a:endParaRPr lang="da-DK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088456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Multiple seeds &amp; drawback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 smtClean="0"/>
              <a:t>Multiple </a:t>
            </a:r>
            <a:r>
              <a:rPr lang="da-DK" dirty="0" err="1" smtClean="0"/>
              <a:t>seeds</a:t>
            </a:r>
            <a:r>
              <a:rPr lang="da-DK" dirty="0" smtClean="0"/>
              <a:t> &amp; </a:t>
            </a:r>
            <a:r>
              <a:rPr lang="da-DK" dirty="0" err="1" smtClean="0"/>
              <a:t>drawbacks</a:t>
            </a:r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303" name="One could require multiple short seed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1"/>
            <a:r>
              <a:rPr lang="da-DK" sz="2400" dirty="0" smtClean="0"/>
              <a:t>One </a:t>
            </a:r>
            <a:r>
              <a:rPr lang="da-DK" sz="2400" dirty="0" err="1" smtClean="0"/>
              <a:t>could</a:t>
            </a:r>
            <a:r>
              <a:rPr lang="da-DK" sz="2400" dirty="0" smtClean="0"/>
              <a:t> </a:t>
            </a:r>
            <a:r>
              <a:rPr lang="da-DK" sz="2400" dirty="0" err="1" smtClean="0"/>
              <a:t>require</a:t>
            </a:r>
            <a:r>
              <a:rPr lang="da-DK" sz="2400" dirty="0" smtClean="0"/>
              <a:t> multiple short </a:t>
            </a:r>
            <a:r>
              <a:rPr lang="da-DK" sz="2400" dirty="0" err="1" smtClean="0"/>
              <a:t>seeds</a:t>
            </a:r>
            <a:r>
              <a:rPr lang="da-DK" sz="2400" dirty="0" smtClean="0"/>
              <a:t> </a:t>
            </a:r>
          </a:p>
          <a:p>
            <a:pPr lvl="2"/>
            <a:r>
              <a:rPr lang="da-DK" sz="2400" dirty="0" err="1" smtClean="0"/>
              <a:t>Instead</a:t>
            </a:r>
            <a:r>
              <a:rPr lang="da-DK" sz="2400" dirty="0" smtClean="0"/>
              <a:t> of </a:t>
            </a:r>
            <a:r>
              <a:rPr lang="da-DK" sz="2400" dirty="0" err="1" smtClean="0"/>
              <a:t>extending</a:t>
            </a:r>
            <a:r>
              <a:rPr lang="da-DK" sz="2400" dirty="0" smtClean="0"/>
              <a:t> </a:t>
            </a:r>
            <a:r>
              <a:rPr lang="da-DK" sz="2400" dirty="0" err="1" smtClean="0"/>
              <a:t>around</a:t>
            </a:r>
            <a:r>
              <a:rPr lang="da-DK" sz="2400" dirty="0" smtClean="0"/>
              <a:t> </a:t>
            </a:r>
            <a:r>
              <a:rPr lang="da-DK" sz="2400" dirty="0" err="1" smtClean="0"/>
              <a:t>each</a:t>
            </a:r>
            <a:r>
              <a:rPr lang="da-DK" sz="2400" dirty="0" smtClean="0"/>
              <a:t> seed, </a:t>
            </a:r>
            <a:r>
              <a:rPr lang="da-DK" sz="2400" dirty="0" err="1" smtClean="0"/>
              <a:t>extend</a:t>
            </a:r>
            <a:r>
              <a:rPr lang="da-DK" sz="2400" dirty="0" smtClean="0"/>
              <a:t> </a:t>
            </a:r>
            <a:r>
              <a:rPr lang="da-DK" sz="2400" dirty="0" err="1" smtClean="0"/>
              <a:t>around</a:t>
            </a:r>
            <a:r>
              <a:rPr lang="da-DK" sz="2400" dirty="0" smtClean="0"/>
              <a:t> positions with </a:t>
            </a:r>
            <a:r>
              <a:rPr lang="da-DK" sz="2400" dirty="0" err="1" smtClean="0"/>
              <a:t>several</a:t>
            </a:r>
            <a:r>
              <a:rPr lang="da-DK" sz="2400" dirty="0" smtClean="0"/>
              <a:t> seed matches</a:t>
            </a:r>
          </a:p>
          <a:p>
            <a:pPr lvl="2"/>
            <a:endParaRPr lang="da-DK" sz="2400" dirty="0" smtClean="0"/>
          </a:p>
          <a:p>
            <a:r>
              <a:rPr lang="da-DK" sz="2400" dirty="0" err="1" smtClean="0"/>
              <a:t>Drawbacks</a:t>
            </a:r>
            <a:r>
              <a:rPr lang="da-DK" sz="2400" dirty="0" smtClean="0"/>
              <a:t> of hash-</a:t>
            </a:r>
            <a:r>
              <a:rPr lang="da-DK" sz="2400" dirty="0" err="1" smtClean="0"/>
              <a:t>based</a:t>
            </a:r>
            <a:r>
              <a:rPr lang="da-DK" sz="2400" dirty="0" smtClean="0"/>
              <a:t> </a:t>
            </a:r>
            <a:r>
              <a:rPr lang="da-DK" sz="2400" dirty="0" err="1" smtClean="0"/>
              <a:t>approaches</a:t>
            </a:r>
            <a:r>
              <a:rPr lang="da-DK" sz="2400" dirty="0" smtClean="0"/>
              <a:t>:</a:t>
            </a:r>
          </a:p>
          <a:p>
            <a:pPr lvl="1"/>
            <a:r>
              <a:rPr lang="da-DK" sz="2400" dirty="0" smtClean="0"/>
              <a:t>Lots(!) of RAM to </a:t>
            </a:r>
            <a:r>
              <a:rPr lang="da-DK" sz="2400" dirty="0" err="1" smtClean="0"/>
              <a:t>keep</a:t>
            </a:r>
            <a:r>
              <a:rPr lang="da-DK" sz="2400" dirty="0" smtClean="0"/>
              <a:t> </a:t>
            </a:r>
            <a:r>
              <a:rPr lang="da-DK" sz="2400" dirty="0" err="1" smtClean="0"/>
              <a:t>index</a:t>
            </a:r>
            <a:r>
              <a:rPr lang="da-DK" sz="2400" dirty="0" smtClean="0"/>
              <a:t> in </a:t>
            </a:r>
            <a:r>
              <a:rPr lang="da-DK" sz="2400" dirty="0" err="1" smtClean="0"/>
              <a:t>memory</a:t>
            </a:r>
            <a:r>
              <a:rPr lang="da-DK" sz="2400" dirty="0" smtClean="0"/>
              <a:t> (hg ~48Gb!)</a:t>
            </a:r>
          </a:p>
        </p:txBody>
      </p:sp>
    </p:spTree>
    <p:extLst>
      <p:ext uri="{BB962C8B-B14F-4D97-AF65-F5344CB8AC3E}">
        <p14:creationId xmlns:p14="http://schemas.microsoft.com/office/powerpoint/2010/main" val="39215663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The concept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marL="522790" indent="-372563" defTabSz="378572">
              <a:spcBef>
                <a:spcPts val="1543"/>
              </a:spcBef>
              <a:defRPr sz="5152"/>
            </a:pPr>
            <a:r>
              <a:rPr lang="da-DK" sz="3200" dirty="0" err="1" smtClean="0"/>
              <a:t>Burrows-Wheeler</a:t>
            </a:r>
            <a:r>
              <a:rPr lang="da-DK" sz="3200" dirty="0" smtClean="0"/>
              <a:t> </a:t>
            </a:r>
            <a:r>
              <a:rPr lang="da-DK" sz="3200" dirty="0" err="1" smtClean="0"/>
              <a:t>Transform</a:t>
            </a:r>
            <a:r>
              <a:rPr lang="da-DK" sz="3200" dirty="0" smtClean="0"/>
              <a:t> (BWT)</a:t>
            </a:r>
            <a:endParaRPr lang="da-DK" sz="3200" dirty="0"/>
          </a:p>
        </p:txBody>
      </p:sp>
      <p:sp>
        <p:nvSpPr>
          <p:cNvPr id="309" name="Burrows-Wheeler Transform (BWT)…"/>
          <p:cNvSpPr txBox="1">
            <a:spLocks noGrp="1"/>
          </p:cNvSpPr>
          <p:nvPr>
            <p:ph type="body" idx="1"/>
          </p:nvPr>
        </p:nvSpPr>
        <p:spPr>
          <a:xfrm>
            <a:off x="1054646" y="1706328"/>
            <a:ext cx="10032454" cy="454557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87445" indent="-342900" defTabSz="378572">
              <a:spcBef>
                <a:spcPts val="1543"/>
              </a:spcBef>
              <a:defRPr sz="5152"/>
            </a:pPr>
            <a:r>
              <a:rPr lang="da-DK" sz="2400" dirty="0" smtClean="0"/>
              <a:t>Reversible </a:t>
            </a:r>
            <a:r>
              <a:rPr lang="da-DK" sz="2400" dirty="0" err="1" smtClean="0"/>
              <a:t>compression</a:t>
            </a:r>
            <a:r>
              <a:rPr lang="da-DK" sz="2400" dirty="0" smtClean="0"/>
              <a:t> of data</a:t>
            </a:r>
          </a:p>
          <a:p>
            <a:pPr marL="522790" indent="-372563" defTabSz="378572">
              <a:spcBef>
                <a:spcPts val="1543"/>
              </a:spcBef>
              <a:defRPr sz="5152"/>
            </a:pPr>
            <a:r>
              <a:rPr lang="da-DK" sz="2400" dirty="0" err="1" smtClean="0"/>
              <a:t>Transform</a:t>
            </a:r>
            <a:r>
              <a:rPr lang="da-DK" sz="2400" dirty="0" smtClean="0"/>
              <a:t> stores data </a:t>
            </a:r>
            <a:r>
              <a:rPr lang="da-DK" sz="2400" dirty="0" err="1" smtClean="0"/>
              <a:t>using</a:t>
            </a:r>
            <a:r>
              <a:rPr lang="da-DK" sz="2400" dirty="0" smtClean="0"/>
              <a:t> </a:t>
            </a:r>
            <a:r>
              <a:rPr lang="da-DK" sz="2400" dirty="0" err="1" smtClean="0"/>
              <a:t>lexicographical</a:t>
            </a:r>
            <a:r>
              <a:rPr lang="da-DK" sz="2400" dirty="0" smtClean="0"/>
              <a:t> (</a:t>
            </a:r>
            <a:r>
              <a:rPr lang="da-DK" sz="2400" dirty="0" err="1" smtClean="0"/>
              <a:t>alphabetical</a:t>
            </a:r>
            <a:r>
              <a:rPr lang="da-DK" sz="2400" dirty="0" smtClean="0"/>
              <a:t>) </a:t>
            </a:r>
            <a:r>
              <a:rPr lang="da-DK" sz="2400" dirty="0" err="1" smtClean="0"/>
              <a:t>sorting</a:t>
            </a:r>
            <a:r>
              <a:rPr lang="da-DK" sz="2400" dirty="0" smtClean="0"/>
              <a:t> </a:t>
            </a:r>
          </a:p>
          <a:p>
            <a:pPr marL="522790" indent="-372563" defTabSz="378572">
              <a:spcBef>
                <a:spcPts val="1543"/>
              </a:spcBef>
              <a:defRPr sz="5152"/>
            </a:pPr>
            <a:r>
              <a:rPr lang="da-DK" sz="2400" dirty="0" err="1" smtClean="0"/>
              <a:t>Sorted</a:t>
            </a:r>
            <a:r>
              <a:rPr lang="da-DK" sz="2400" dirty="0" smtClean="0"/>
              <a:t> data </a:t>
            </a:r>
            <a:r>
              <a:rPr lang="da-DK" sz="2400" dirty="0" err="1" smtClean="0"/>
              <a:t>reduces</a:t>
            </a:r>
            <a:r>
              <a:rPr lang="da-DK" sz="2400" dirty="0" smtClean="0"/>
              <a:t> </a:t>
            </a:r>
            <a:r>
              <a:rPr lang="da-DK" sz="2400" dirty="0" err="1" smtClean="0"/>
              <a:t>search</a:t>
            </a:r>
            <a:r>
              <a:rPr lang="da-DK" sz="2400" dirty="0" smtClean="0"/>
              <a:t> </a:t>
            </a:r>
            <a:r>
              <a:rPr lang="da-DK" sz="2400" dirty="0" err="1" smtClean="0"/>
              <a:t>space</a:t>
            </a:r>
            <a:r>
              <a:rPr lang="da-DK" sz="2400" dirty="0" smtClean="0"/>
              <a:t>!</a:t>
            </a:r>
          </a:p>
          <a:p>
            <a:pPr marL="522790" indent="-372563" defTabSz="378572">
              <a:spcBef>
                <a:spcPts val="1543"/>
              </a:spcBef>
              <a:defRPr sz="5152"/>
            </a:pPr>
            <a:r>
              <a:rPr lang="da-DK" sz="2400" dirty="0" err="1" smtClean="0"/>
              <a:t>Allows</a:t>
            </a:r>
            <a:r>
              <a:rPr lang="da-DK" sz="2400" dirty="0" smtClean="0"/>
              <a:t> </a:t>
            </a:r>
            <a:r>
              <a:rPr lang="da-DK" sz="2400" dirty="0" err="1" smtClean="0"/>
              <a:t>compression</a:t>
            </a:r>
            <a:r>
              <a:rPr lang="da-DK" sz="2400" dirty="0" smtClean="0"/>
              <a:t> </a:t>
            </a:r>
            <a:r>
              <a:rPr lang="da-DK" sz="2400" dirty="0" err="1" smtClean="0"/>
              <a:t>because</a:t>
            </a:r>
            <a:r>
              <a:rPr lang="da-DK" sz="2400" dirty="0" smtClean="0"/>
              <a:t> </a:t>
            </a:r>
            <a:r>
              <a:rPr lang="da-DK" sz="2400" dirty="0" err="1" smtClean="0"/>
              <a:t>characters</a:t>
            </a:r>
            <a:r>
              <a:rPr lang="da-DK" sz="2400" dirty="0" smtClean="0"/>
              <a:t> </a:t>
            </a:r>
            <a:r>
              <a:rPr lang="da-DK" sz="2400" dirty="0" err="1" smtClean="0"/>
              <a:t>cluster</a:t>
            </a:r>
            <a:r>
              <a:rPr lang="da-DK" sz="2400" dirty="0" smtClean="0"/>
              <a:t> </a:t>
            </a:r>
            <a:r>
              <a:rPr lang="da-DK" sz="2400" dirty="0" err="1" smtClean="0"/>
              <a:t>together</a:t>
            </a:r>
            <a:endParaRPr lang="da-DK" sz="2400" dirty="0" smtClean="0"/>
          </a:p>
          <a:p>
            <a:pPr marL="522790" indent="-372563" defTabSz="378572">
              <a:spcBef>
                <a:spcPts val="1543"/>
              </a:spcBef>
              <a:defRPr sz="5152"/>
            </a:pPr>
            <a:endParaRPr lang="da-DK" sz="2400" dirty="0" smtClean="0"/>
          </a:p>
          <a:p>
            <a:pPr marL="522790" indent="-372563" defTabSz="378572">
              <a:spcBef>
                <a:spcPts val="1543"/>
              </a:spcBef>
              <a:defRPr sz="5152"/>
            </a:pPr>
            <a:endParaRPr lang="da-DK" sz="2400" dirty="0" smtClean="0"/>
          </a:p>
          <a:p>
            <a:pPr marL="522790" indent="-372563" defTabSz="378572">
              <a:spcBef>
                <a:spcPts val="1543"/>
              </a:spcBef>
              <a:defRPr sz="5152"/>
            </a:pPr>
            <a:endParaRPr lang="da-DK" sz="2400" dirty="0" smtClean="0"/>
          </a:p>
          <a:p>
            <a:pPr marL="522790" indent="-372563" defTabSz="378572">
              <a:spcBef>
                <a:spcPts val="1543"/>
              </a:spcBef>
              <a:defRPr sz="5152"/>
            </a:pPr>
            <a:r>
              <a:rPr lang="da-DK" sz="2400" dirty="0" smtClean="0"/>
              <a:t>Reversible nature </a:t>
            </a:r>
            <a:r>
              <a:rPr lang="da-DK" sz="2400" dirty="0" err="1" smtClean="0"/>
              <a:t>means</a:t>
            </a:r>
            <a:r>
              <a:rPr lang="da-DK" sz="2400" dirty="0" smtClean="0"/>
              <a:t> </a:t>
            </a:r>
            <a:r>
              <a:rPr lang="da-DK" sz="2400" dirty="0" err="1" smtClean="0"/>
              <a:t>we</a:t>
            </a:r>
            <a:r>
              <a:rPr lang="da-DK" sz="2400" dirty="0" smtClean="0"/>
              <a:t> </a:t>
            </a:r>
            <a:r>
              <a:rPr lang="da-DK" sz="2400" dirty="0" err="1" smtClean="0"/>
              <a:t>can</a:t>
            </a:r>
            <a:r>
              <a:rPr lang="da-DK" sz="2400" dirty="0" smtClean="0"/>
              <a:t> </a:t>
            </a:r>
            <a:r>
              <a:rPr lang="da-DK" sz="2400" dirty="0" err="1" smtClean="0"/>
              <a:t>recreate</a:t>
            </a:r>
            <a:r>
              <a:rPr lang="da-DK" sz="2400" dirty="0" smtClean="0"/>
              <a:t> the </a:t>
            </a:r>
            <a:r>
              <a:rPr lang="da-DK" sz="2400" dirty="0" err="1" smtClean="0"/>
              <a:t>sequence</a:t>
            </a:r>
            <a:r>
              <a:rPr lang="da-DK" sz="2400" dirty="0" smtClean="0"/>
              <a:t> </a:t>
            </a:r>
            <a:r>
              <a:rPr lang="da-DK" sz="2400" dirty="0" err="1" smtClean="0"/>
              <a:t>around</a:t>
            </a:r>
            <a:r>
              <a:rPr lang="da-DK" sz="2400" dirty="0" smtClean="0"/>
              <a:t> </a:t>
            </a:r>
            <a:r>
              <a:rPr lang="da-DK" sz="2400" dirty="0" err="1" smtClean="0"/>
              <a:t>known</a:t>
            </a:r>
            <a:r>
              <a:rPr lang="da-DK" sz="2400" dirty="0" smtClean="0"/>
              <a:t> locations</a:t>
            </a:r>
            <a:endParaRPr lang="da-DK" sz="2400" dirty="0"/>
          </a:p>
        </p:txBody>
      </p:sp>
      <p:sp>
        <p:nvSpPr>
          <p:cNvPr id="2" name="Rectangle 1"/>
          <p:cNvSpPr/>
          <p:nvPr/>
        </p:nvSpPr>
        <p:spPr>
          <a:xfrm>
            <a:off x="190550" y="3861048"/>
            <a:ext cx="11593288" cy="102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7827" lvl="2" indent="0" defTabSz="378572">
              <a:spcBef>
                <a:spcPts val="1543"/>
              </a:spcBef>
              <a:buNone/>
              <a:defRPr sz="5152"/>
            </a:pPr>
            <a:r>
              <a:rPr lang="da-DK" sz="2400" dirty="0" err="1" smtClean="0"/>
              <a:t>Ringeren_I_Ringe_ringer_ringere_end_ringeren_ringer_i_Ringsted</a:t>
            </a:r>
            <a:r>
              <a:rPr lang="da-DK" sz="2400" dirty="0" smtClean="0"/>
              <a:t>$ </a:t>
            </a:r>
          </a:p>
          <a:p>
            <a:pPr marL="567827" lvl="2" indent="0" defTabSz="378572">
              <a:spcBef>
                <a:spcPts val="1543"/>
              </a:spcBef>
              <a:buNone/>
              <a:defRPr sz="5152"/>
            </a:pPr>
            <a:r>
              <a:rPr lang="da-DK" sz="2400" dirty="0" smtClean="0"/>
              <a:t>$d__ _nIiernerdenrgtrr_gggggnnnnnnn_</a:t>
            </a:r>
            <a:r>
              <a:rPr lang="da-DK" sz="2400" dirty="0" err="1" smtClean="0"/>
              <a:t>RrrrRrReeeiiiiiiieeeee</a:t>
            </a:r>
            <a:r>
              <a:rPr lang="da-DK" sz="2400" dirty="0" smtClean="0"/>
              <a:t>____gs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13388382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BWT for alignmen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 smtClean="0"/>
              <a:t>BWT for </a:t>
            </a:r>
            <a:r>
              <a:rPr lang="da-DK" dirty="0" err="1" smtClean="0"/>
              <a:t>alignment</a:t>
            </a:r>
            <a:endParaRPr lang="da-DK" dirty="0"/>
          </a:p>
        </p:txBody>
      </p:sp>
      <p:sp>
        <p:nvSpPr>
          <p:cNvPr id="727" name="Entire SA is 12Gb for human genom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sz="2400" dirty="0" smtClean="0"/>
              <a:t>BWT </a:t>
            </a:r>
            <a:r>
              <a:rPr lang="da-DK" sz="2400" dirty="0" err="1" smtClean="0"/>
              <a:t>used</a:t>
            </a:r>
            <a:r>
              <a:rPr lang="da-DK" sz="2400" dirty="0" smtClean="0"/>
              <a:t> in </a:t>
            </a:r>
            <a:r>
              <a:rPr lang="da-DK" sz="2400" dirty="0" err="1" smtClean="0"/>
              <a:t>many</a:t>
            </a:r>
            <a:r>
              <a:rPr lang="da-DK" sz="2400" dirty="0" smtClean="0"/>
              <a:t> </a:t>
            </a:r>
            <a:r>
              <a:rPr lang="da-DK" sz="2400" dirty="0" err="1" smtClean="0"/>
              <a:t>alignment</a:t>
            </a:r>
            <a:r>
              <a:rPr lang="da-DK" sz="2400" dirty="0" smtClean="0"/>
              <a:t> </a:t>
            </a:r>
            <a:r>
              <a:rPr lang="da-DK" sz="2400" dirty="0" err="1" smtClean="0"/>
              <a:t>implimentations</a:t>
            </a:r>
            <a:r>
              <a:rPr lang="da-DK" sz="2400" dirty="0" smtClean="0"/>
              <a:t> and </a:t>
            </a:r>
            <a:r>
              <a:rPr lang="da-DK" sz="2400" dirty="0" err="1" smtClean="0"/>
              <a:t>allows</a:t>
            </a:r>
            <a:endParaRPr lang="da-DK" sz="2400" dirty="0" smtClean="0"/>
          </a:p>
          <a:p>
            <a:pPr lvl="1"/>
            <a:r>
              <a:rPr lang="da-DK" sz="2400" dirty="0" err="1" smtClean="0"/>
              <a:t>We</a:t>
            </a:r>
            <a:r>
              <a:rPr lang="da-DK" sz="2400" dirty="0" smtClean="0"/>
              <a:t> </a:t>
            </a:r>
            <a:r>
              <a:rPr lang="da-DK" sz="2400" dirty="0" err="1" smtClean="0"/>
              <a:t>only</a:t>
            </a:r>
            <a:r>
              <a:rPr lang="da-DK" sz="2400" dirty="0" smtClean="0"/>
              <a:t> </a:t>
            </a:r>
            <a:r>
              <a:rPr lang="da-DK" sz="2400" dirty="0" err="1" smtClean="0"/>
              <a:t>need</a:t>
            </a:r>
            <a:r>
              <a:rPr lang="da-DK" sz="2400" dirty="0" smtClean="0"/>
              <a:t> to store </a:t>
            </a:r>
            <a:r>
              <a:rPr lang="da-DK" sz="2400" dirty="0" err="1" smtClean="0"/>
              <a:t>some</a:t>
            </a:r>
            <a:r>
              <a:rPr lang="da-DK" sz="2400" dirty="0" smtClean="0"/>
              <a:t> locations</a:t>
            </a:r>
            <a:endParaRPr lang="da-DK" sz="2400" dirty="0" smtClean="0"/>
          </a:p>
          <a:p>
            <a:pPr lvl="1"/>
            <a:r>
              <a:rPr lang="da-DK" sz="2400" dirty="0" err="1" smtClean="0"/>
              <a:t>We</a:t>
            </a:r>
            <a:r>
              <a:rPr lang="da-DK" sz="2400" dirty="0" smtClean="0"/>
              <a:t> </a:t>
            </a:r>
            <a:r>
              <a:rPr lang="da-DK" sz="2400" dirty="0" err="1" smtClean="0"/>
              <a:t>can</a:t>
            </a:r>
            <a:r>
              <a:rPr lang="da-DK" sz="2400" dirty="0" smtClean="0"/>
              <a:t> </a:t>
            </a:r>
            <a:r>
              <a:rPr lang="da-DK" sz="2400" dirty="0" err="1" smtClean="0"/>
              <a:t>calculate</a:t>
            </a:r>
            <a:r>
              <a:rPr lang="da-DK" sz="2400" dirty="0" smtClean="0"/>
              <a:t> missing parts on the fly</a:t>
            </a:r>
          </a:p>
          <a:p>
            <a:pPr lvl="1"/>
            <a:r>
              <a:rPr lang="da-DK" sz="2400" dirty="0" err="1" smtClean="0"/>
              <a:t>Sorted</a:t>
            </a:r>
            <a:r>
              <a:rPr lang="da-DK" sz="2400" dirty="0" smtClean="0"/>
              <a:t> </a:t>
            </a:r>
            <a:r>
              <a:rPr lang="da-DK" sz="2400" dirty="0" err="1" smtClean="0"/>
              <a:t>means</a:t>
            </a:r>
            <a:r>
              <a:rPr lang="da-DK" sz="2400" dirty="0" smtClean="0"/>
              <a:t> fast!</a:t>
            </a:r>
          </a:p>
          <a:p>
            <a:pPr lvl="1"/>
            <a:r>
              <a:rPr lang="da-DK" sz="2400" dirty="0" err="1" smtClean="0"/>
              <a:t>Compressed</a:t>
            </a:r>
            <a:r>
              <a:rPr lang="da-DK" sz="2400" dirty="0" smtClean="0"/>
              <a:t> </a:t>
            </a:r>
            <a:r>
              <a:rPr lang="da-DK" sz="2400" dirty="0" err="1" smtClean="0"/>
              <a:t>means</a:t>
            </a:r>
            <a:r>
              <a:rPr lang="da-DK" sz="2400" dirty="0" smtClean="0"/>
              <a:t> </a:t>
            </a:r>
            <a:r>
              <a:rPr lang="da-DK" sz="2400" dirty="0" err="1" smtClean="0"/>
              <a:t>less</a:t>
            </a:r>
            <a:r>
              <a:rPr lang="da-DK" sz="2400" dirty="0" smtClean="0"/>
              <a:t> </a:t>
            </a:r>
            <a:r>
              <a:rPr lang="da-DK" sz="2400" dirty="0" err="1" smtClean="0"/>
              <a:t>memory</a:t>
            </a:r>
            <a:r>
              <a:rPr lang="da-DK" sz="2400" dirty="0" smtClean="0"/>
              <a:t>!</a:t>
            </a:r>
          </a:p>
          <a:p>
            <a:r>
              <a:rPr lang="da-DK" sz="2400" dirty="0" smtClean="0"/>
              <a:t>Human </a:t>
            </a:r>
            <a:r>
              <a:rPr lang="da-DK" sz="2400" dirty="0" err="1" smtClean="0"/>
              <a:t>genome</a:t>
            </a:r>
            <a:r>
              <a:rPr lang="da-DK" sz="2400" dirty="0" smtClean="0"/>
              <a:t> </a:t>
            </a:r>
            <a:r>
              <a:rPr lang="da-DK" sz="2400" dirty="0" err="1" smtClean="0"/>
              <a:t>can</a:t>
            </a:r>
            <a:r>
              <a:rPr lang="da-DK" sz="2400" dirty="0" smtClean="0"/>
              <a:t> </a:t>
            </a:r>
            <a:r>
              <a:rPr lang="da-DK" sz="2400" dirty="0" err="1" smtClean="0"/>
              <a:t>be</a:t>
            </a:r>
            <a:r>
              <a:rPr lang="da-DK" sz="2400" dirty="0" smtClean="0"/>
              <a:t> </a:t>
            </a:r>
            <a:r>
              <a:rPr lang="da-DK" sz="2400" dirty="0" err="1" smtClean="0"/>
              <a:t>effectively</a:t>
            </a:r>
            <a:r>
              <a:rPr lang="da-DK" sz="2400" dirty="0" smtClean="0"/>
              <a:t> </a:t>
            </a:r>
            <a:r>
              <a:rPr lang="da-DK" sz="2400" dirty="0" err="1" smtClean="0"/>
              <a:t>indexed</a:t>
            </a:r>
            <a:r>
              <a:rPr lang="da-DK" sz="2400" dirty="0" smtClean="0"/>
              <a:t> and </a:t>
            </a:r>
            <a:r>
              <a:rPr lang="da-DK" sz="2400" dirty="0" err="1" smtClean="0"/>
              <a:t>searched</a:t>
            </a:r>
            <a:r>
              <a:rPr lang="da-DK" sz="2400" dirty="0" smtClean="0"/>
              <a:t> </a:t>
            </a:r>
            <a:r>
              <a:rPr lang="da-DK" sz="2400" dirty="0" err="1" smtClean="0"/>
              <a:t>using</a:t>
            </a:r>
            <a:r>
              <a:rPr lang="da-DK" sz="2400" dirty="0" smtClean="0"/>
              <a:t> 3Gb RAM!</a:t>
            </a:r>
          </a:p>
          <a:p>
            <a:endParaRPr lang="da-DK" sz="2400" dirty="0" smtClean="0"/>
          </a:p>
          <a:p>
            <a:pPr marL="0" indent="0">
              <a:buNone/>
            </a:pP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40684820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Implementation in BW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 err="1" smtClean="0"/>
              <a:t>Two</a:t>
            </a:r>
            <a:r>
              <a:rPr lang="da-DK" dirty="0" smtClean="0"/>
              <a:t> </a:t>
            </a:r>
            <a:r>
              <a:rPr lang="da-DK" dirty="0" err="1" smtClean="0"/>
              <a:t>implementations</a:t>
            </a:r>
            <a:r>
              <a:rPr lang="da-DK" dirty="0" smtClean="0"/>
              <a:t> in BWA</a:t>
            </a:r>
            <a:endParaRPr lang="da-DK" dirty="0"/>
          </a:p>
        </p:txBody>
      </p:sp>
      <p:sp>
        <p:nvSpPr>
          <p:cNvPr id="730" name="Burrows Wheeler Aligner (BWA) can use:…"/>
          <p:cNvSpPr txBox="1">
            <a:spLocks noGrp="1"/>
          </p:cNvSpPr>
          <p:nvPr>
            <p:ph type="body" sz="half" idx="1"/>
          </p:nvPr>
        </p:nvSpPr>
        <p:spPr>
          <a:xfrm>
            <a:off x="1209697" y="1680788"/>
            <a:ext cx="6028560" cy="433033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522790" indent="-372563" defTabSz="378572">
              <a:spcBef>
                <a:spcPts val="1543"/>
              </a:spcBef>
              <a:defRPr sz="5152"/>
            </a:pPr>
            <a:r>
              <a:rPr lang="da-DK" sz="2400" dirty="0" err="1" smtClean="0"/>
              <a:t>Burrows</a:t>
            </a:r>
            <a:r>
              <a:rPr lang="da-DK" sz="2400" dirty="0" smtClean="0"/>
              <a:t> </a:t>
            </a:r>
            <a:r>
              <a:rPr lang="da-DK" sz="2400" dirty="0" err="1" smtClean="0"/>
              <a:t>Wheeler</a:t>
            </a:r>
            <a:r>
              <a:rPr lang="da-DK" sz="2400" dirty="0" smtClean="0"/>
              <a:t> </a:t>
            </a:r>
            <a:r>
              <a:rPr lang="da-DK" sz="2400" dirty="0" err="1" smtClean="0"/>
              <a:t>Aligner</a:t>
            </a:r>
            <a:r>
              <a:rPr lang="da-DK" sz="2400" dirty="0" smtClean="0"/>
              <a:t> (BWA) </a:t>
            </a:r>
            <a:r>
              <a:rPr lang="da-DK" sz="2400" dirty="0" err="1" smtClean="0"/>
              <a:t>can</a:t>
            </a:r>
            <a:r>
              <a:rPr lang="da-DK" sz="2400" dirty="0" smtClean="0"/>
              <a:t> </a:t>
            </a:r>
            <a:r>
              <a:rPr lang="da-DK" sz="2400" dirty="0" err="1" smtClean="0"/>
              <a:t>use</a:t>
            </a:r>
            <a:r>
              <a:rPr lang="da-DK" sz="2400" dirty="0" smtClean="0"/>
              <a:t>:</a:t>
            </a:r>
          </a:p>
          <a:p>
            <a:pPr marL="733108" lvl="1" indent="-372563" defTabSz="378572">
              <a:spcBef>
                <a:spcPts val="1543"/>
              </a:spcBef>
              <a:defRPr sz="5152" i="1"/>
            </a:pPr>
            <a:r>
              <a:rPr lang="da-DK" sz="2400" dirty="0" err="1" smtClean="0"/>
              <a:t>bwa</a:t>
            </a:r>
            <a:r>
              <a:rPr lang="da-DK" sz="2400" dirty="0" smtClean="0"/>
              <a:t> </a:t>
            </a:r>
            <a:r>
              <a:rPr lang="da-DK" sz="2400" dirty="0" err="1" smtClean="0"/>
              <a:t>aln</a:t>
            </a:r>
            <a:r>
              <a:rPr lang="da-DK" sz="2400" i="0" dirty="0" smtClean="0"/>
              <a:t>: First ~30nt of </a:t>
            </a:r>
            <a:r>
              <a:rPr lang="da-DK" sz="2400" i="0" dirty="0" err="1" smtClean="0"/>
              <a:t>read</a:t>
            </a:r>
            <a:r>
              <a:rPr lang="da-DK" sz="2400" i="0" dirty="0" smtClean="0"/>
              <a:t> as seed</a:t>
            </a:r>
          </a:p>
          <a:p>
            <a:pPr marL="943426" lvl="2" indent="-372563" defTabSz="378572">
              <a:spcBef>
                <a:spcPts val="1543"/>
              </a:spcBef>
              <a:defRPr sz="5152" i="1"/>
            </a:pPr>
            <a:r>
              <a:rPr lang="da-DK" sz="2400" i="0" dirty="0" err="1" smtClean="0"/>
              <a:t>Extend</a:t>
            </a:r>
            <a:r>
              <a:rPr lang="da-DK" sz="2400" i="0" dirty="0" smtClean="0"/>
              <a:t> </a:t>
            </a:r>
            <a:r>
              <a:rPr lang="da-DK" sz="2400" i="0" dirty="0" err="1" smtClean="0"/>
              <a:t>around</a:t>
            </a:r>
            <a:r>
              <a:rPr lang="da-DK" sz="2400" i="0" dirty="0" smtClean="0"/>
              <a:t> positions with seed match</a:t>
            </a:r>
          </a:p>
          <a:p>
            <a:pPr marL="943426" lvl="2" indent="-372563" defTabSz="378572">
              <a:spcBef>
                <a:spcPts val="1543"/>
              </a:spcBef>
              <a:defRPr sz="5152" i="1"/>
            </a:pPr>
            <a:r>
              <a:rPr lang="da-DK" sz="2400" dirty="0" smtClean="0"/>
              <a:t>For short </a:t>
            </a:r>
            <a:r>
              <a:rPr lang="da-DK" sz="2400" dirty="0" err="1" smtClean="0"/>
              <a:t>reads</a:t>
            </a:r>
            <a:endParaRPr lang="da-DK" sz="2400" i="0" dirty="0" smtClean="0"/>
          </a:p>
          <a:p>
            <a:pPr marL="733108" lvl="1" indent="-372563" defTabSz="378572">
              <a:spcBef>
                <a:spcPts val="1543"/>
              </a:spcBef>
              <a:defRPr sz="5152" i="1"/>
            </a:pPr>
            <a:r>
              <a:rPr lang="da-DK" sz="2400" dirty="0" err="1" smtClean="0"/>
              <a:t>bwa</a:t>
            </a:r>
            <a:r>
              <a:rPr lang="da-DK" sz="2400" dirty="0" smtClean="0"/>
              <a:t> </a:t>
            </a:r>
            <a:r>
              <a:rPr lang="da-DK" sz="2400" dirty="0" err="1" smtClean="0"/>
              <a:t>mem</a:t>
            </a:r>
            <a:r>
              <a:rPr lang="da-DK" sz="2400" i="0" dirty="0" smtClean="0"/>
              <a:t>: Multiple short </a:t>
            </a:r>
            <a:r>
              <a:rPr lang="da-DK" sz="2400" i="0" dirty="0" err="1" smtClean="0"/>
              <a:t>seeds</a:t>
            </a:r>
            <a:r>
              <a:rPr lang="da-DK" sz="2400" i="0" dirty="0" smtClean="0"/>
              <a:t> </a:t>
            </a:r>
            <a:r>
              <a:rPr lang="da-DK" sz="2400" i="0" dirty="0" err="1" smtClean="0"/>
              <a:t>across</a:t>
            </a:r>
            <a:r>
              <a:rPr lang="da-DK" sz="2400" i="0" dirty="0" smtClean="0"/>
              <a:t> the </a:t>
            </a:r>
            <a:r>
              <a:rPr lang="da-DK" sz="2400" i="0" dirty="0" err="1" smtClean="0"/>
              <a:t>read</a:t>
            </a:r>
            <a:endParaRPr lang="da-DK" sz="2400" i="0" dirty="0" smtClean="0"/>
          </a:p>
          <a:p>
            <a:pPr marL="943426" lvl="2" indent="-372563" defTabSz="378572">
              <a:spcBef>
                <a:spcPts val="1543"/>
              </a:spcBef>
              <a:defRPr sz="5152"/>
            </a:pPr>
            <a:r>
              <a:rPr lang="da-DK" sz="2400" dirty="0" err="1" smtClean="0"/>
              <a:t>Extend</a:t>
            </a:r>
            <a:r>
              <a:rPr lang="da-DK" sz="2400" dirty="0" smtClean="0"/>
              <a:t> </a:t>
            </a:r>
            <a:r>
              <a:rPr lang="da-DK" sz="2400" dirty="0" err="1" smtClean="0"/>
              <a:t>around</a:t>
            </a:r>
            <a:r>
              <a:rPr lang="da-DK" sz="2400" dirty="0" smtClean="0"/>
              <a:t> positions with </a:t>
            </a:r>
            <a:r>
              <a:rPr lang="da-DK" sz="2400" dirty="0" err="1" smtClean="0"/>
              <a:t>several</a:t>
            </a:r>
            <a:r>
              <a:rPr lang="da-DK" sz="2400" dirty="0" smtClean="0"/>
              <a:t> seed matches</a:t>
            </a:r>
          </a:p>
          <a:p>
            <a:pPr marL="943426" lvl="2" indent="-372563" defTabSz="378572">
              <a:spcBef>
                <a:spcPts val="1543"/>
              </a:spcBef>
              <a:defRPr sz="5152"/>
            </a:pPr>
            <a:r>
              <a:rPr lang="da-DK" sz="2400" dirty="0" smtClean="0"/>
              <a:t>For longer </a:t>
            </a:r>
            <a:r>
              <a:rPr lang="da-DK" sz="2400" dirty="0" err="1" smtClean="0"/>
              <a:t>reads</a:t>
            </a:r>
            <a:endParaRPr lang="da-DK" sz="2400" dirty="0"/>
          </a:p>
        </p:txBody>
      </p:sp>
      <p:sp>
        <p:nvSpPr>
          <p:cNvPr id="731" name="Rectangle"/>
          <p:cNvSpPr/>
          <p:nvPr/>
        </p:nvSpPr>
        <p:spPr>
          <a:xfrm>
            <a:off x="8002383" y="2018212"/>
            <a:ext cx="2965269" cy="235131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6126" tIns="26126" rIns="26126" bIns="26126" anchor="ctr"/>
          <a:lstStyle/>
          <a:p>
            <a:pPr defTabSz="300454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da-DK" sz="2057" dirty="0"/>
          </a:p>
        </p:txBody>
      </p:sp>
      <p:sp>
        <p:nvSpPr>
          <p:cNvPr id="732" name="Rectangle"/>
          <p:cNvSpPr/>
          <p:nvPr/>
        </p:nvSpPr>
        <p:spPr>
          <a:xfrm>
            <a:off x="8002383" y="2462349"/>
            <a:ext cx="885468" cy="188544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6126" tIns="26126" rIns="26126" bIns="26126" anchor="ctr"/>
          <a:lstStyle/>
          <a:p>
            <a:pPr defTabSz="300454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da-DK" sz="2057" dirty="0"/>
          </a:p>
        </p:txBody>
      </p:sp>
      <p:sp>
        <p:nvSpPr>
          <p:cNvPr id="733" name="Rectangle"/>
          <p:cNvSpPr/>
          <p:nvPr/>
        </p:nvSpPr>
        <p:spPr>
          <a:xfrm>
            <a:off x="7910943" y="4643846"/>
            <a:ext cx="2965269" cy="235131"/>
          </a:xfrm>
          <a:prstGeom prst="rect">
            <a:avLst/>
          </a:prstGeom>
          <a:solidFill>
            <a:schemeClr val="accent1"/>
          </a:solidFill>
          <a:ln w="25400">
            <a:solidFill>
              <a:srgbClr val="000000"/>
            </a:solidFill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6126" tIns="26126" rIns="26126" bIns="26126" anchor="ctr"/>
          <a:lstStyle/>
          <a:p>
            <a:pPr defTabSz="300454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da-DK" sz="2057" dirty="0"/>
          </a:p>
        </p:txBody>
      </p:sp>
      <p:sp>
        <p:nvSpPr>
          <p:cNvPr id="734" name="Rectangle"/>
          <p:cNvSpPr/>
          <p:nvPr/>
        </p:nvSpPr>
        <p:spPr>
          <a:xfrm>
            <a:off x="7910943" y="5087983"/>
            <a:ext cx="362648" cy="188544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6126" tIns="26126" rIns="26126" bIns="26126" anchor="ctr"/>
          <a:lstStyle/>
          <a:p>
            <a:pPr defTabSz="300454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da-DK" sz="2057" dirty="0"/>
          </a:p>
        </p:txBody>
      </p:sp>
      <p:sp>
        <p:nvSpPr>
          <p:cNvPr id="735" name="Rectangle"/>
          <p:cNvSpPr/>
          <p:nvPr/>
        </p:nvSpPr>
        <p:spPr>
          <a:xfrm>
            <a:off x="8655526" y="5087983"/>
            <a:ext cx="362648" cy="188544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6126" tIns="26126" rIns="26126" bIns="26126" anchor="ctr"/>
          <a:lstStyle/>
          <a:p>
            <a:pPr defTabSz="300454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da-DK" sz="2057" dirty="0"/>
          </a:p>
        </p:txBody>
      </p:sp>
      <p:sp>
        <p:nvSpPr>
          <p:cNvPr id="736" name="Rectangle"/>
          <p:cNvSpPr/>
          <p:nvPr/>
        </p:nvSpPr>
        <p:spPr>
          <a:xfrm>
            <a:off x="9400109" y="5087983"/>
            <a:ext cx="362648" cy="188544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6126" tIns="26126" rIns="26126" bIns="26126" anchor="ctr"/>
          <a:lstStyle/>
          <a:p>
            <a:pPr defTabSz="300454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da-DK" sz="2057" dirty="0"/>
          </a:p>
        </p:txBody>
      </p:sp>
      <p:sp>
        <p:nvSpPr>
          <p:cNvPr id="737" name="Rectangle"/>
          <p:cNvSpPr/>
          <p:nvPr/>
        </p:nvSpPr>
        <p:spPr>
          <a:xfrm>
            <a:off x="10144691" y="5087983"/>
            <a:ext cx="362648" cy="188544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txBody>
          <a:bodyPr lIns="26126" tIns="26126" rIns="26126" bIns="26126" anchor="ctr"/>
          <a:lstStyle/>
          <a:p>
            <a:pPr defTabSz="300454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da-DK" sz="2057" dirty="0"/>
          </a:p>
        </p:txBody>
      </p:sp>
      <p:sp>
        <p:nvSpPr>
          <p:cNvPr id="738" name="Read"/>
          <p:cNvSpPr txBox="1"/>
          <p:nvPr/>
        </p:nvSpPr>
        <p:spPr>
          <a:xfrm>
            <a:off x="7198303" y="1982759"/>
            <a:ext cx="645873" cy="306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200" b="1"/>
            </a:lvl1pPr>
          </a:lstStyle>
          <a:p>
            <a:r>
              <a:rPr lang="da-DK" sz="1646" dirty="0" smtClean="0"/>
              <a:t>Read</a:t>
            </a:r>
            <a:endParaRPr lang="da-DK" sz="1646" dirty="0"/>
          </a:p>
        </p:txBody>
      </p:sp>
      <p:sp>
        <p:nvSpPr>
          <p:cNvPr id="739" name="Seed"/>
          <p:cNvSpPr txBox="1"/>
          <p:nvPr/>
        </p:nvSpPr>
        <p:spPr>
          <a:xfrm>
            <a:off x="7208407" y="2403602"/>
            <a:ext cx="629843" cy="306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200" b="1"/>
            </a:lvl1pPr>
          </a:lstStyle>
          <a:p>
            <a:r>
              <a:rPr lang="da-DK" sz="1646" dirty="0" smtClean="0"/>
              <a:t>Seed</a:t>
            </a:r>
            <a:endParaRPr lang="da-DK" sz="1646" dirty="0"/>
          </a:p>
        </p:txBody>
      </p:sp>
      <p:sp>
        <p:nvSpPr>
          <p:cNvPr id="740" name="Read"/>
          <p:cNvSpPr txBox="1"/>
          <p:nvPr/>
        </p:nvSpPr>
        <p:spPr>
          <a:xfrm>
            <a:off x="7198303" y="4608393"/>
            <a:ext cx="645873" cy="306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200" b="1"/>
            </a:lvl1pPr>
          </a:lstStyle>
          <a:p>
            <a:r>
              <a:rPr lang="da-DK" sz="1646" dirty="0" smtClean="0"/>
              <a:t>Read</a:t>
            </a:r>
            <a:endParaRPr lang="da-DK" sz="1646" dirty="0"/>
          </a:p>
        </p:txBody>
      </p:sp>
      <p:sp>
        <p:nvSpPr>
          <p:cNvPr id="741" name="Seeds"/>
          <p:cNvSpPr txBox="1"/>
          <p:nvPr/>
        </p:nvSpPr>
        <p:spPr>
          <a:xfrm>
            <a:off x="7157839" y="5029237"/>
            <a:ext cx="754878" cy="306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3200" b="1"/>
            </a:lvl1pPr>
          </a:lstStyle>
          <a:p>
            <a:r>
              <a:rPr lang="da-DK" sz="1646" dirty="0" err="1" smtClean="0"/>
              <a:t>Seeds</a:t>
            </a:r>
            <a:endParaRPr lang="da-DK" sz="1646" dirty="0"/>
          </a:p>
        </p:txBody>
      </p:sp>
    </p:spTree>
    <p:extLst>
      <p:ext uri="{BB962C8B-B14F-4D97-AF65-F5344CB8AC3E}">
        <p14:creationId xmlns:p14="http://schemas.microsoft.com/office/powerpoint/2010/main" val="19118383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Single vs. Paired alignmen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 smtClean="0"/>
              <a:t>Single vs. </a:t>
            </a:r>
            <a:r>
              <a:rPr lang="da-DK" dirty="0" err="1" smtClean="0"/>
              <a:t>Paired</a:t>
            </a:r>
            <a:r>
              <a:rPr lang="da-DK" dirty="0" smtClean="0"/>
              <a:t> </a:t>
            </a:r>
            <a:r>
              <a:rPr lang="da-DK" dirty="0" err="1" smtClean="0"/>
              <a:t>alignment</a:t>
            </a:r>
            <a:endParaRPr lang="da-DK" dirty="0"/>
          </a:p>
        </p:txBody>
      </p:sp>
      <p:sp>
        <p:nvSpPr>
          <p:cNvPr id="749" name="Always get paired end reads (if possible)…"/>
          <p:cNvSpPr txBox="1">
            <a:spLocks noGrp="1"/>
          </p:cNvSpPr>
          <p:nvPr>
            <p:ph type="body" sz="half" idx="1"/>
          </p:nvPr>
        </p:nvSpPr>
        <p:spPr>
          <a:xfrm>
            <a:off x="1627709" y="1639388"/>
            <a:ext cx="8928463" cy="1730829"/>
          </a:xfrm>
          <a:prstGeom prst="rect">
            <a:avLst/>
          </a:prstGeom>
        </p:spPr>
        <p:txBody>
          <a:bodyPr anchor="t"/>
          <a:lstStyle/>
          <a:p>
            <a:r>
              <a:rPr lang="da-DK" dirty="0" err="1" smtClean="0"/>
              <a:t>Always</a:t>
            </a:r>
            <a:r>
              <a:rPr lang="da-DK" dirty="0" smtClean="0"/>
              <a:t> </a:t>
            </a:r>
            <a:r>
              <a:rPr lang="da-DK" dirty="0" err="1" smtClean="0"/>
              <a:t>get</a:t>
            </a:r>
            <a:r>
              <a:rPr lang="da-DK" dirty="0" smtClean="0"/>
              <a:t> </a:t>
            </a:r>
            <a:r>
              <a:rPr lang="da-DK" dirty="0" err="1" smtClean="0"/>
              <a:t>paired</a:t>
            </a:r>
            <a:r>
              <a:rPr lang="da-DK" dirty="0" smtClean="0"/>
              <a:t> end </a:t>
            </a:r>
            <a:r>
              <a:rPr lang="da-DK" dirty="0" err="1" smtClean="0"/>
              <a:t>reads</a:t>
            </a:r>
            <a:r>
              <a:rPr lang="da-DK" dirty="0" smtClean="0"/>
              <a:t> (if </a:t>
            </a:r>
            <a:r>
              <a:rPr lang="da-DK" dirty="0" err="1" smtClean="0"/>
              <a:t>possible</a:t>
            </a:r>
            <a:r>
              <a:rPr lang="da-DK" dirty="0" smtClean="0"/>
              <a:t>)</a:t>
            </a:r>
          </a:p>
          <a:p>
            <a:r>
              <a:rPr lang="da-DK" dirty="0" smtClean="0"/>
              <a:t>Can </a:t>
            </a:r>
            <a:r>
              <a:rPr lang="da-DK" dirty="0" err="1" smtClean="0"/>
              <a:t>map</a:t>
            </a:r>
            <a:r>
              <a:rPr lang="da-DK" dirty="0" smtClean="0"/>
              <a:t> </a:t>
            </a:r>
            <a:r>
              <a:rPr lang="da-DK" dirty="0" err="1" smtClean="0"/>
              <a:t>across</a:t>
            </a:r>
            <a:r>
              <a:rPr lang="da-DK" dirty="0" smtClean="0"/>
              <a:t> </a:t>
            </a:r>
            <a:r>
              <a:rPr lang="da-DK" dirty="0" err="1" smtClean="0"/>
              <a:t>repeats</a:t>
            </a:r>
            <a:endParaRPr lang="da-DK" dirty="0" smtClean="0"/>
          </a:p>
          <a:p>
            <a:r>
              <a:rPr lang="da-DK" dirty="0" err="1" smtClean="0"/>
              <a:t>Less</a:t>
            </a:r>
            <a:r>
              <a:rPr lang="da-DK" dirty="0" smtClean="0"/>
              <a:t> </a:t>
            </a:r>
            <a:r>
              <a:rPr lang="da-DK" dirty="0" err="1" smtClean="0"/>
              <a:t>mapping</a:t>
            </a:r>
            <a:r>
              <a:rPr lang="da-DK" dirty="0" smtClean="0"/>
              <a:t> </a:t>
            </a:r>
            <a:r>
              <a:rPr lang="da-DK" dirty="0" err="1" smtClean="0"/>
              <a:t>errors</a:t>
            </a:r>
            <a:endParaRPr lang="da-DK" dirty="0"/>
          </a:p>
        </p:txBody>
      </p:sp>
      <p:sp>
        <p:nvSpPr>
          <p:cNvPr id="750" name="Line"/>
          <p:cNvSpPr/>
          <p:nvPr/>
        </p:nvSpPr>
        <p:spPr>
          <a:xfrm>
            <a:off x="2878750" y="5117782"/>
            <a:ext cx="5848627" cy="376"/>
          </a:xfrm>
          <a:prstGeom prst="line">
            <a:avLst/>
          </a:prstGeom>
          <a:ln w="127000">
            <a:solidFill>
              <a:srgbClr val="0056D6"/>
            </a:solidFill>
            <a:miter lim="400000"/>
          </a:ln>
        </p:spPr>
        <p:txBody>
          <a:bodyPr lIns="26126" tIns="26126" rIns="26126" bIns="26126" anchor="ctr"/>
          <a:lstStyle/>
          <a:p>
            <a:pPr defTabSz="235138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lang="da-DK" sz="617" dirty="0"/>
          </a:p>
        </p:txBody>
      </p:sp>
      <p:sp>
        <p:nvSpPr>
          <p:cNvPr id="751" name="Line"/>
          <p:cNvSpPr/>
          <p:nvPr/>
        </p:nvSpPr>
        <p:spPr>
          <a:xfrm flipV="1">
            <a:off x="7463429" y="4867693"/>
            <a:ext cx="1127309" cy="1"/>
          </a:xfrm>
          <a:prstGeom prst="line">
            <a:avLst/>
          </a:prstGeom>
          <a:ln w="127000">
            <a:solidFill>
              <a:srgbClr val="E32400"/>
            </a:solidFill>
            <a:miter lim="400000"/>
          </a:ln>
        </p:spPr>
        <p:txBody>
          <a:bodyPr lIns="26126" tIns="26126" rIns="26126" bIns="26126" anchor="ctr"/>
          <a:lstStyle/>
          <a:p>
            <a:pPr defTabSz="235138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lang="da-DK" sz="617" dirty="0"/>
          </a:p>
        </p:txBody>
      </p:sp>
      <p:sp>
        <p:nvSpPr>
          <p:cNvPr id="752" name="Line"/>
          <p:cNvSpPr/>
          <p:nvPr/>
        </p:nvSpPr>
        <p:spPr>
          <a:xfrm flipV="1">
            <a:off x="3619795" y="4864909"/>
            <a:ext cx="1127309" cy="1"/>
          </a:xfrm>
          <a:prstGeom prst="line">
            <a:avLst/>
          </a:prstGeom>
          <a:ln w="127000">
            <a:solidFill>
              <a:srgbClr val="E32400"/>
            </a:solidFill>
            <a:miter lim="400000"/>
          </a:ln>
        </p:spPr>
        <p:txBody>
          <a:bodyPr lIns="26126" tIns="26126" rIns="26126" bIns="26126" anchor="ctr"/>
          <a:lstStyle/>
          <a:p>
            <a:pPr defTabSz="235138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lang="da-DK" sz="617" dirty="0"/>
          </a:p>
        </p:txBody>
      </p:sp>
      <p:grpSp>
        <p:nvGrpSpPr>
          <p:cNvPr id="758" name="Group"/>
          <p:cNvGrpSpPr/>
          <p:nvPr/>
        </p:nvGrpSpPr>
        <p:grpSpPr>
          <a:xfrm>
            <a:off x="3861457" y="3293580"/>
            <a:ext cx="4315282" cy="1323409"/>
            <a:chOff x="-1" y="282784"/>
            <a:chExt cx="8390825" cy="2573293"/>
          </a:xfrm>
        </p:grpSpPr>
        <p:sp>
          <p:nvSpPr>
            <p:cNvPr id="753" name="Line"/>
            <p:cNvSpPr/>
            <p:nvPr/>
          </p:nvSpPr>
          <p:spPr>
            <a:xfrm flipV="1">
              <a:off x="-1" y="2851891"/>
              <a:ext cx="986725" cy="3"/>
            </a:xfrm>
            <a:prstGeom prst="line">
              <a:avLst/>
            </a:prstGeom>
            <a:noFill/>
            <a:ln w="127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754" name="?"/>
            <p:cNvSpPr txBox="1"/>
            <p:nvPr/>
          </p:nvSpPr>
          <p:spPr>
            <a:xfrm>
              <a:off x="5869012" y="282784"/>
              <a:ext cx="214803" cy="3488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26126" tIns="26126" rIns="26126" bIns="26126" numCol="1" anchor="ctr">
              <a:spAutoFit/>
            </a:bodyPr>
            <a:lstStyle/>
            <a:p>
              <a:r>
                <a:rPr sz="823"/>
                <a:t>?</a:t>
              </a:r>
            </a:p>
          </p:txBody>
        </p:sp>
        <p:sp>
          <p:nvSpPr>
            <p:cNvPr id="755" name="Line"/>
            <p:cNvSpPr/>
            <p:nvPr/>
          </p:nvSpPr>
          <p:spPr>
            <a:xfrm flipV="1">
              <a:off x="700021" y="816105"/>
              <a:ext cx="5076362" cy="1787926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756" name="Line"/>
            <p:cNvSpPr/>
            <p:nvPr/>
          </p:nvSpPr>
          <p:spPr>
            <a:xfrm flipH="1" flipV="1">
              <a:off x="6194624" y="917772"/>
              <a:ext cx="1202333" cy="166747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757" name="Line"/>
            <p:cNvSpPr/>
            <p:nvPr/>
          </p:nvSpPr>
          <p:spPr>
            <a:xfrm flipV="1">
              <a:off x="7404099" y="2856073"/>
              <a:ext cx="986725" cy="4"/>
            </a:xfrm>
            <a:prstGeom prst="line">
              <a:avLst/>
            </a:prstGeom>
            <a:noFill/>
            <a:ln w="127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</p:grpSp>
      <p:grpSp>
        <p:nvGrpSpPr>
          <p:cNvPr id="762" name="Group"/>
          <p:cNvGrpSpPr/>
          <p:nvPr/>
        </p:nvGrpSpPr>
        <p:grpSpPr>
          <a:xfrm>
            <a:off x="3861458" y="4466764"/>
            <a:ext cx="1500235" cy="7265"/>
            <a:chOff x="0" y="883899"/>
            <a:chExt cx="2917123" cy="14125"/>
          </a:xfrm>
        </p:grpSpPr>
        <p:sp>
          <p:nvSpPr>
            <p:cNvPr id="759" name="Line"/>
            <p:cNvSpPr/>
            <p:nvPr/>
          </p:nvSpPr>
          <p:spPr>
            <a:xfrm flipV="1">
              <a:off x="-1" y="883899"/>
              <a:ext cx="986725" cy="3"/>
            </a:xfrm>
            <a:prstGeom prst="line">
              <a:avLst/>
            </a:prstGeom>
            <a:noFill/>
            <a:ln w="127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760" name="Line"/>
            <p:cNvSpPr/>
            <p:nvPr/>
          </p:nvSpPr>
          <p:spPr>
            <a:xfrm>
              <a:off x="562474" y="898025"/>
              <a:ext cx="1796052" cy="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761" name="Line"/>
            <p:cNvSpPr/>
            <p:nvPr/>
          </p:nvSpPr>
          <p:spPr>
            <a:xfrm flipV="1">
              <a:off x="1930399" y="883899"/>
              <a:ext cx="986725" cy="3"/>
            </a:xfrm>
            <a:prstGeom prst="line">
              <a:avLst/>
            </a:prstGeom>
            <a:noFill/>
            <a:ln w="1270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</p:grpSp>
      <p:sp>
        <p:nvSpPr>
          <p:cNvPr id="763" name="Unmapped read can be “rescued” by a good aligning mate"/>
          <p:cNvSpPr txBox="1"/>
          <p:nvPr/>
        </p:nvSpPr>
        <p:spPr>
          <a:xfrm>
            <a:off x="1261949" y="5734433"/>
            <a:ext cx="9818256" cy="483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/>
          <a:p>
            <a:pPr lvl="1">
              <a:spcBef>
                <a:spcPts val="1697"/>
              </a:spcBef>
            </a:pPr>
            <a:r>
              <a:rPr lang="da-DK" sz="2800" dirty="0" err="1" smtClean="0">
                <a:latin typeface="+mj-lt"/>
              </a:rPr>
              <a:t>Unmapped</a:t>
            </a:r>
            <a:r>
              <a:rPr lang="da-DK" sz="2800" dirty="0" smtClean="0">
                <a:latin typeface="+mj-lt"/>
              </a:rPr>
              <a:t> </a:t>
            </a:r>
            <a:r>
              <a:rPr lang="da-DK" sz="2800" dirty="0" err="1" smtClean="0">
                <a:latin typeface="+mj-lt"/>
              </a:rPr>
              <a:t>read</a:t>
            </a:r>
            <a:r>
              <a:rPr lang="da-DK" sz="2800" dirty="0" smtClean="0">
                <a:latin typeface="+mj-lt"/>
              </a:rPr>
              <a:t> </a:t>
            </a:r>
            <a:r>
              <a:rPr lang="da-DK" sz="2800" dirty="0" err="1" smtClean="0">
                <a:latin typeface="+mj-lt"/>
              </a:rPr>
              <a:t>can</a:t>
            </a:r>
            <a:r>
              <a:rPr lang="da-DK" sz="2800" dirty="0" smtClean="0">
                <a:latin typeface="+mj-lt"/>
              </a:rPr>
              <a:t> </a:t>
            </a:r>
            <a:r>
              <a:rPr lang="da-DK" sz="2800" dirty="0" err="1" smtClean="0">
                <a:latin typeface="+mj-lt"/>
              </a:rPr>
              <a:t>be</a:t>
            </a:r>
            <a:r>
              <a:rPr lang="da-DK" sz="2800" dirty="0" smtClean="0">
                <a:latin typeface="+mj-lt"/>
              </a:rPr>
              <a:t> “</a:t>
            </a:r>
            <a:r>
              <a:rPr lang="da-DK" sz="2800" dirty="0" err="1" smtClean="0">
                <a:latin typeface="+mj-lt"/>
              </a:rPr>
              <a:t>rescued</a:t>
            </a:r>
            <a:r>
              <a:rPr lang="da-DK" sz="2800" dirty="0" smtClean="0">
                <a:latin typeface="+mj-lt"/>
              </a:rPr>
              <a:t>” by a </a:t>
            </a:r>
            <a:r>
              <a:rPr lang="da-DK" sz="2800" dirty="0" err="1" smtClean="0">
                <a:latin typeface="+mj-lt"/>
              </a:rPr>
              <a:t>good</a:t>
            </a:r>
            <a:r>
              <a:rPr lang="da-DK" sz="2800" dirty="0" smtClean="0">
                <a:latin typeface="+mj-lt"/>
              </a:rPr>
              <a:t> </a:t>
            </a:r>
            <a:r>
              <a:rPr lang="da-DK" sz="2800" dirty="0" err="1" smtClean="0">
                <a:latin typeface="+mj-lt"/>
              </a:rPr>
              <a:t>aligning</a:t>
            </a:r>
            <a:r>
              <a:rPr lang="da-DK" sz="2800" dirty="0" smtClean="0">
                <a:latin typeface="+mj-lt"/>
              </a:rPr>
              <a:t> mate</a:t>
            </a:r>
            <a:endParaRPr lang="da-DK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4670266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" grpId="0" animBg="1" advAuto="0"/>
      <p:bldP spid="758" grpId="1" animBg="1" advAuto="0"/>
      <p:bldP spid="762" grpId="0" animBg="1" advAuto="0"/>
      <p:bldP spid="763" grpId="0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Coverag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 err="1" smtClean="0"/>
              <a:t>Coverage</a:t>
            </a:r>
            <a:r>
              <a:rPr lang="da-DK" dirty="0" smtClean="0"/>
              <a:t> of reference </a:t>
            </a:r>
            <a:r>
              <a:rPr lang="da-DK" dirty="0" err="1" smtClean="0"/>
              <a:t>genomes</a:t>
            </a:r>
            <a:endParaRPr lang="da-DK" dirty="0"/>
          </a:p>
        </p:txBody>
      </p:sp>
      <p:sp>
        <p:nvSpPr>
          <p:cNvPr id="766" name="Coverage/depth is how many times that your data covers the genome (on average)…"/>
          <p:cNvSpPr txBox="1">
            <a:spLocks noGrp="1"/>
          </p:cNvSpPr>
          <p:nvPr>
            <p:ph type="body" idx="1"/>
          </p:nvPr>
        </p:nvSpPr>
        <p:spPr>
          <a:xfrm>
            <a:off x="1405641" y="1606731"/>
            <a:ext cx="9379131" cy="4369526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471647" indent="-336116" defTabSz="341537">
              <a:spcBef>
                <a:spcPts val="1389"/>
              </a:spcBef>
              <a:defRPr sz="4648"/>
            </a:pPr>
            <a:r>
              <a:rPr lang="da-DK" dirty="0" err="1" smtClean="0"/>
              <a:t>Coverage</a:t>
            </a:r>
            <a:r>
              <a:rPr lang="da-DK" dirty="0" smtClean="0"/>
              <a:t>/</a:t>
            </a:r>
            <a:r>
              <a:rPr lang="da-DK" dirty="0" err="1" smtClean="0"/>
              <a:t>depth</a:t>
            </a:r>
            <a:r>
              <a:rPr lang="da-DK" dirty="0" smtClean="0"/>
              <a:t> is </a:t>
            </a:r>
            <a:r>
              <a:rPr lang="da-DK" dirty="0" err="1" smtClean="0"/>
              <a:t>how</a:t>
            </a:r>
            <a:r>
              <a:rPr lang="da-DK" dirty="0" smtClean="0"/>
              <a:t> </a:t>
            </a:r>
            <a:r>
              <a:rPr lang="da-DK" dirty="0" err="1" smtClean="0"/>
              <a:t>many</a:t>
            </a:r>
            <a:r>
              <a:rPr lang="da-DK" dirty="0" smtClean="0"/>
              <a:t> times </a:t>
            </a:r>
            <a:r>
              <a:rPr lang="da-DK" dirty="0" err="1" smtClean="0"/>
              <a:t>that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data covers the </a:t>
            </a:r>
            <a:r>
              <a:rPr lang="da-DK" dirty="0" err="1" smtClean="0"/>
              <a:t>genome</a:t>
            </a:r>
            <a:r>
              <a:rPr lang="da-DK" dirty="0" smtClean="0"/>
              <a:t> (on average)</a:t>
            </a:r>
          </a:p>
          <a:p>
            <a:pPr marL="471647" indent="-336116" defTabSz="341537">
              <a:spcBef>
                <a:spcPts val="1389"/>
              </a:spcBef>
              <a:defRPr sz="4648"/>
            </a:pPr>
            <a:endParaRPr lang="da-DK" dirty="0" smtClean="0"/>
          </a:p>
          <a:p>
            <a:pPr marL="379486" indent="-243955" defTabSz="249377">
              <a:spcBef>
                <a:spcPts val="977"/>
              </a:spcBef>
              <a:defRPr sz="4648"/>
            </a:pPr>
            <a:r>
              <a:rPr lang="da-DK" dirty="0" err="1" smtClean="0"/>
              <a:t>Example</a:t>
            </a:r>
            <a:r>
              <a:rPr lang="da-DK" dirty="0" smtClean="0"/>
              <a:t>:</a:t>
            </a:r>
          </a:p>
          <a:p>
            <a:pPr marL="569230" lvl="1" indent="-243955" defTabSz="249377">
              <a:spcBef>
                <a:spcPts val="977"/>
              </a:spcBef>
              <a:defRPr sz="4648"/>
            </a:pPr>
            <a:r>
              <a:rPr lang="da-DK" dirty="0" smtClean="0"/>
              <a:t>N: </a:t>
            </a:r>
            <a:r>
              <a:rPr lang="da-DK" dirty="0" err="1" smtClean="0"/>
              <a:t>Number</a:t>
            </a:r>
            <a:r>
              <a:rPr lang="da-DK" dirty="0" smtClean="0"/>
              <a:t> of </a:t>
            </a:r>
            <a:r>
              <a:rPr lang="da-DK" dirty="0" err="1" smtClean="0"/>
              <a:t>reads</a:t>
            </a:r>
            <a:r>
              <a:rPr lang="da-DK" dirty="0" smtClean="0"/>
              <a:t>: 5 </a:t>
            </a:r>
            <a:r>
              <a:rPr lang="da-DK" dirty="0" err="1" smtClean="0"/>
              <a:t>mill</a:t>
            </a:r>
            <a:endParaRPr lang="da-DK" dirty="0" smtClean="0"/>
          </a:p>
          <a:p>
            <a:pPr marL="569230" lvl="1" indent="-243955" defTabSz="249377">
              <a:spcBef>
                <a:spcPts val="977"/>
              </a:spcBef>
              <a:defRPr sz="4648"/>
            </a:pPr>
            <a:r>
              <a:rPr lang="da-DK" dirty="0" smtClean="0"/>
              <a:t>L: Read </a:t>
            </a:r>
            <a:r>
              <a:rPr lang="da-DK" dirty="0" err="1" smtClean="0"/>
              <a:t>length</a:t>
            </a:r>
            <a:r>
              <a:rPr lang="da-DK" dirty="0" smtClean="0"/>
              <a:t>: 100</a:t>
            </a:r>
          </a:p>
          <a:p>
            <a:pPr marL="569230" lvl="1" indent="-243955" defTabSz="249377">
              <a:spcBef>
                <a:spcPts val="977"/>
              </a:spcBef>
              <a:defRPr sz="4648"/>
            </a:pPr>
            <a:r>
              <a:rPr lang="da-DK" dirty="0" smtClean="0"/>
              <a:t>G: </a:t>
            </a:r>
            <a:r>
              <a:rPr lang="da-DK" dirty="0" err="1" smtClean="0"/>
              <a:t>Genome</a:t>
            </a:r>
            <a:r>
              <a:rPr lang="da-DK" dirty="0" smtClean="0"/>
              <a:t> </a:t>
            </a:r>
            <a:r>
              <a:rPr lang="da-DK" dirty="0" err="1" smtClean="0"/>
              <a:t>size</a:t>
            </a:r>
            <a:r>
              <a:rPr lang="da-DK" dirty="0" smtClean="0"/>
              <a:t>: 5 </a:t>
            </a:r>
            <a:r>
              <a:rPr lang="da-DK" dirty="0" err="1" smtClean="0"/>
              <a:t>Mbases</a:t>
            </a:r>
            <a:endParaRPr lang="da-DK" dirty="0" smtClean="0"/>
          </a:p>
          <a:p>
            <a:pPr marL="569230" lvl="1" indent="-243955" defTabSz="249377">
              <a:spcBef>
                <a:spcPts val="977"/>
              </a:spcBef>
              <a:defRPr sz="4648"/>
            </a:pPr>
            <a:r>
              <a:rPr lang="da-DK" dirty="0" smtClean="0"/>
              <a:t>C =  5*100/5 = 100X</a:t>
            </a:r>
          </a:p>
          <a:p>
            <a:pPr marL="569230" lvl="1" indent="-243955" defTabSz="249377">
              <a:spcBef>
                <a:spcPts val="977"/>
              </a:spcBef>
              <a:defRPr sz="4648"/>
            </a:pPr>
            <a:r>
              <a:rPr lang="da-DK" dirty="0" smtClean="0"/>
              <a:t>On average </a:t>
            </a:r>
            <a:r>
              <a:rPr lang="da-DK" dirty="0" err="1" smtClean="0"/>
              <a:t>there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100 </a:t>
            </a:r>
            <a:r>
              <a:rPr lang="da-DK" dirty="0" err="1" smtClean="0"/>
              <a:t>reads</a:t>
            </a:r>
            <a:r>
              <a:rPr lang="da-DK" dirty="0" smtClean="0"/>
              <a:t> </a:t>
            </a:r>
            <a:r>
              <a:rPr lang="da-DK" dirty="0" err="1" smtClean="0"/>
              <a:t>covering</a:t>
            </a:r>
            <a:r>
              <a:rPr lang="da-DK" dirty="0" smtClean="0"/>
              <a:t> </a:t>
            </a:r>
            <a:r>
              <a:rPr lang="da-DK" dirty="0" err="1" smtClean="0"/>
              <a:t>each</a:t>
            </a:r>
            <a:r>
              <a:rPr lang="da-DK" dirty="0" smtClean="0"/>
              <a:t> position in the </a:t>
            </a:r>
            <a:r>
              <a:rPr lang="da-DK" dirty="0" err="1" smtClean="0"/>
              <a:t>genome</a:t>
            </a:r>
            <a:endParaRPr lang="da-DK" dirty="0"/>
          </a:p>
        </p:txBody>
      </p:sp>
      <p:pic>
        <p:nvPicPr>
          <p:cNvPr id="767" name="droppedImage.pdf" descr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70418" y="2847703"/>
            <a:ext cx="3380014" cy="146957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5001511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Actual depth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 err="1" smtClean="0"/>
              <a:t>Actual</a:t>
            </a:r>
            <a:r>
              <a:rPr lang="da-DK" dirty="0" smtClean="0"/>
              <a:t> </a:t>
            </a:r>
            <a:r>
              <a:rPr lang="da-DK" dirty="0" err="1" smtClean="0"/>
              <a:t>depth</a:t>
            </a:r>
            <a:endParaRPr lang="da-DK" dirty="0"/>
          </a:p>
        </p:txBody>
      </p:sp>
      <p:sp>
        <p:nvSpPr>
          <p:cNvPr id="770" name="We aligned reads to the genome - how much do we actually cover?…"/>
          <p:cNvSpPr txBox="1">
            <a:spLocks noGrp="1"/>
          </p:cNvSpPr>
          <p:nvPr>
            <p:ph type="body" sz="half" idx="1"/>
          </p:nvPr>
        </p:nvSpPr>
        <p:spPr>
          <a:xfrm>
            <a:off x="1092132" y="1606732"/>
            <a:ext cx="4232366" cy="4558937"/>
          </a:xfrm>
          <a:prstGeom prst="rect">
            <a:avLst/>
          </a:prstGeom>
        </p:spPr>
        <p:txBody>
          <a:bodyPr anchor="t">
            <a:normAutofit fontScale="55000" lnSpcReduction="20000"/>
          </a:bodyPr>
          <a:lstStyle/>
          <a:p>
            <a:pPr marL="556885" indent="-396861" defTabSz="403262">
              <a:spcBef>
                <a:spcPts val="1646"/>
              </a:spcBef>
              <a:defRPr sz="5488"/>
            </a:pPr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aligned</a:t>
            </a:r>
            <a:r>
              <a:rPr lang="da-DK" dirty="0" smtClean="0"/>
              <a:t> </a:t>
            </a:r>
            <a:r>
              <a:rPr lang="da-DK" dirty="0" err="1" smtClean="0"/>
              <a:t>reads</a:t>
            </a:r>
            <a:r>
              <a:rPr lang="da-DK" dirty="0" smtClean="0"/>
              <a:t> to the </a:t>
            </a:r>
            <a:r>
              <a:rPr lang="da-DK" dirty="0" err="1" smtClean="0"/>
              <a:t>genome</a:t>
            </a:r>
            <a:r>
              <a:rPr lang="da-DK" dirty="0" smtClean="0"/>
              <a:t> - </a:t>
            </a:r>
            <a:r>
              <a:rPr lang="da-DK" dirty="0" err="1" smtClean="0"/>
              <a:t>how</a:t>
            </a:r>
            <a:r>
              <a:rPr lang="da-DK" dirty="0" smtClean="0"/>
              <a:t> </a:t>
            </a:r>
            <a:r>
              <a:rPr lang="da-DK" dirty="0" err="1" smtClean="0"/>
              <a:t>much</a:t>
            </a:r>
            <a:r>
              <a:rPr lang="da-DK" dirty="0" smtClean="0"/>
              <a:t> do </a:t>
            </a:r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actually</a:t>
            </a:r>
            <a:r>
              <a:rPr lang="da-DK" dirty="0" smtClean="0"/>
              <a:t> cover?</a:t>
            </a:r>
          </a:p>
          <a:p>
            <a:pPr marL="556885" indent="-396861" defTabSz="403262">
              <a:spcBef>
                <a:spcPts val="1646"/>
              </a:spcBef>
              <a:defRPr sz="5488"/>
            </a:pPr>
            <a:endParaRPr lang="da-DK" dirty="0" smtClean="0"/>
          </a:p>
          <a:p>
            <a:pPr marL="556885" indent="-396861" defTabSz="403262">
              <a:spcBef>
                <a:spcPts val="1646"/>
              </a:spcBef>
              <a:defRPr sz="5488"/>
            </a:pPr>
            <a:r>
              <a:rPr lang="da-DK" dirty="0" err="1" smtClean="0"/>
              <a:t>Avg</a:t>
            </a:r>
            <a:r>
              <a:rPr lang="da-DK" dirty="0" smtClean="0"/>
              <a:t>. </a:t>
            </a:r>
            <a:r>
              <a:rPr lang="da-DK" dirty="0" err="1" smtClean="0"/>
              <a:t>depth</a:t>
            </a:r>
            <a:r>
              <a:rPr lang="da-DK" dirty="0" smtClean="0"/>
              <a:t> ~ 90X</a:t>
            </a:r>
          </a:p>
          <a:p>
            <a:pPr marL="556885" indent="-396861" defTabSz="403262">
              <a:spcBef>
                <a:spcPts val="1646"/>
              </a:spcBef>
              <a:defRPr sz="5488"/>
            </a:pPr>
            <a:r>
              <a:rPr lang="da-DK" dirty="0" smtClean="0"/>
              <a:t>Range from 0-250X</a:t>
            </a:r>
          </a:p>
          <a:p>
            <a:pPr marL="556885" indent="-396861" defTabSz="403262">
              <a:spcBef>
                <a:spcPts val="1646"/>
              </a:spcBef>
              <a:defRPr sz="5488"/>
            </a:pPr>
            <a:r>
              <a:rPr lang="da-DK" dirty="0" err="1" smtClean="0"/>
              <a:t>Only</a:t>
            </a:r>
            <a:r>
              <a:rPr lang="da-DK" dirty="0" smtClean="0"/>
              <a:t> 50% of the </a:t>
            </a:r>
            <a:r>
              <a:rPr lang="da-DK" dirty="0" err="1" smtClean="0"/>
              <a:t>genome</a:t>
            </a:r>
            <a:r>
              <a:rPr lang="da-DK" dirty="0" smtClean="0"/>
              <a:t> </a:t>
            </a:r>
            <a:r>
              <a:rPr lang="da-DK" dirty="0" err="1" smtClean="0"/>
              <a:t>was</a:t>
            </a:r>
            <a:r>
              <a:rPr lang="da-DK" dirty="0" smtClean="0"/>
              <a:t> </a:t>
            </a:r>
            <a:r>
              <a:rPr lang="da-DK" dirty="0" err="1" smtClean="0"/>
              <a:t>covered</a:t>
            </a:r>
            <a:r>
              <a:rPr lang="da-DK" dirty="0" smtClean="0"/>
              <a:t> with </a:t>
            </a:r>
            <a:r>
              <a:rPr lang="da-DK" dirty="0" err="1" smtClean="0"/>
              <a:t>reads</a:t>
            </a:r>
            <a:endParaRPr lang="da-DK" dirty="0"/>
          </a:p>
        </p:txBody>
      </p:sp>
      <p:pic>
        <p:nvPicPr>
          <p:cNvPr id="771" name="mapping.flt.sort.rmdup.bam.coverage.pdf" descr="mapping.flt.sort.rmdup.bam.cover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77845" y="2495658"/>
            <a:ext cx="5794311" cy="4056018"/>
          </a:xfrm>
          <a:prstGeom prst="rect">
            <a:avLst/>
          </a:prstGeom>
          <a:ln w="12700">
            <a:miter lim="400000"/>
          </a:ln>
        </p:spPr>
      </p:pic>
      <p:sp>
        <p:nvSpPr>
          <p:cNvPr id="772" name="Line"/>
          <p:cNvSpPr/>
          <p:nvPr/>
        </p:nvSpPr>
        <p:spPr>
          <a:xfrm flipV="1">
            <a:off x="7327876" y="2170237"/>
            <a:ext cx="478734" cy="748700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26126" tIns="26126" rIns="26126" bIns="26126" anchor="ctr"/>
          <a:lstStyle/>
          <a:p>
            <a:pPr defTabSz="235138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lang="da-DK" sz="617" dirty="0"/>
          </a:p>
        </p:txBody>
      </p:sp>
      <p:sp>
        <p:nvSpPr>
          <p:cNvPr id="773" name="~90X"/>
          <p:cNvSpPr txBox="1"/>
          <p:nvPr/>
        </p:nvSpPr>
        <p:spPr>
          <a:xfrm>
            <a:off x="7590463" y="1803095"/>
            <a:ext cx="592975" cy="329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/>
          <a:p>
            <a:r>
              <a:rPr lang="da-DK" sz="823" dirty="0" smtClean="0"/>
              <a:t>~</a:t>
            </a:r>
            <a:r>
              <a:rPr lang="da-DK" sz="1800" dirty="0" smtClean="0"/>
              <a:t>90X</a:t>
            </a:r>
            <a:endParaRPr lang="da-DK" sz="823" dirty="0"/>
          </a:p>
        </p:txBody>
      </p:sp>
      <p:sp>
        <p:nvSpPr>
          <p:cNvPr id="774" name="Line"/>
          <p:cNvSpPr/>
          <p:nvPr/>
        </p:nvSpPr>
        <p:spPr>
          <a:xfrm flipV="1">
            <a:off x="8644368" y="2201091"/>
            <a:ext cx="1162629" cy="2318147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stealth"/>
          </a:ln>
        </p:spPr>
        <p:txBody>
          <a:bodyPr lIns="26126" tIns="26126" rIns="26126" bIns="26126" anchor="ctr"/>
          <a:lstStyle/>
          <a:p>
            <a:pPr defTabSz="235138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 lang="da-DK" sz="617" dirty="0"/>
          </a:p>
        </p:txBody>
      </p:sp>
      <p:sp>
        <p:nvSpPr>
          <p:cNvPr id="9" name="~90X"/>
          <p:cNvSpPr txBox="1"/>
          <p:nvPr/>
        </p:nvSpPr>
        <p:spPr>
          <a:xfrm>
            <a:off x="9531473" y="1853733"/>
            <a:ext cx="596181" cy="3297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/>
          <a:p>
            <a:r>
              <a:rPr lang="da-DK" sz="1800" dirty="0" smtClean="0"/>
              <a:t>50%</a:t>
            </a:r>
            <a:endParaRPr lang="da-DK" sz="823" dirty="0"/>
          </a:p>
        </p:txBody>
      </p:sp>
    </p:spTree>
    <p:extLst>
      <p:ext uri="{BB962C8B-B14F-4D97-AF65-F5344CB8AC3E}">
        <p14:creationId xmlns:p14="http://schemas.microsoft.com/office/powerpoint/2010/main" val="16142995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SAM/BAM forma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 smtClean="0"/>
              <a:t>SAM/BAM format</a:t>
            </a:r>
            <a:endParaRPr lang="da-DK" dirty="0"/>
          </a:p>
        </p:txBody>
      </p:sp>
      <p:sp>
        <p:nvSpPr>
          <p:cNvPr id="778" name="Sequence Alignment / Map format…"/>
          <p:cNvSpPr txBox="1">
            <a:spLocks noGrp="1"/>
          </p:cNvSpPr>
          <p:nvPr>
            <p:ph type="body" idx="1"/>
          </p:nvPr>
        </p:nvSpPr>
        <p:spPr>
          <a:xfrm>
            <a:off x="1190103" y="1593668"/>
            <a:ext cx="9366069" cy="4369526"/>
          </a:xfrm>
          <a:prstGeom prst="rect">
            <a:avLst/>
          </a:prstGeom>
        </p:spPr>
        <p:txBody>
          <a:bodyPr/>
          <a:lstStyle/>
          <a:p>
            <a:r>
              <a:rPr lang="da-DK" dirty="0" err="1" smtClean="0"/>
              <a:t>Sequence</a:t>
            </a:r>
            <a:r>
              <a:rPr lang="da-DK" dirty="0" smtClean="0"/>
              <a:t> </a:t>
            </a:r>
            <a:r>
              <a:rPr lang="da-DK" dirty="0" err="1" smtClean="0"/>
              <a:t>Alignment</a:t>
            </a:r>
            <a:r>
              <a:rPr lang="da-DK" dirty="0" smtClean="0"/>
              <a:t> / </a:t>
            </a:r>
            <a:r>
              <a:rPr lang="da-DK" dirty="0" err="1" smtClean="0"/>
              <a:t>Map</a:t>
            </a:r>
            <a:r>
              <a:rPr lang="da-DK" dirty="0" smtClean="0"/>
              <a:t> format </a:t>
            </a:r>
          </a:p>
          <a:p>
            <a:r>
              <a:rPr lang="da-DK" dirty="0" smtClean="0"/>
              <a:t>BAM = </a:t>
            </a:r>
            <a:r>
              <a:rPr lang="da-DK" dirty="0" err="1" smtClean="0"/>
              <a:t>Binary</a:t>
            </a:r>
            <a:r>
              <a:rPr lang="da-DK" dirty="0" smtClean="0"/>
              <a:t> SAM and </a:t>
            </a:r>
            <a:r>
              <a:rPr lang="da-DK" dirty="0" err="1" smtClean="0"/>
              <a:t>zipped</a:t>
            </a:r>
            <a:r>
              <a:rPr lang="da-DK" dirty="0" smtClean="0"/>
              <a:t> - </a:t>
            </a:r>
            <a:r>
              <a:rPr lang="da-DK" u="sng" dirty="0" err="1" smtClean="0"/>
              <a:t>always</a:t>
            </a:r>
            <a:r>
              <a:rPr lang="da-DK" dirty="0" smtClean="0"/>
              <a:t> </a:t>
            </a:r>
            <a:r>
              <a:rPr lang="da-DK" dirty="0" err="1" smtClean="0"/>
              <a:t>convert</a:t>
            </a:r>
            <a:r>
              <a:rPr lang="da-DK" dirty="0" smtClean="0"/>
              <a:t> to BAM</a:t>
            </a:r>
          </a:p>
          <a:p>
            <a:r>
              <a:rPr lang="da-DK" dirty="0" err="1" smtClean="0"/>
              <a:t>Two</a:t>
            </a:r>
            <a:r>
              <a:rPr lang="da-DK" dirty="0" smtClean="0"/>
              <a:t> </a:t>
            </a:r>
            <a:r>
              <a:rPr lang="da-DK" dirty="0" err="1" smtClean="0"/>
              <a:t>sections</a:t>
            </a:r>
            <a:endParaRPr lang="da-DK" dirty="0" smtClean="0"/>
          </a:p>
          <a:p>
            <a:pPr lvl="1"/>
            <a:r>
              <a:rPr lang="da-DK" dirty="0" smtClean="0"/>
              <a:t>Header: All lines start with “@”</a:t>
            </a:r>
          </a:p>
          <a:p>
            <a:pPr lvl="1"/>
            <a:r>
              <a:rPr lang="da-DK" dirty="0" err="1" smtClean="0"/>
              <a:t>Alignments</a:t>
            </a:r>
            <a:r>
              <a:rPr lang="da-DK" dirty="0" smtClean="0"/>
              <a:t>: All </a:t>
            </a:r>
            <a:r>
              <a:rPr lang="da-DK" dirty="0" err="1" smtClean="0"/>
              <a:t>other</a:t>
            </a:r>
            <a:r>
              <a:rPr lang="da-DK" dirty="0" smtClean="0"/>
              <a:t> lines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376277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36626 &amp; 36826: Next Generation Sequencing Analysis…"/>
          <p:cNvSpPr txBox="1"/>
          <p:nvPr/>
        </p:nvSpPr>
        <p:spPr>
          <a:xfrm>
            <a:off x="5265652" y="3979497"/>
            <a:ext cx="1659110" cy="46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5719" tIns="35719" rIns="35719" bIns="35719" anchor="ctr">
            <a:spAutoFit/>
          </a:bodyPr>
          <a:lstStyle/>
          <a:p>
            <a:pPr algn="ctr" defTabSz="410751" fontAlgn="auto" hangingPunct="0">
              <a:spcBef>
                <a:spcPts val="0"/>
              </a:spcBef>
              <a:spcAft>
                <a:spcPts val="0"/>
              </a:spcAft>
              <a:defRPr sz="3600">
                <a:solidFill>
                  <a:srgbClr val="0056D6"/>
                </a:solidFill>
              </a:defRPr>
            </a:pPr>
            <a:r>
              <a:rPr lang="da-DK" sz="2531" b="1" kern="0" dirty="0" err="1" smtClean="0">
                <a:solidFill>
                  <a:srgbClr val="141449"/>
                </a:solidFill>
                <a:latin typeface="Helvetica Neue"/>
                <a:sym typeface="Helvetica Neue"/>
              </a:rPr>
              <a:t>Alignment</a:t>
            </a:r>
            <a:endParaRPr lang="da-DK" sz="2531" b="1" kern="0" dirty="0">
              <a:solidFill>
                <a:srgbClr val="141449"/>
              </a:solidFill>
              <a:latin typeface="Helvetica Neue"/>
              <a:sym typeface="Helvetica Neue"/>
            </a:endParaRPr>
          </a:p>
        </p:txBody>
      </p:sp>
      <p:sp>
        <p:nvSpPr>
          <p:cNvPr id="122" name="Simon Rasmussen…"/>
          <p:cNvSpPr txBox="1">
            <a:spLocks noGrp="1"/>
          </p:cNvSpPr>
          <p:nvPr>
            <p:ph type="subTitle" sz="half" idx="1"/>
          </p:nvPr>
        </p:nvSpPr>
        <p:spPr>
          <a:xfrm>
            <a:off x="3190381" y="5048420"/>
            <a:ext cx="7358063" cy="1718649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algn="r" defTabSz="294426">
              <a:defRPr sz="2548" i="1"/>
            </a:pPr>
            <a:r>
              <a:rPr lang="da-DK" dirty="0" smtClean="0">
                <a:solidFill>
                  <a:srgbClr val="141449"/>
                </a:solidFill>
              </a:rPr>
              <a:t>Gisle Vestergaard</a:t>
            </a:r>
          </a:p>
          <a:p>
            <a:pPr algn="r" defTabSz="294426">
              <a:defRPr sz="2548" i="1"/>
            </a:pPr>
            <a:r>
              <a:rPr lang="da-DK" dirty="0" err="1" smtClean="0">
                <a:solidFill>
                  <a:srgbClr val="141449"/>
                </a:solidFill>
              </a:rPr>
              <a:t>Associate</a:t>
            </a:r>
            <a:r>
              <a:rPr lang="da-DK" dirty="0" smtClean="0">
                <a:solidFill>
                  <a:srgbClr val="141449"/>
                </a:solidFill>
              </a:rPr>
              <a:t> Professor</a:t>
            </a:r>
          </a:p>
          <a:p>
            <a:pPr algn="r" defTabSz="294426">
              <a:defRPr sz="2548" i="1"/>
            </a:pPr>
            <a:r>
              <a:rPr lang="da-DK" dirty="0" err="1" smtClean="0">
                <a:solidFill>
                  <a:srgbClr val="141449"/>
                </a:solidFill>
              </a:rPr>
              <a:t>Section</a:t>
            </a:r>
            <a:r>
              <a:rPr lang="da-DK" dirty="0" smtClean="0">
                <a:solidFill>
                  <a:srgbClr val="141449"/>
                </a:solidFill>
              </a:rPr>
              <a:t> of </a:t>
            </a:r>
            <a:r>
              <a:rPr lang="da-DK" dirty="0" err="1" smtClean="0">
                <a:solidFill>
                  <a:srgbClr val="141449"/>
                </a:solidFill>
              </a:rPr>
              <a:t>Bioinformatics</a:t>
            </a:r>
            <a:endParaRPr lang="da-DK" dirty="0" smtClean="0">
              <a:solidFill>
                <a:srgbClr val="141449"/>
              </a:solidFill>
            </a:endParaRPr>
          </a:p>
          <a:p>
            <a:pPr algn="r" defTabSz="294426">
              <a:defRPr sz="2548" i="1"/>
            </a:pPr>
            <a:r>
              <a:rPr lang="da-DK" dirty="0" smtClean="0">
                <a:solidFill>
                  <a:srgbClr val="141449"/>
                </a:solidFill>
              </a:rPr>
              <a:t>Technical </a:t>
            </a:r>
            <a:r>
              <a:rPr lang="da-DK" dirty="0" err="1" smtClean="0">
                <a:solidFill>
                  <a:srgbClr val="141449"/>
                </a:solidFill>
              </a:rPr>
              <a:t>University</a:t>
            </a:r>
            <a:r>
              <a:rPr lang="da-DK" dirty="0" smtClean="0">
                <a:solidFill>
                  <a:srgbClr val="141449"/>
                </a:solidFill>
              </a:rPr>
              <a:t> of Denmark</a:t>
            </a:r>
          </a:p>
          <a:p>
            <a:pPr algn="r" defTabSz="294426">
              <a:defRPr sz="2548" i="1"/>
            </a:pPr>
            <a:r>
              <a:rPr lang="da-DK" dirty="0" smtClean="0">
                <a:solidFill>
                  <a:srgbClr val="141449"/>
                </a:solidFill>
              </a:rPr>
              <a:t>gisves@dtu.dk</a:t>
            </a:r>
            <a:endParaRPr lang="da-DK" dirty="0" smtClean="0">
              <a:solidFill>
                <a:srgbClr val="141449"/>
              </a:solidFill>
              <a:hlinkClick r:id="rId2"/>
            </a:endParaRPr>
          </a:p>
          <a:p>
            <a:pPr algn="r" defTabSz="294426">
              <a:defRPr sz="2548" i="1"/>
            </a:pPr>
            <a:endParaRPr lang="da-DK" dirty="0">
              <a:solidFill>
                <a:srgbClr val="141449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606" y="252191"/>
            <a:ext cx="2773209" cy="258675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758947" y="2858240"/>
            <a:ext cx="2672526" cy="6115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10751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687" b="1" i="0" u="none" strike="noStrike" kern="0" cap="none" spc="0" normalizeH="0" baseline="0" noProof="0" dirty="0" smtClean="0">
                <a:ln>
                  <a:noFill/>
                </a:ln>
                <a:solidFill>
                  <a:srgbClr val="141449"/>
                </a:solidFill>
                <a:effectLst/>
                <a:uLnTx/>
                <a:uFillTx/>
                <a:latin typeface="Helvetica Neue"/>
                <a:ea typeface="ＭＳ Ｐゴシック" pitchFamily="-80" charset="-128"/>
                <a:sym typeface="Helvetica Neue"/>
              </a:rPr>
              <a:t>DTU Health Technology </a:t>
            </a:r>
          </a:p>
          <a:p>
            <a:pPr marL="0" marR="0" lvl="0" indent="0" algn="ctr" defTabSz="410751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687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141449"/>
                </a:solidFill>
                <a:effectLst/>
                <a:uLnTx/>
                <a:uFillTx/>
                <a:latin typeface="Helvetica Neue"/>
                <a:ea typeface="ＭＳ Ｐゴシック" pitchFamily="-80" charset="-128"/>
                <a:sym typeface="Helvetica Neue"/>
              </a:rPr>
              <a:t>Bioinformatics</a:t>
            </a:r>
            <a:endParaRPr kumimoji="0" lang="da-DK" sz="1687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ea typeface="ＭＳ Ｐゴシック" pitchFamily="-80" charset="-128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6900099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SAM - Exampl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 smtClean="0"/>
              <a:t>SAM - </a:t>
            </a:r>
            <a:r>
              <a:rPr lang="da-DK" dirty="0" err="1" smtClean="0"/>
              <a:t>Example</a:t>
            </a:r>
            <a:endParaRPr lang="da-DK" dirty="0"/>
          </a:p>
        </p:txBody>
      </p:sp>
      <p:pic>
        <p:nvPicPr>
          <p:cNvPr id="2050" name="Picture 2" descr="Image result for sam alignment exam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750" y="1942179"/>
            <a:ext cx="8208912" cy="4367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70446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Exercis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 err="1" smtClean="0"/>
              <a:t>Exercise</a:t>
            </a:r>
            <a:r>
              <a:rPr lang="da-DK" dirty="0" smtClean="0"/>
              <a:t> time!</a:t>
            </a:r>
            <a:endParaRPr lang="da-DK" dirty="0"/>
          </a:p>
        </p:txBody>
      </p:sp>
      <p:sp>
        <p:nvSpPr>
          <p:cNvPr id="2" name="Rectangle 1"/>
          <p:cNvSpPr/>
          <p:nvPr/>
        </p:nvSpPr>
        <p:spPr>
          <a:xfrm>
            <a:off x="910630" y="3136613"/>
            <a:ext cx="823019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/>
              <a:t>http://teaching.healthtech.dtu.dk/22126/index.php/Alignment_exercise</a:t>
            </a:r>
          </a:p>
        </p:txBody>
      </p:sp>
    </p:spTree>
    <p:extLst>
      <p:ext uri="{BB962C8B-B14F-4D97-AF65-F5344CB8AC3E}">
        <p14:creationId xmlns:p14="http://schemas.microsoft.com/office/powerpoint/2010/main" val="364684736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Menu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Alignment</a:t>
            </a:r>
            <a:r>
              <a:rPr lang="da-DK" dirty="0" smtClean="0"/>
              <a:t> </a:t>
            </a:r>
            <a:r>
              <a:rPr lang="da-DK" dirty="0" err="1" smtClean="0"/>
              <a:t>approaches</a:t>
            </a:r>
            <a:endParaRPr lang="da-DK" dirty="0" smtClean="0"/>
          </a:p>
          <a:p>
            <a:r>
              <a:rPr lang="da-DK" dirty="0" err="1" smtClean="0"/>
              <a:t>Burrows-Wheeler</a:t>
            </a:r>
            <a:r>
              <a:rPr lang="da-DK" dirty="0" smtClean="0"/>
              <a:t> </a:t>
            </a:r>
            <a:r>
              <a:rPr lang="da-DK" dirty="0" err="1" smtClean="0"/>
              <a:t>Transform</a:t>
            </a:r>
            <a:endParaRPr lang="da-DK" dirty="0" smtClean="0"/>
          </a:p>
          <a:p>
            <a:r>
              <a:rPr lang="da-DK" dirty="0" smtClean="0"/>
              <a:t>Read </a:t>
            </a:r>
            <a:r>
              <a:rPr lang="da-DK" dirty="0" err="1" smtClean="0"/>
              <a:t>depth</a:t>
            </a:r>
            <a:endParaRPr lang="da-DK" dirty="0" smtClean="0"/>
          </a:p>
          <a:p>
            <a:r>
              <a:rPr lang="da-DK" dirty="0" smtClean="0"/>
              <a:t>SAM/BAM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2329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3AB9D89-4678-4B3C-8679-3E429EFBB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Generalized</a:t>
            </a:r>
            <a:r>
              <a:rPr lang="da-DK" dirty="0" smtClean="0"/>
              <a:t> NGS </a:t>
            </a:r>
            <a:r>
              <a:rPr lang="da-DK" dirty="0" err="1" smtClean="0"/>
              <a:t>analysis</a:t>
            </a:r>
            <a:endParaRPr lang="da-DK" dirty="0"/>
          </a:p>
        </p:txBody>
      </p:sp>
      <p:sp>
        <p:nvSpPr>
          <p:cNvPr id="10" name="FLD_Presentation Title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da-DK" smtClean="0"/>
              <a:pPr/>
              <a:t>4</a:t>
            </a:fld>
            <a:endParaRPr lang="da-DK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154" y="1484784"/>
            <a:ext cx="10610104" cy="5020421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 bwMode="auto">
          <a:xfrm>
            <a:off x="4943078" y="5301208"/>
            <a:ext cx="1368152" cy="792088"/>
          </a:xfrm>
          <a:prstGeom prst="ellipse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600" b="0" i="0" u="none" strike="noStrike" cap="none" normalizeH="0" baseline="0" dirty="0" err="1" smtClean="0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79638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Alignment/Mappin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 err="1" smtClean="0"/>
              <a:t>Alignment</a:t>
            </a:r>
            <a:r>
              <a:rPr lang="da-DK" dirty="0" smtClean="0"/>
              <a:t>/</a:t>
            </a:r>
            <a:r>
              <a:rPr lang="da-DK" dirty="0" err="1" smtClean="0"/>
              <a:t>Mapping</a:t>
            </a:r>
            <a:endParaRPr lang="da-DK" dirty="0"/>
          </a:p>
        </p:txBody>
      </p:sp>
      <p:sp>
        <p:nvSpPr>
          <p:cNvPr id="178" name="Assemble your reads by aligning them to a closely related reference genom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r>
              <a:rPr lang="da-DK" sz="2400" dirty="0" err="1" smtClean="0"/>
              <a:t>Sometimes</a:t>
            </a:r>
            <a:r>
              <a:rPr lang="da-DK" sz="2400" dirty="0" smtClean="0"/>
              <a:t> </a:t>
            </a:r>
            <a:r>
              <a:rPr lang="da-DK" sz="2400" dirty="0" err="1" smtClean="0"/>
              <a:t>we</a:t>
            </a:r>
            <a:r>
              <a:rPr lang="da-DK" sz="2400" dirty="0" smtClean="0"/>
              <a:t> have </a:t>
            </a:r>
            <a:r>
              <a:rPr lang="da-DK" sz="2400" dirty="0" err="1" smtClean="0"/>
              <a:t>specific</a:t>
            </a:r>
            <a:r>
              <a:rPr lang="da-DK" sz="2400" dirty="0" smtClean="0"/>
              <a:t> </a:t>
            </a:r>
            <a:r>
              <a:rPr lang="da-DK" sz="2400" dirty="0" err="1" smtClean="0"/>
              <a:t>genomes</a:t>
            </a:r>
            <a:r>
              <a:rPr lang="da-DK" sz="2400" dirty="0" smtClean="0"/>
              <a:t> of </a:t>
            </a:r>
            <a:r>
              <a:rPr lang="da-DK" sz="2400" dirty="0" err="1" smtClean="0"/>
              <a:t>interest</a:t>
            </a:r>
            <a:endParaRPr lang="da-DK" sz="2400" dirty="0" smtClean="0"/>
          </a:p>
          <a:p>
            <a:r>
              <a:rPr lang="da-DK" sz="2400" dirty="0" err="1" smtClean="0"/>
              <a:t>Sometimes</a:t>
            </a:r>
            <a:r>
              <a:rPr lang="da-DK" sz="2400" dirty="0" smtClean="0"/>
              <a:t> </a:t>
            </a:r>
            <a:r>
              <a:rPr lang="da-DK" sz="2400" dirty="0" err="1" smtClean="0"/>
              <a:t>we</a:t>
            </a:r>
            <a:r>
              <a:rPr lang="da-DK" sz="2400" dirty="0" smtClean="0"/>
              <a:t> have </a:t>
            </a:r>
            <a:r>
              <a:rPr lang="da-DK" sz="2400" dirty="0" err="1" smtClean="0"/>
              <a:t>specific</a:t>
            </a:r>
            <a:r>
              <a:rPr lang="da-DK" sz="2400" dirty="0" smtClean="0"/>
              <a:t> genes of </a:t>
            </a:r>
            <a:r>
              <a:rPr lang="da-DK" sz="2400" dirty="0" err="1" smtClean="0"/>
              <a:t>interest</a:t>
            </a:r>
            <a:endParaRPr lang="da-DK" sz="2400" dirty="0" smtClean="0"/>
          </a:p>
          <a:p>
            <a:r>
              <a:rPr lang="da-DK" sz="2400" dirty="0" err="1" smtClean="0"/>
              <a:t>Assemble</a:t>
            </a:r>
            <a:r>
              <a:rPr lang="da-DK" sz="2400" dirty="0" smtClean="0"/>
              <a:t> </a:t>
            </a:r>
            <a:r>
              <a:rPr lang="da-DK" sz="2400" dirty="0" err="1" smtClean="0"/>
              <a:t>your</a:t>
            </a:r>
            <a:r>
              <a:rPr lang="da-DK" sz="2400" dirty="0" smtClean="0"/>
              <a:t> </a:t>
            </a:r>
            <a:r>
              <a:rPr lang="da-DK" sz="2400" dirty="0" err="1" smtClean="0"/>
              <a:t>reads</a:t>
            </a:r>
            <a:r>
              <a:rPr lang="da-DK" sz="2400" dirty="0" smtClean="0"/>
              <a:t> by </a:t>
            </a:r>
            <a:r>
              <a:rPr lang="da-DK" sz="2400" dirty="0" err="1" smtClean="0"/>
              <a:t>aligning</a:t>
            </a:r>
            <a:r>
              <a:rPr lang="da-DK" sz="2400" dirty="0" smtClean="0"/>
              <a:t> </a:t>
            </a:r>
            <a:r>
              <a:rPr lang="da-DK" sz="2400" dirty="0" err="1" smtClean="0"/>
              <a:t>them</a:t>
            </a:r>
            <a:r>
              <a:rPr lang="da-DK" sz="2400" dirty="0" smtClean="0"/>
              <a:t> to a </a:t>
            </a:r>
            <a:r>
              <a:rPr lang="da-DK" sz="2400" dirty="0" err="1" smtClean="0"/>
              <a:t>closely</a:t>
            </a:r>
            <a:r>
              <a:rPr lang="da-DK" sz="2400" dirty="0" smtClean="0"/>
              <a:t> </a:t>
            </a:r>
            <a:r>
              <a:rPr lang="da-DK" sz="2400" dirty="0" err="1" smtClean="0"/>
              <a:t>related</a:t>
            </a:r>
            <a:r>
              <a:rPr lang="da-DK" sz="2400" dirty="0" smtClean="0"/>
              <a:t> reference </a:t>
            </a:r>
            <a:r>
              <a:rPr lang="da-DK" sz="2400" dirty="0" err="1" smtClean="0"/>
              <a:t>genome</a:t>
            </a:r>
            <a:endParaRPr lang="da-DK" sz="2400" dirty="0"/>
          </a:p>
        </p:txBody>
      </p:sp>
      <p:grpSp>
        <p:nvGrpSpPr>
          <p:cNvPr id="209" name="Group"/>
          <p:cNvGrpSpPr/>
          <p:nvPr/>
        </p:nvGrpSpPr>
        <p:grpSpPr>
          <a:xfrm>
            <a:off x="3763486" y="4147457"/>
            <a:ext cx="5127171" cy="1404258"/>
            <a:chOff x="0" y="0"/>
            <a:chExt cx="9969499" cy="2730500"/>
          </a:xfrm>
        </p:grpSpPr>
        <p:sp>
          <p:nvSpPr>
            <p:cNvPr id="179" name="Rectangle"/>
            <p:cNvSpPr/>
            <p:nvPr/>
          </p:nvSpPr>
          <p:spPr>
            <a:xfrm>
              <a:off x="89013" y="2324615"/>
              <a:ext cx="9123872" cy="405886"/>
            </a:xfrm>
            <a:prstGeom prst="rect">
              <a:avLst/>
            </a:prstGeom>
            <a:solidFill>
              <a:srgbClr val="0096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300454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057"/>
            </a:p>
          </p:txBody>
        </p:sp>
        <p:sp>
          <p:nvSpPr>
            <p:cNvPr id="180" name="Line"/>
            <p:cNvSpPr/>
            <p:nvPr/>
          </p:nvSpPr>
          <p:spPr>
            <a:xfrm flipV="1">
              <a:off x="0" y="1697338"/>
              <a:ext cx="1157175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181" name="Line"/>
            <p:cNvSpPr/>
            <p:nvPr/>
          </p:nvSpPr>
          <p:spPr>
            <a:xfrm flipV="1">
              <a:off x="244786" y="1328351"/>
              <a:ext cx="1157176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182" name="Line"/>
            <p:cNvSpPr/>
            <p:nvPr/>
          </p:nvSpPr>
          <p:spPr>
            <a:xfrm flipV="1">
              <a:off x="578587" y="996264"/>
              <a:ext cx="1157175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183" name="Line"/>
            <p:cNvSpPr/>
            <p:nvPr/>
          </p:nvSpPr>
          <p:spPr>
            <a:xfrm flipV="1">
              <a:off x="244786" y="701074"/>
              <a:ext cx="1157176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184" name="Line"/>
            <p:cNvSpPr/>
            <p:nvPr/>
          </p:nvSpPr>
          <p:spPr>
            <a:xfrm flipV="1">
              <a:off x="578587" y="405885"/>
              <a:ext cx="1157175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185" name="Line"/>
            <p:cNvSpPr/>
            <p:nvPr/>
          </p:nvSpPr>
          <p:spPr>
            <a:xfrm flipV="1">
              <a:off x="0" y="110695"/>
              <a:ext cx="1157175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186" name="Line"/>
            <p:cNvSpPr/>
            <p:nvPr/>
          </p:nvSpPr>
          <p:spPr>
            <a:xfrm flipV="1">
              <a:off x="2203081" y="1660437"/>
              <a:ext cx="1157175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187" name="Line"/>
            <p:cNvSpPr/>
            <p:nvPr/>
          </p:nvSpPr>
          <p:spPr>
            <a:xfrm flipV="1">
              <a:off x="1557733" y="1328351"/>
              <a:ext cx="1157176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188" name="Line"/>
            <p:cNvSpPr/>
            <p:nvPr/>
          </p:nvSpPr>
          <p:spPr>
            <a:xfrm flipV="1">
              <a:off x="1891534" y="996264"/>
              <a:ext cx="1157175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189" name="Line"/>
            <p:cNvSpPr/>
            <p:nvPr/>
          </p:nvSpPr>
          <p:spPr>
            <a:xfrm flipV="1">
              <a:off x="2203081" y="664175"/>
              <a:ext cx="1157175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190" name="Line"/>
            <p:cNvSpPr/>
            <p:nvPr/>
          </p:nvSpPr>
          <p:spPr>
            <a:xfrm flipV="1">
              <a:off x="2403361" y="332087"/>
              <a:ext cx="1157175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191" name="Line"/>
            <p:cNvSpPr/>
            <p:nvPr/>
          </p:nvSpPr>
          <p:spPr>
            <a:xfrm flipV="1">
              <a:off x="2403361" y="0"/>
              <a:ext cx="1157175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192" name="Line"/>
            <p:cNvSpPr/>
            <p:nvPr/>
          </p:nvSpPr>
          <p:spPr>
            <a:xfrm flipV="1">
              <a:off x="4561935" y="1660437"/>
              <a:ext cx="1157175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193" name="Line"/>
            <p:cNvSpPr/>
            <p:nvPr/>
          </p:nvSpPr>
          <p:spPr>
            <a:xfrm flipV="1">
              <a:off x="4739963" y="1328351"/>
              <a:ext cx="1157175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194" name="Line"/>
            <p:cNvSpPr/>
            <p:nvPr/>
          </p:nvSpPr>
          <p:spPr>
            <a:xfrm flipV="1">
              <a:off x="4940243" y="996264"/>
              <a:ext cx="1157176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195" name="Line"/>
            <p:cNvSpPr/>
            <p:nvPr/>
          </p:nvSpPr>
          <p:spPr>
            <a:xfrm flipV="1">
              <a:off x="5118269" y="701074"/>
              <a:ext cx="1157175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196" name="Line"/>
            <p:cNvSpPr/>
            <p:nvPr/>
          </p:nvSpPr>
          <p:spPr>
            <a:xfrm flipV="1">
              <a:off x="5340802" y="405885"/>
              <a:ext cx="1157175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197" name="Line"/>
            <p:cNvSpPr/>
            <p:nvPr/>
          </p:nvSpPr>
          <p:spPr>
            <a:xfrm flipV="1">
              <a:off x="6030657" y="1586640"/>
              <a:ext cx="1157176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198" name="Line"/>
            <p:cNvSpPr/>
            <p:nvPr/>
          </p:nvSpPr>
          <p:spPr>
            <a:xfrm flipV="1">
              <a:off x="6342204" y="1254554"/>
              <a:ext cx="1157175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199" name="Line"/>
            <p:cNvSpPr/>
            <p:nvPr/>
          </p:nvSpPr>
          <p:spPr>
            <a:xfrm flipV="1">
              <a:off x="6520231" y="996264"/>
              <a:ext cx="1157175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200" name="Line"/>
            <p:cNvSpPr/>
            <p:nvPr/>
          </p:nvSpPr>
          <p:spPr>
            <a:xfrm flipV="1">
              <a:off x="6765017" y="701074"/>
              <a:ext cx="1157175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201" name="Line"/>
            <p:cNvSpPr/>
            <p:nvPr/>
          </p:nvSpPr>
          <p:spPr>
            <a:xfrm flipV="1">
              <a:off x="7165576" y="405885"/>
              <a:ext cx="1157175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202" name="Line"/>
            <p:cNvSpPr/>
            <p:nvPr/>
          </p:nvSpPr>
          <p:spPr>
            <a:xfrm flipV="1">
              <a:off x="7966698" y="1586640"/>
              <a:ext cx="1157176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203" name="Line"/>
            <p:cNvSpPr/>
            <p:nvPr/>
          </p:nvSpPr>
          <p:spPr>
            <a:xfrm flipV="1">
              <a:off x="8166979" y="1254554"/>
              <a:ext cx="1157175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204" name="Line"/>
            <p:cNvSpPr/>
            <p:nvPr/>
          </p:nvSpPr>
          <p:spPr>
            <a:xfrm flipV="1">
              <a:off x="8411764" y="922466"/>
              <a:ext cx="1157176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205" name="Line"/>
            <p:cNvSpPr/>
            <p:nvPr/>
          </p:nvSpPr>
          <p:spPr>
            <a:xfrm flipV="1">
              <a:off x="8723311" y="590378"/>
              <a:ext cx="1157175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206" name="Line"/>
            <p:cNvSpPr/>
            <p:nvPr/>
          </p:nvSpPr>
          <p:spPr>
            <a:xfrm flipV="1">
              <a:off x="7365858" y="73797"/>
              <a:ext cx="1157176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207" name="Line"/>
            <p:cNvSpPr/>
            <p:nvPr/>
          </p:nvSpPr>
          <p:spPr>
            <a:xfrm flipV="1">
              <a:off x="5607842" y="73797"/>
              <a:ext cx="1157175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208" name="Line"/>
            <p:cNvSpPr/>
            <p:nvPr/>
          </p:nvSpPr>
          <p:spPr>
            <a:xfrm flipV="1">
              <a:off x="8812324" y="110695"/>
              <a:ext cx="1157176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</p:grpSp>
      <p:sp>
        <p:nvSpPr>
          <p:cNvPr id="210" name="Reads"/>
          <p:cNvSpPr txBox="1"/>
          <p:nvPr/>
        </p:nvSpPr>
        <p:spPr>
          <a:xfrm>
            <a:off x="1935541" y="4385200"/>
            <a:ext cx="823807" cy="360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/>
          <a:p>
            <a:r>
              <a:rPr lang="da-DK" sz="2000" b="1" dirty="0" smtClean="0">
                <a:latin typeface="+mj-lt"/>
              </a:rPr>
              <a:t>Reads</a:t>
            </a:r>
            <a:endParaRPr lang="da-DK" sz="2000" b="1" dirty="0">
              <a:latin typeface="+mj-lt"/>
            </a:endParaRPr>
          </a:p>
        </p:txBody>
      </p:sp>
      <p:sp>
        <p:nvSpPr>
          <p:cNvPr id="211" name="Genome"/>
          <p:cNvSpPr txBox="1"/>
          <p:nvPr/>
        </p:nvSpPr>
        <p:spPr>
          <a:xfrm>
            <a:off x="1730464" y="5253880"/>
            <a:ext cx="1078684" cy="360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/>
          <a:p>
            <a:r>
              <a:rPr lang="da-DK" sz="2000" b="1" dirty="0" err="1" smtClean="0">
                <a:latin typeface="+mj-lt"/>
              </a:rPr>
              <a:t>Genome</a:t>
            </a:r>
            <a:endParaRPr lang="da-DK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55772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ounds easy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 smtClean="0"/>
              <a:t>Sounds </a:t>
            </a:r>
            <a:r>
              <a:rPr lang="da-DK" dirty="0" err="1" smtClean="0"/>
              <a:t>easy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214" name="Some pitfalls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sz="2400" dirty="0" err="1" smtClean="0"/>
              <a:t>Some</a:t>
            </a:r>
            <a:r>
              <a:rPr lang="da-DK" sz="2400" dirty="0" smtClean="0"/>
              <a:t> </a:t>
            </a:r>
            <a:r>
              <a:rPr lang="da-DK" sz="2400" dirty="0" err="1" smtClean="0"/>
              <a:t>pitfalls</a:t>
            </a:r>
            <a:r>
              <a:rPr lang="da-DK" sz="2400" dirty="0" smtClean="0"/>
              <a:t>:</a:t>
            </a:r>
          </a:p>
          <a:p>
            <a:pPr lvl="1"/>
            <a:r>
              <a:rPr lang="da-DK" sz="2400" dirty="0" err="1" smtClean="0"/>
              <a:t>Divergence</a:t>
            </a:r>
            <a:r>
              <a:rPr lang="da-DK" sz="2400" dirty="0" smtClean="0"/>
              <a:t> </a:t>
            </a:r>
            <a:r>
              <a:rPr lang="da-DK" sz="2400" dirty="0" err="1" smtClean="0"/>
              <a:t>between</a:t>
            </a:r>
            <a:r>
              <a:rPr lang="da-DK" sz="2400" dirty="0" smtClean="0"/>
              <a:t> sample and reference </a:t>
            </a:r>
            <a:r>
              <a:rPr lang="da-DK" sz="2400" dirty="0" err="1" smtClean="0"/>
              <a:t>genome</a:t>
            </a:r>
            <a:endParaRPr lang="da-DK" sz="2400" dirty="0" smtClean="0"/>
          </a:p>
          <a:p>
            <a:pPr lvl="1"/>
            <a:r>
              <a:rPr lang="da-DK" sz="2400" dirty="0" err="1" smtClean="0"/>
              <a:t>Repeats</a:t>
            </a:r>
            <a:r>
              <a:rPr lang="da-DK" sz="2400" dirty="0" smtClean="0"/>
              <a:t> in the </a:t>
            </a:r>
            <a:r>
              <a:rPr lang="da-DK" sz="2400" dirty="0" err="1" smtClean="0"/>
              <a:t>genome</a:t>
            </a:r>
            <a:endParaRPr lang="da-DK" sz="2400" dirty="0" smtClean="0"/>
          </a:p>
          <a:p>
            <a:pPr lvl="1"/>
            <a:r>
              <a:rPr lang="da-DK" sz="2400" dirty="0" err="1" smtClean="0"/>
              <a:t>Recombination</a:t>
            </a:r>
            <a:r>
              <a:rPr lang="da-DK" sz="2400" dirty="0" smtClean="0"/>
              <a:t> and re-arrangements</a:t>
            </a:r>
          </a:p>
          <a:p>
            <a:pPr lvl="1"/>
            <a:r>
              <a:rPr lang="da-DK" sz="2400" dirty="0" err="1" smtClean="0"/>
              <a:t>Poor</a:t>
            </a:r>
            <a:r>
              <a:rPr lang="da-DK" sz="2400" dirty="0" smtClean="0"/>
              <a:t> reference </a:t>
            </a:r>
            <a:r>
              <a:rPr lang="da-DK" sz="2400" dirty="0" err="1" smtClean="0"/>
              <a:t>genome</a:t>
            </a:r>
            <a:r>
              <a:rPr lang="da-DK" sz="2400" dirty="0" smtClean="0"/>
              <a:t> </a:t>
            </a:r>
            <a:r>
              <a:rPr lang="da-DK" sz="2400" dirty="0" err="1" smtClean="0"/>
              <a:t>quality</a:t>
            </a:r>
            <a:endParaRPr lang="da-DK" sz="2400" dirty="0" smtClean="0"/>
          </a:p>
          <a:p>
            <a:pPr lvl="1"/>
            <a:r>
              <a:rPr lang="da-DK" sz="2400" dirty="0" smtClean="0"/>
              <a:t>Read </a:t>
            </a:r>
            <a:r>
              <a:rPr lang="da-DK" sz="2400" dirty="0" err="1" smtClean="0"/>
              <a:t>errors</a:t>
            </a:r>
            <a:endParaRPr lang="da-DK" sz="2400" dirty="0" smtClean="0"/>
          </a:p>
          <a:p>
            <a:pPr lvl="1"/>
            <a:r>
              <a:rPr lang="da-DK" sz="2400" dirty="0" smtClean="0"/>
              <a:t>Regions not in the ref. </a:t>
            </a:r>
            <a:r>
              <a:rPr lang="da-DK" sz="2400" dirty="0" err="1" smtClean="0"/>
              <a:t>genome</a:t>
            </a:r>
            <a:endParaRPr lang="da-DK" sz="2400" dirty="0" smtClean="0"/>
          </a:p>
          <a:p>
            <a:pPr lvl="1"/>
            <a:r>
              <a:rPr lang="da-DK" sz="2400" dirty="0" err="1" smtClean="0"/>
              <a:t>Contaminated</a:t>
            </a:r>
            <a:r>
              <a:rPr lang="da-DK" sz="2400" dirty="0" smtClean="0"/>
              <a:t> sample</a:t>
            </a:r>
            <a:endParaRPr lang="da-DK" sz="2400" dirty="0"/>
          </a:p>
        </p:txBody>
      </p:sp>
      <p:pic>
        <p:nvPicPr>
          <p:cNvPr id="215" name="pitfall-300x271.jpg" descr="pitfall-300x27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26480" y="3272246"/>
            <a:ext cx="2848763" cy="257338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417875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Exact string matches:…"/>
          <p:cNvSpPr txBox="1">
            <a:spLocks noGrp="1"/>
          </p:cNvSpPr>
          <p:nvPr>
            <p:ph type="body" idx="1"/>
          </p:nvPr>
        </p:nvSpPr>
        <p:spPr>
          <a:xfrm>
            <a:off x="1451360" y="1449977"/>
            <a:ext cx="6387737" cy="4741817"/>
          </a:xfrm>
          <a:prstGeom prst="rect">
            <a:avLst/>
          </a:prstGeom>
        </p:spPr>
        <p:txBody>
          <a:bodyPr anchor="t">
            <a:normAutofit fontScale="55000" lnSpcReduction="20000"/>
          </a:bodyPr>
          <a:lstStyle/>
          <a:p>
            <a:pPr marL="477330" indent="-340166" defTabSz="345652">
              <a:spcBef>
                <a:spcPts val="1389"/>
              </a:spcBef>
              <a:defRPr sz="4703"/>
            </a:pPr>
            <a:r>
              <a:rPr lang="da-DK" dirty="0" err="1" smtClean="0"/>
              <a:t>Exact</a:t>
            </a:r>
            <a:r>
              <a:rPr lang="da-DK" dirty="0" smtClean="0"/>
              <a:t> </a:t>
            </a:r>
            <a:r>
              <a:rPr lang="da-DK" dirty="0" err="1" smtClean="0"/>
              <a:t>string</a:t>
            </a:r>
            <a:r>
              <a:rPr lang="da-DK" dirty="0" smtClean="0"/>
              <a:t> matches:</a:t>
            </a:r>
          </a:p>
          <a:p>
            <a:pPr marL="477330" indent="-340166" defTabSz="345652">
              <a:spcBef>
                <a:spcPts val="1389"/>
              </a:spcBef>
              <a:defRPr sz="4703"/>
            </a:pPr>
            <a:endParaRPr lang="da-DK" dirty="0" smtClean="0"/>
          </a:p>
          <a:p>
            <a:pPr marL="477330" indent="-340166" defTabSz="345652">
              <a:spcBef>
                <a:spcPts val="1389"/>
              </a:spcBef>
              <a:defRPr sz="4703"/>
            </a:pPr>
            <a:endParaRPr lang="da-DK" dirty="0" smtClean="0"/>
          </a:p>
          <a:p>
            <a:pPr marL="477330" indent="-340166" defTabSz="345652">
              <a:spcBef>
                <a:spcPts val="1389"/>
              </a:spcBef>
              <a:defRPr sz="4703"/>
            </a:pPr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need</a:t>
            </a:r>
            <a:r>
              <a:rPr lang="da-DK" dirty="0" smtClean="0"/>
              <a:t> to </a:t>
            </a:r>
            <a:r>
              <a:rPr lang="da-DK" dirty="0" err="1" smtClean="0"/>
              <a:t>allow</a:t>
            </a:r>
            <a:r>
              <a:rPr lang="da-DK" dirty="0" smtClean="0"/>
              <a:t> mismatches/</a:t>
            </a:r>
            <a:r>
              <a:rPr lang="da-DK" dirty="0" err="1" smtClean="0"/>
              <a:t>indels</a:t>
            </a:r>
            <a:r>
              <a:rPr lang="da-DK" dirty="0" smtClean="0"/>
              <a:t> (Smith-Waterman, </a:t>
            </a:r>
            <a:r>
              <a:rPr lang="da-DK" dirty="0" err="1" smtClean="0"/>
              <a:t>Needleman-Wunsch</a:t>
            </a:r>
            <a:r>
              <a:rPr lang="da-DK" dirty="0" smtClean="0"/>
              <a:t>)</a:t>
            </a:r>
          </a:p>
          <a:p>
            <a:pPr marL="477330" indent="-340166" defTabSz="345652">
              <a:spcBef>
                <a:spcPts val="1389"/>
              </a:spcBef>
              <a:defRPr sz="4703"/>
            </a:pPr>
            <a:r>
              <a:rPr lang="da-DK" dirty="0" smtClean="0"/>
              <a:t>One of the </a:t>
            </a:r>
            <a:r>
              <a:rPr lang="da-DK" dirty="0" err="1" smtClean="0"/>
              <a:t>worlds</a:t>
            </a:r>
            <a:r>
              <a:rPr lang="da-DK" dirty="0" smtClean="0"/>
              <a:t> fastest computer (</a:t>
            </a:r>
            <a:r>
              <a:rPr lang="da-DK" i="1" dirty="0" smtClean="0"/>
              <a:t>K computer - RIKEN</a:t>
            </a:r>
            <a:r>
              <a:rPr lang="da-DK" dirty="0" smtClean="0"/>
              <a:t>) </a:t>
            </a:r>
          </a:p>
          <a:p>
            <a:pPr marL="477330" indent="-340166" defTabSz="345652">
              <a:spcBef>
                <a:spcPts val="1389"/>
              </a:spcBef>
              <a:defRPr sz="4703"/>
            </a:pPr>
            <a:r>
              <a:rPr lang="da-DK" dirty="0" smtClean="0"/>
              <a:t>20 </a:t>
            </a:r>
            <a:r>
              <a:rPr lang="da-DK" dirty="0" err="1" smtClean="0"/>
              <a:t>mill</a:t>
            </a:r>
            <a:r>
              <a:rPr lang="da-DK" dirty="0" smtClean="0"/>
              <a:t> </a:t>
            </a:r>
            <a:r>
              <a:rPr lang="da-DK" dirty="0" err="1" smtClean="0"/>
              <a:t>reads</a:t>
            </a:r>
            <a:r>
              <a:rPr lang="da-DK" dirty="0" smtClean="0"/>
              <a:t> 100 nt </a:t>
            </a:r>
            <a:r>
              <a:rPr lang="da-DK" dirty="0" err="1" smtClean="0"/>
              <a:t>reads</a:t>
            </a:r>
            <a:r>
              <a:rPr lang="da-DK" dirty="0" smtClean="0"/>
              <a:t> vs. human </a:t>
            </a:r>
            <a:r>
              <a:rPr lang="da-DK" dirty="0" err="1" smtClean="0"/>
              <a:t>genome</a:t>
            </a:r>
            <a:r>
              <a:rPr lang="da-DK" dirty="0" smtClean="0"/>
              <a:t> ~ 1 </a:t>
            </a:r>
            <a:r>
              <a:rPr lang="da-DK" dirty="0" err="1" smtClean="0"/>
              <a:t>month</a:t>
            </a:r>
            <a:endParaRPr lang="da-DK" dirty="0" smtClean="0"/>
          </a:p>
          <a:p>
            <a:pPr marL="477330" indent="-340166" defTabSz="345652">
              <a:spcBef>
                <a:spcPts val="1389"/>
              </a:spcBef>
              <a:defRPr sz="4703"/>
            </a:pPr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search</a:t>
            </a:r>
            <a:r>
              <a:rPr lang="da-DK" dirty="0" smtClean="0"/>
              <a:t> </a:t>
            </a:r>
            <a:r>
              <a:rPr lang="da-DK" dirty="0" err="1" smtClean="0"/>
              <a:t>each</a:t>
            </a:r>
            <a:r>
              <a:rPr lang="da-DK" dirty="0" smtClean="0"/>
              <a:t> </a:t>
            </a:r>
            <a:r>
              <a:rPr lang="da-DK" dirty="0" err="1" smtClean="0"/>
              <a:t>read</a:t>
            </a:r>
            <a:r>
              <a:rPr lang="da-DK" dirty="0" smtClean="0"/>
              <a:t> vs. the </a:t>
            </a:r>
            <a:r>
              <a:rPr lang="da-DK" u="sng" dirty="0" err="1" smtClean="0"/>
              <a:t>entire</a:t>
            </a:r>
            <a:r>
              <a:rPr lang="da-DK" dirty="0" smtClean="0"/>
              <a:t> reference</a:t>
            </a:r>
            <a:endParaRPr lang="da-DK" dirty="0"/>
          </a:p>
        </p:txBody>
      </p:sp>
      <p:sp>
        <p:nvSpPr>
          <p:cNvPr id="221" name="Simplest solu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 smtClean="0"/>
              <a:t>Simplest solution</a:t>
            </a:r>
            <a:endParaRPr lang="da-DK" dirty="0"/>
          </a:p>
        </p:txBody>
      </p:sp>
      <p:sp>
        <p:nvSpPr>
          <p:cNvPr id="222" name="Reference: ACGTGCGGACGCTGAACGTGACG"/>
          <p:cNvSpPr txBox="1"/>
          <p:nvPr/>
        </p:nvSpPr>
        <p:spPr>
          <a:xfrm>
            <a:off x="1988079" y="2031862"/>
            <a:ext cx="6611545" cy="416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4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>
              <a:defRPr sz="5600">
                <a:latin typeface="+mn-lt"/>
                <a:ea typeface="+mn-ea"/>
                <a:cs typeface="+mn-cs"/>
                <a:sym typeface="Gill Sans"/>
              </a:defRPr>
            </a:pPr>
            <a:r>
              <a:rPr lang="da-DK" sz="2366" dirty="0" smtClean="0"/>
              <a:t>Reference: ACGTGCGGACGCTGAACGTGACG</a:t>
            </a:r>
            <a:endParaRPr lang="da-DK" sz="2366" dirty="0"/>
          </a:p>
        </p:txBody>
      </p:sp>
      <p:sp>
        <p:nvSpPr>
          <p:cNvPr id="223" name="Read: GTG"/>
          <p:cNvSpPr txBox="1"/>
          <p:nvPr/>
        </p:nvSpPr>
        <p:spPr>
          <a:xfrm>
            <a:off x="2021103" y="2456405"/>
            <a:ext cx="1697443" cy="4168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>
            <a:lvl1pPr>
              <a:defRPr sz="46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r>
              <a:rPr lang="da-DK" sz="2366" dirty="0" smtClean="0"/>
              <a:t>Read: GTG</a:t>
            </a:r>
            <a:endParaRPr lang="da-DK" sz="2366" dirty="0"/>
          </a:p>
        </p:txBody>
      </p:sp>
      <p:pic>
        <p:nvPicPr>
          <p:cNvPr id="225" name="RIKEN_K_computer_02.jpg" descr="RIKEN_K_computer_0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93823" y="3912326"/>
            <a:ext cx="3265714" cy="216843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31" name="Group"/>
          <p:cNvGrpSpPr/>
          <p:nvPr/>
        </p:nvGrpSpPr>
        <p:grpSpPr>
          <a:xfrm>
            <a:off x="3934966" y="2394991"/>
            <a:ext cx="709993" cy="593246"/>
            <a:chOff x="2" y="-2"/>
            <a:chExt cx="817729" cy="808827"/>
          </a:xfrm>
        </p:grpSpPr>
        <p:sp>
          <p:nvSpPr>
            <p:cNvPr id="226" name="GTG"/>
            <p:cNvSpPr txBox="1"/>
            <p:nvPr/>
          </p:nvSpPr>
          <p:spPr>
            <a:xfrm>
              <a:off x="2" y="240514"/>
              <a:ext cx="817729" cy="5683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26126" tIns="26126" rIns="26126" bIns="26126" numCol="1" anchor="ctr">
              <a:spAutoFit/>
            </a:bodyPr>
            <a:lstStyle>
              <a:lvl1pPr>
                <a:defRPr sz="4600" b="1">
                  <a:latin typeface="Courier"/>
                  <a:ea typeface="Courier"/>
                  <a:cs typeface="Courier"/>
                  <a:sym typeface="Courier"/>
                </a:defRPr>
              </a:lvl1pPr>
            </a:lstStyle>
            <a:p>
              <a:r>
                <a:rPr lang="en-US" sz="2366" dirty="0">
                  <a:latin typeface="+mj-lt"/>
                </a:rPr>
                <a:t>GTG</a:t>
              </a:r>
              <a:endParaRPr sz="2366" dirty="0">
                <a:latin typeface="+mj-lt"/>
              </a:endParaRPr>
            </a:p>
          </p:txBody>
        </p:sp>
        <p:grpSp>
          <p:nvGrpSpPr>
            <p:cNvPr id="230" name="Group"/>
            <p:cNvGrpSpPr/>
            <p:nvPr/>
          </p:nvGrpSpPr>
          <p:grpSpPr>
            <a:xfrm>
              <a:off x="165870" y="-2"/>
              <a:ext cx="497613" cy="300042"/>
              <a:chOff x="-61182" y="-1"/>
              <a:chExt cx="497612" cy="300040"/>
            </a:xfrm>
          </p:grpSpPr>
          <p:sp>
            <p:nvSpPr>
              <p:cNvPr id="227" name="Line"/>
              <p:cNvSpPr/>
              <p:nvPr/>
            </p:nvSpPr>
            <p:spPr>
              <a:xfrm>
                <a:off x="-61182" y="-1"/>
                <a:ext cx="3" cy="29607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6126" tIns="26126" rIns="26126" bIns="26126" numCol="1" anchor="ctr">
                <a:noAutofit/>
              </a:bodyPr>
              <a:lstStyle/>
              <a:p>
                <a:pPr defTabSz="235138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 sz="617">
                  <a:latin typeface="+mj-lt"/>
                </a:endParaRPr>
              </a:p>
            </p:txBody>
          </p:sp>
          <p:sp>
            <p:nvSpPr>
              <p:cNvPr id="228" name="Line"/>
              <p:cNvSpPr/>
              <p:nvPr/>
            </p:nvSpPr>
            <p:spPr>
              <a:xfrm>
                <a:off x="187623" y="3968"/>
                <a:ext cx="3" cy="29607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6126" tIns="26126" rIns="26126" bIns="26126" numCol="1" anchor="ctr">
                <a:noAutofit/>
              </a:bodyPr>
              <a:lstStyle/>
              <a:p>
                <a:pPr defTabSz="235138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 sz="617">
                  <a:latin typeface="+mj-lt"/>
                </a:endParaRPr>
              </a:p>
            </p:txBody>
          </p:sp>
          <p:sp>
            <p:nvSpPr>
              <p:cNvPr id="229" name="Line"/>
              <p:cNvSpPr/>
              <p:nvPr/>
            </p:nvSpPr>
            <p:spPr>
              <a:xfrm>
                <a:off x="436427" y="3968"/>
                <a:ext cx="3" cy="296071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6126" tIns="26126" rIns="26126" bIns="26126" numCol="1" anchor="ctr">
                <a:noAutofit/>
              </a:bodyPr>
              <a:lstStyle/>
              <a:p>
                <a:pPr defTabSz="235138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 sz="617">
                  <a:latin typeface="+mj-lt"/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7185413" y="2395139"/>
            <a:ext cx="709993" cy="593246"/>
            <a:chOff x="7185413" y="2395139"/>
            <a:chExt cx="709993" cy="593246"/>
          </a:xfrm>
        </p:grpSpPr>
        <p:sp>
          <p:nvSpPr>
            <p:cNvPr id="26" name="GTG"/>
            <p:cNvSpPr txBox="1"/>
            <p:nvPr/>
          </p:nvSpPr>
          <p:spPr>
            <a:xfrm>
              <a:off x="7185413" y="2571549"/>
              <a:ext cx="709993" cy="4168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26126" tIns="26126" rIns="26126" bIns="26126" numCol="1" anchor="ctr">
              <a:spAutoFit/>
            </a:bodyPr>
            <a:lstStyle>
              <a:lvl1pPr>
                <a:defRPr sz="4600" b="1">
                  <a:latin typeface="Courier"/>
                  <a:ea typeface="Courier"/>
                  <a:cs typeface="Courier"/>
                  <a:sym typeface="Courier"/>
                </a:defRPr>
              </a:lvl1pPr>
            </a:lstStyle>
            <a:p>
              <a:r>
                <a:rPr lang="en-US" sz="2366" dirty="0">
                  <a:latin typeface="+mj-lt"/>
                </a:rPr>
                <a:t>GTG</a:t>
              </a:r>
              <a:endParaRPr sz="2366" dirty="0">
                <a:latin typeface="+mj-lt"/>
              </a:endParaRPr>
            </a:p>
          </p:txBody>
        </p:sp>
        <p:sp>
          <p:nvSpPr>
            <p:cNvPr id="27" name="Line"/>
            <p:cNvSpPr/>
            <p:nvPr/>
          </p:nvSpPr>
          <p:spPr>
            <a:xfrm>
              <a:off x="7332435" y="2395139"/>
              <a:ext cx="3" cy="21715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28" name="Line"/>
            <p:cNvSpPr/>
            <p:nvPr/>
          </p:nvSpPr>
          <p:spPr>
            <a:xfrm>
              <a:off x="7548460" y="2398050"/>
              <a:ext cx="3" cy="21715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29" name="Line"/>
            <p:cNvSpPr/>
            <p:nvPr/>
          </p:nvSpPr>
          <p:spPr>
            <a:xfrm>
              <a:off x="7764484" y="2398050"/>
              <a:ext cx="3" cy="217159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716271" y="2394991"/>
            <a:ext cx="879912" cy="593246"/>
            <a:chOff x="5716271" y="2394991"/>
            <a:chExt cx="879912" cy="593246"/>
          </a:xfrm>
        </p:grpSpPr>
        <p:grpSp>
          <p:nvGrpSpPr>
            <p:cNvPr id="6" name="Group 5"/>
            <p:cNvGrpSpPr/>
            <p:nvPr/>
          </p:nvGrpSpPr>
          <p:grpSpPr>
            <a:xfrm>
              <a:off x="5716271" y="2394991"/>
              <a:ext cx="879912" cy="593246"/>
              <a:chOff x="5716271" y="2394991"/>
              <a:chExt cx="879912" cy="593246"/>
            </a:xfrm>
          </p:grpSpPr>
          <p:sp>
            <p:nvSpPr>
              <p:cNvPr id="30" name="GTG"/>
              <p:cNvSpPr txBox="1"/>
              <p:nvPr/>
            </p:nvSpPr>
            <p:spPr>
              <a:xfrm>
                <a:off x="5716271" y="2571401"/>
                <a:ext cx="879912" cy="416836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none" lIns="26126" tIns="26126" rIns="26126" bIns="26126" numCol="1" anchor="ctr">
                <a:spAutoFit/>
              </a:bodyPr>
              <a:lstStyle>
                <a:lvl1pPr>
                  <a:defRPr sz="4600" b="1">
                    <a:latin typeface="Courier"/>
                    <a:ea typeface="Courier"/>
                    <a:cs typeface="Courier"/>
                    <a:sym typeface="Courier"/>
                  </a:defRPr>
                </a:lvl1pPr>
              </a:lstStyle>
              <a:p>
                <a:r>
                  <a:rPr lang="en-US" sz="2366" dirty="0" smtClean="0">
                    <a:latin typeface="+mj-lt"/>
                  </a:rPr>
                  <a:t>G  TG</a:t>
                </a:r>
                <a:endParaRPr sz="2366" dirty="0">
                  <a:latin typeface="+mj-lt"/>
                </a:endParaRPr>
              </a:p>
            </p:txBody>
          </p:sp>
          <p:sp>
            <p:nvSpPr>
              <p:cNvPr id="31" name="Line"/>
              <p:cNvSpPr/>
              <p:nvPr/>
            </p:nvSpPr>
            <p:spPr>
              <a:xfrm>
                <a:off x="5842110" y="2394991"/>
                <a:ext cx="3" cy="217159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6126" tIns="26126" rIns="26126" bIns="26126" numCol="1" anchor="ctr">
                <a:noAutofit/>
              </a:bodyPr>
              <a:lstStyle/>
              <a:p>
                <a:pPr defTabSz="235138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 sz="617"/>
              </a:p>
            </p:txBody>
          </p:sp>
          <p:sp>
            <p:nvSpPr>
              <p:cNvPr id="32" name="Line"/>
              <p:cNvSpPr/>
              <p:nvPr/>
            </p:nvSpPr>
            <p:spPr>
              <a:xfrm>
                <a:off x="6239222" y="2397902"/>
                <a:ext cx="3" cy="217159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6126" tIns="26126" rIns="26126" bIns="26126" numCol="1" anchor="ctr">
                <a:noAutofit/>
              </a:bodyPr>
              <a:lstStyle/>
              <a:p>
                <a:pPr defTabSz="235138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 sz="617"/>
              </a:p>
            </p:txBody>
          </p:sp>
          <p:sp>
            <p:nvSpPr>
              <p:cNvPr id="33" name="Line"/>
              <p:cNvSpPr/>
              <p:nvPr/>
            </p:nvSpPr>
            <p:spPr>
              <a:xfrm>
                <a:off x="6455246" y="2397902"/>
                <a:ext cx="3" cy="217159"/>
              </a:xfrm>
              <a:prstGeom prst="line">
                <a:avLst/>
              </a:prstGeom>
              <a:noFill/>
              <a:ln w="254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26126" tIns="26126" rIns="26126" bIns="26126" numCol="1" anchor="ctr">
                <a:noAutofit/>
              </a:bodyPr>
              <a:lstStyle/>
              <a:p>
                <a:pPr defTabSz="235138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  <a:endParaRPr sz="617"/>
              </a:p>
            </p:txBody>
          </p:sp>
        </p:grpSp>
        <p:cxnSp>
          <p:nvCxnSpPr>
            <p:cNvPr id="3" name="Straight Connector 2"/>
            <p:cNvCxnSpPr/>
            <p:nvPr/>
          </p:nvCxnSpPr>
          <p:spPr bwMode="auto">
            <a:xfrm>
              <a:off x="6023198" y="2780928"/>
              <a:ext cx="144016" cy="0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09729947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How about BLAST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 smtClean="0"/>
              <a:t>How </a:t>
            </a:r>
            <a:r>
              <a:rPr lang="da-DK" dirty="0" err="1" smtClean="0"/>
              <a:t>about</a:t>
            </a:r>
            <a:r>
              <a:rPr lang="da-DK" dirty="0" smtClean="0"/>
              <a:t> BLAST?</a:t>
            </a:r>
            <a:endParaRPr lang="da-DK" dirty="0"/>
          </a:p>
        </p:txBody>
      </p:sp>
      <p:sp>
        <p:nvSpPr>
          <p:cNvPr id="247" name="Everybody uses BLAST…"/>
          <p:cNvSpPr txBox="1">
            <a:spLocks noGrp="1"/>
          </p:cNvSpPr>
          <p:nvPr>
            <p:ph type="body" idx="1"/>
          </p:nvPr>
        </p:nvSpPr>
        <p:spPr>
          <a:xfrm>
            <a:off x="1627709" y="1632857"/>
            <a:ext cx="9268556" cy="4709160"/>
          </a:xfrm>
          <a:prstGeom prst="rect">
            <a:avLst/>
          </a:prstGeom>
        </p:spPr>
        <p:txBody>
          <a:bodyPr anchor="t">
            <a:normAutofit fontScale="55000" lnSpcReduction="20000"/>
          </a:bodyPr>
          <a:lstStyle/>
          <a:p>
            <a:pPr marL="500060" indent="-356365" defTabSz="362112">
              <a:spcBef>
                <a:spcPts val="1491"/>
              </a:spcBef>
              <a:defRPr sz="4928"/>
            </a:pPr>
            <a:r>
              <a:rPr lang="da-DK" dirty="0" err="1" smtClean="0"/>
              <a:t>Everybody</a:t>
            </a:r>
            <a:r>
              <a:rPr lang="da-DK" dirty="0" smtClean="0"/>
              <a:t> </a:t>
            </a:r>
            <a:r>
              <a:rPr lang="da-DK" dirty="0" err="1" smtClean="0"/>
              <a:t>uses</a:t>
            </a:r>
            <a:r>
              <a:rPr lang="da-DK" dirty="0" smtClean="0"/>
              <a:t> BLAST</a:t>
            </a:r>
          </a:p>
          <a:p>
            <a:pPr marL="500060" indent="-356365" defTabSz="362112">
              <a:spcBef>
                <a:spcPts val="1491"/>
              </a:spcBef>
              <a:defRPr sz="4928"/>
            </a:pPr>
            <a:r>
              <a:rPr lang="da-DK" dirty="0" err="1" smtClean="0"/>
              <a:t>Everybody</a:t>
            </a:r>
            <a:r>
              <a:rPr lang="da-DK" dirty="0" smtClean="0"/>
              <a:t> </a:t>
            </a:r>
            <a:r>
              <a:rPr lang="da-DK" dirty="0" err="1" smtClean="0"/>
              <a:t>will</a:t>
            </a:r>
            <a:r>
              <a:rPr lang="da-DK" dirty="0" smtClean="0"/>
              <a:t> </a:t>
            </a:r>
            <a:r>
              <a:rPr lang="da-DK" dirty="0" err="1" smtClean="0"/>
              <a:t>believe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BLAST hits (</a:t>
            </a:r>
            <a:r>
              <a:rPr lang="da-DK" dirty="0" err="1" smtClean="0"/>
              <a:t>pun</a:t>
            </a:r>
            <a:r>
              <a:rPr lang="da-DK" dirty="0" smtClean="0"/>
              <a:t> </a:t>
            </a:r>
            <a:r>
              <a:rPr lang="da-DK" dirty="0" err="1" smtClean="0"/>
              <a:t>intended</a:t>
            </a:r>
            <a:r>
              <a:rPr lang="da-DK" dirty="0" smtClean="0"/>
              <a:t>)</a:t>
            </a:r>
          </a:p>
          <a:p>
            <a:pPr marL="500060" indent="-356365" defTabSz="362112">
              <a:spcBef>
                <a:spcPts val="1491"/>
              </a:spcBef>
              <a:defRPr sz="4928"/>
            </a:pPr>
            <a:endParaRPr lang="da-DK" dirty="0" smtClean="0"/>
          </a:p>
          <a:p>
            <a:pPr marL="500060" indent="-356365" defTabSz="362112">
              <a:spcBef>
                <a:spcPts val="1491"/>
              </a:spcBef>
              <a:defRPr sz="4928"/>
            </a:pPr>
            <a:endParaRPr lang="da-DK" dirty="0" smtClean="0"/>
          </a:p>
          <a:p>
            <a:pPr marL="500060" indent="-356365" defTabSz="362112">
              <a:spcBef>
                <a:spcPts val="1491"/>
              </a:spcBef>
              <a:defRPr sz="4928"/>
            </a:pPr>
            <a:r>
              <a:rPr lang="da-DK" dirty="0" err="1" smtClean="0"/>
              <a:t>However</a:t>
            </a:r>
            <a:r>
              <a:rPr lang="da-DK" dirty="0" smtClean="0"/>
              <a:t> BLAST</a:t>
            </a:r>
          </a:p>
          <a:p>
            <a:pPr marL="701234" lvl="1" indent="-356365" defTabSz="362112">
              <a:spcBef>
                <a:spcPts val="1491"/>
              </a:spcBef>
              <a:defRPr sz="4928"/>
            </a:pPr>
            <a:r>
              <a:rPr lang="da-DK" dirty="0" err="1" smtClean="0"/>
              <a:t>finds</a:t>
            </a:r>
            <a:r>
              <a:rPr lang="da-DK" dirty="0" smtClean="0"/>
              <a:t> </a:t>
            </a:r>
            <a:r>
              <a:rPr lang="da-DK" dirty="0" err="1" smtClean="0"/>
              <a:t>local</a:t>
            </a:r>
            <a:r>
              <a:rPr lang="da-DK" dirty="0" smtClean="0"/>
              <a:t> </a:t>
            </a:r>
            <a:r>
              <a:rPr lang="da-DK" dirty="0" err="1" smtClean="0"/>
              <a:t>alignments</a:t>
            </a:r>
            <a:r>
              <a:rPr lang="da-DK" dirty="0" smtClean="0"/>
              <a:t> - not </a:t>
            </a:r>
            <a:r>
              <a:rPr lang="da-DK" dirty="0" err="1" smtClean="0"/>
              <a:t>always</a:t>
            </a:r>
            <a:r>
              <a:rPr lang="da-DK" dirty="0" smtClean="0"/>
              <a:t> </a:t>
            </a:r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we</a:t>
            </a:r>
            <a:r>
              <a:rPr lang="da-DK" dirty="0" smtClean="0"/>
              <a:t> </a:t>
            </a:r>
            <a:r>
              <a:rPr lang="da-DK" dirty="0" err="1" smtClean="0"/>
              <a:t>want</a:t>
            </a:r>
            <a:r>
              <a:rPr lang="da-DK" dirty="0" smtClean="0"/>
              <a:t> for short </a:t>
            </a:r>
            <a:r>
              <a:rPr lang="da-DK" dirty="0" err="1" smtClean="0"/>
              <a:t>reads</a:t>
            </a:r>
            <a:endParaRPr lang="da-DK" dirty="0" smtClean="0"/>
          </a:p>
          <a:p>
            <a:pPr marL="701234" lvl="1" indent="-356365" defTabSz="362112">
              <a:spcBef>
                <a:spcPts val="1491"/>
              </a:spcBef>
              <a:defRPr sz="4928"/>
            </a:pPr>
            <a:r>
              <a:rPr lang="da-DK" dirty="0" smtClean="0"/>
              <a:t>and </a:t>
            </a:r>
            <a:r>
              <a:rPr lang="da-DK" dirty="0" err="1" smtClean="0"/>
              <a:t>other</a:t>
            </a:r>
            <a:r>
              <a:rPr lang="da-DK" dirty="0" smtClean="0"/>
              <a:t> </a:t>
            </a:r>
            <a:r>
              <a:rPr lang="da-DK" dirty="0" err="1" smtClean="0"/>
              <a:t>stuff</a:t>
            </a:r>
            <a:r>
              <a:rPr lang="da-DK" dirty="0" smtClean="0"/>
              <a:t> (</a:t>
            </a:r>
            <a:r>
              <a:rPr lang="da-DK" dirty="0" err="1" smtClean="0"/>
              <a:t>alignment</a:t>
            </a:r>
            <a:r>
              <a:rPr lang="da-DK" dirty="0" smtClean="0"/>
              <a:t> scores, output format, speed</a:t>
            </a:r>
            <a:endParaRPr lang="da-DK" dirty="0"/>
          </a:p>
        </p:txBody>
      </p:sp>
      <p:grpSp>
        <p:nvGrpSpPr>
          <p:cNvPr id="254" name="Group"/>
          <p:cNvGrpSpPr/>
          <p:nvPr/>
        </p:nvGrpSpPr>
        <p:grpSpPr>
          <a:xfrm>
            <a:off x="6911634" y="3250241"/>
            <a:ext cx="4165389" cy="592105"/>
            <a:chOff x="0" y="20712"/>
            <a:chExt cx="8099366" cy="1151314"/>
          </a:xfrm>
        </p:grpSpPr>
        <p:sp>
          <p:nvSpPr>
            <p:cNvPr id="248" name="Line"/>
            <p:cNvSpPr/>
            <p:nvPr/>
          </p:nvSpPr>
          <p:spPr>
            <a:xfrm flipV="1">
              <a:off x="3733799" y="20712"/>
              <a:ext cx="4365568" cy="2"/>
            </a:xfrm>
            <a:prstGeom prst="line">
              <a:avLst/>
            </a:prstGeom>
            <a:noFill/>
            <a:ln w="76200" cap="rnd">
              <a:solidFill>
                <a:srgbClr val="0061FF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249" name="Line"/>
            <p:cNvSpPr/>
            <p:nvPr/>
          </p:nvSpPr>
          <p:spPr>
            <a:xfrm flipV="1">
              <a:off x="2986744" y="502145"/>
              <a:ext cx="1989744" cy="1"/>
            </a:xfrm>
            <a:prstGeom prst="line">
              <a:avLst/>
            </a:prstGeom>
            <a:noFill/>
            <a:ln w="762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250" name="Line"/>
            <p:cNvSpPr/>
            <p:nvPr/>
          </p:nvSpPr>
          <p:spPr>
            <a:xfrm flipV="1">
              <a:off x="0" y="20712"/>
              <a:ext cx="4365567" cy="2"/>
            </a:xfrm>
            <a:prstGeom prst="line">
              <a:avLst/>
            </a:prstGeom>
            <a:noFill/>
            <a:ln w="76200" cap="rnd">
              <a:solidFill>
                <a:srgbClr val="0061FF"/>
              </a:solidFill>
              <a:custDash>
                <a:ds d="100000" sp="200000"/>
              </a:custDash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251" name="Line"/>
            <p:cNvSpPr/>
            <p:nvPr/>
          </p:nvSpPr>
          <p:spPr>
            <a:xfrm flipV="1">
              <a:off x="2335683" y="501608"/>
              <a:ext cx="670419" cy="670420"/>
            </a:xfrm>
            <a:prstGeom prst="line">
              <a:avLst/>
            </a:prstGeom>
            <a:noFill/>
            <a:ln w="762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252" name="Line"/>
            <p:cNvSpPr/>
            <p:nvPr/>
          </p:nvSpPr>
          <p:spPr>
            <a:xfrm flipH="1" flipV="1">
              <a:off x="4940299" y="497899"/>
              <a:ext cx="722090" cy="614421"/>
            </a:xfrm>
            <a:prstGeom prst="line">
              <a:avLst/>
            </a:prstGeom>
            <a:noFill/>
            <a:ln w="76200" cap="flat">
              <a:solidFill>
                <a:srgbClr val="E324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  <p:sp>
          <p:nvSpPr>
            <p:cNvPr id="253" name="Line"/>
            <p:cNvSpPr/>
            <p:nvPr/>
          </p:nvSpPr>
          <p:spPr>
            <a:xfrm flipV="1">
              <a:off x="1899237" y="26239"/>
              <a:ext cx="4365567" cy="2"/>
            </a:xfrm>
            <a:prstGeom prst="line">
              <a:avLst/>
            </a:prstGeom>
            <a:noFill/>
            <a:ln w="76200" cap="flat">
              <a:solidFill>
                <a:srgbClr val="0061FF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235138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17"/>
            </a:p>
          </p:txBody>
        </p:sp>
      </p:grpSp>
      <p:sp>
        <p:nvSpPr>
          <p:cNvPr id="255" name="What we can learn: Reducing the search space"/>
          <p:cNvSpPr txBox="1"/>
          <p:nvPr/>
        </p:nvSpPr>
        <p:spPr>
          <a:xfrm>
            <a:off x="752178" y="3085446"/>
            <a:ext cx="5982789" cy="360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6126" tIns="26126" rIns="26126" bIns="26126" anchor="ctr">
            <a:spAutoFit/>
          </a:bodyPr>
          <a:lstStyle>
            <a:lvl1pPr>
              <a:defRPr b="1">
                <a:solidFill>
                  <a:srgbClr val="E32400"/>
                </a:solidFill>
              </a:defRPr>
            </a:lvl1pPr>
          </a:lstStyle>
          <a:p>
            <a:pPr>
              <a:defRPr b="0"/>
            </a:pPr>
            <a:r>
              <a:rPr lang="da-DK" sz="2000" dirty="0" err="1" smtClean="0">
                <a:latin typeface="+mj-lt"/>
              </a:rPr>
              <a:t>What</a:t>
            </a:r>
            <a:r>
              <a:rPr lang="da-DK" sz="2000" dirty="0" smtClean="0">
                <a:latin typeface="+mj-lt"/>
              </a:rPr>
              <a:t> </a:t>
            </a:r>
            <a:r>
              <a:rPr lang="da-DK" sz="2000" dirty="0" err="1" smtClean="0">
                <a:latin typeface="+mj-lt"/>
              </a:rPr>
              <a:t>we</a:t>
            </a:r>
            <a:r>
              <a:rPr lang="da-DK" sz="2000" dirty="0" smtClean="0">
                <a:latin typeface="+mj-lt"/>
              </a:rPr>
              <a:t> </a:t>
            </a:r>
            <a:r>
              <a:rPr lang="da-DK" sz="2000" dirty="0" err="1" smtClean="0">
                <a:latin typeface="+mj-lt"/>
              </a:rPr>
              <a:t>can</a:t>
            </a:r>
            <a:r>
              <a:rPr lang="da-DK" sz="2000" dirty="0" smtClean="0">
                <a:latin typeface="+mj-lt"/>
              </a:rPr>
              <a:t> </a:t>
            </a:r>
            <a:r>
              <a:rPr lang="da-DK" sz="2000" dirty="0" err="1" smtClean="0">
                <a:latin typeface="+mj-lt"/>
              </a:rPr>
              <a:t>learn</a:t>
            </a:r>
            <a:r>
              <a:rPr lang="da-DK" sz="2000" dirty="0" smtClean="0">
                <a:latin typeface="+mj-lt"/>
              </a:rPr>
              <a:t>: </a:t>
            </a:r>
            <a:r>
              <a:rPr lang="da-DK" sz="2000" dirty="0" err="1" smtClean="0">
                <a:latin typeface="+mj-lt"/>
              </a:rPr>
              <a:t>Reducing</a:t>
            </a:r>
            <a:r>
              <a:rPr lang="da-DK" sz="2000" dirty="0" smtClean="0">
                <a:latin typeface="+mj-lt"/>
              </a:rPr>
              <a:t> the </a:t>
            </a:r>
            <a:r>
              <a:rPr lang="da-DK" sz="2000" dirty="0" err="1" smtClean="0">
                <a:latin typeface="+mj-lt"/>
              </a:rPr>
              <a:t>search</a:t>
            </a:r>
            <a:r>
              <a:rPr lang="da-DK" sz="2000" dirty="0" smtClean="0">
                <a:latin typeface="+mj-lt"/>
              </a:rPr>
              <a:t> </a:t>
            </a:r>
            <a:r>
              <a:rPr lang="da-DK" sz="2000" dirty="0" err="1" smtClean="0">
                <a:latin typeface="+mj-lt"/>
              </a:rPr>
              <a:t>space</a:t>
            </a:r>
            <a:endParaRPr lang="da-DK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48357171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5" grpId="0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mart solut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a-DK" dirty="0" smtClean="0"/>
              <a:t>Smart solution</a:t>
            </a:r>
            <a:endParaRPr lang="da-DK" dirty="0"/>
          </a:p>
        </p:txBody>
      </p:sp>
      <p:sp>
        <p:nvSpPr>
          <p:cNvPr id="258" name="1. Use algorithm to quickly find possible matches"/>
          <p:cNvSpPr txBox="1"/>
          <p:nvPr/>
        </p:nvSpPr>
        <p:spPr>
          <a:xfrm>
            <a:off x="1183253" y="1800634"/>
            <a:ext cx="7308669" cy="422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6126" tIns="26126" rIns="26126" bIns="26126" anchor="ctr">
            <a:spAutoFit/>
          </a:bodyPr>
          <a:lstStyle/>
          <a:p>
            <a:r>
              <a:rPr lang="da-DK" sz="2400" dirty="0" smtClean="0">
                <a:latin typeface="+mj-lt"/>
              </a:rPr>
              <a:t>1. </a:t>
            </a:r>
            <a:r>
              <a:rPr lang="da-DK" sz="2400" dirty="0" err="1" smtClean="0">
                <a:latin typeface="+mj-lt"/>
              </a:rPr>
              <a:t>Use</a:t>
            </a:r>
            <a:r>
              <a:rPr lang="da-DK" sz="2400" dirty="0" smtClean="0">
                <a:latin typeface="+mj-lt"/>
              </a:rPr>
              <a:t> </a:t>
            </a:r>
            <a:r>
              <a:rPr lang="da-DK" sz="2400" dirty="0" err="1" smtClean="0">
                <a:latin typeface="+mj-lt"/>
              </a:rPr>
              <a:t>algorithm</a:t>
            </a:r>
            <a:r>
              <a:rPr lang="da-DK" sz="2400" dirty="0" smtClean="0">
                <a:latin typeface="+mj-lt"/>
              </a:rPr>
              <a:t> to </a:t>
            </a:r>
            <a:r>
              <a:rPr lang="da-DK" sz="2400" dirty="0" err="1" smtClean="0">
                <a:latin typeface="+mj-lt"/>
              </a:rPr>
              <a:t>quickly</a:t>
            </a:r>
            <a:r>
              <a:rPr lang="da-DK" sz="2400" dirty="0" smtClean="0">
                <a:latin typeface="+mj-lt"/>
              </a:rPr>
              <a:t> find </a:t>
            </a:r>
            <a:r>
              <a:rPr lang="da-DK" sz="2400" i="1" dirty="0" err="1" smtClean="0">
                <a:latin typeface="+mj-lt"/>
              </a:rPr>
              <a:t>possible</a:t>
            </a:r>
            <a:r>
              <a:rPr lang="da-DK" sz="2400" dirty="0" smtClean="0">
                <a:latin typeface="+mj-lt"/>
              </a:rPr>
              <a:t> matches</a:t>
            </a:r>
            <a:endParaRPr lang="da-DK" sz="2400" dirty="0">
              <a:latin typeface="+mj-lt"/>
            </a:endParaRPr>
          </a:p>
        </p:txBody>
      </p:sp>
      <p:sp>
        <p:nvSpPr>
          <p:cNvPr id="259" name="2.  Allow us to perform slow/precise alignment for possible matches (Smith-Waterman)"/>
          <p:cNvSpPr txBox="1"/>
          <p:nvPr/>
        </p:nvSpPr>
        <p:spPr>
          <a:xfrm>
            <a:off x="1183572" y="4976388"/>
            <a:ext cx="7308669" cy="7914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6126" tIns="26126" rIns="26126" bIns="26126" anchor="ctr">
            <a:spAutoFit/>
          </a:bodyPr>
          <a:lstStyle/>
          <a:p>
            <a:r>
              <a:rPr lang="da-DK" sz="2400" dirty="0" smtClean="0">
                <a:latin typeface="+mj-lt"/>
              </a:rPr>
              <a:t>2.  </a:t>
            </a:r>
            <a:r>
              <a:rPr lang="da-DK" sz="2400" dirty="0" err="1" smtClean="0">
                <a:latin typeface="+mj-lt"/>
              </a:rPr>
              <a:t>Allow</a:t>
            </a:r>
            <a:r>
              <a:rPr lang="da-DK" sz="2400" dirty="0" smtClean="0">
                <a:latin typeface="+mj-lt"/>
              </a:rPr>
              <a:t> </a:t>
            </a:r>
            <a:r>
              <a:rPr lang="da-DK" sz="2400" dirty="0" err="1" smtClean="0">
                <a:latin typeface="+mj-lt"/>
              </a:rPr>
              <a:t>us</a:t>
            </a:r>
            <a:r>
              <a:rPr lang="da-DK" sz="2400" dirty="0" smtClean="0">
                <a:latin typeface="+mj-lt"/>
              </a:rPr>
              <a:t> to perform </a:t>
            </a:r>
            <a:r>
              <a:rPr lang="da-DK" sz="2400" dirty="0" err="1" smtClean="0">
                <a:latin typeface="+mj-lt"/>
              </a:rPr>
              <a:t>slow</a:t>
            </a:r>
            <a:r>
              <a:rPr lang="da-DK" sz="2400" dirty="0" smtClean="0">
                <a:latin typeface="+mj-lt"/>
              </a:rPr>
              <a:t>/</a:t>
            </a:r>
            <a:r>
              <a:rPr lang="da-DK" sz="2400" dirty="0" err="1" smtClean="0">
                <a:latin typeface="+mj-lt"/>
              </a:rPr>
              <a:t>precise</a:t>
            </a:r>
            <a:r>
              <a:rPr lang="da-DK" sz="2400" dirty="0" smtClean="0">
                <a:latin typeface="+mj-lt"/>
              </a:rPr>
              <a:t> </a:t>
            </a:r>
            <a:r>
              <a:rPr lang="da-DK" sz="2400" dirty="0" err="1" smtClean="0">
                <a:latin typeface="+mj-lt"/>
              </a:rPr>
              <a:t>alignment</a:t>
            </a:r>
            <a:r>
              <a:rPr lang="da-DK" sz="2400" dirty="0" smtClean="0">
                <a:latin typeface="+mj-lt"/>
              </a:rPr>
              <a:t> for </a:t>
            </a:r>
            <a:r>
              <a:rPr lang="da-DK" sz="2400" dirty="0" err="1" smtClean="0">
                <a:latin typeface="+mj-lt"/>
              </a:rPr>
              <a:t>possible</a:t>
            </a:r>
            <a:r>
              <a:rPr lang="da-DK" sz="2400" dirty="0" smtClean="0">
                <a:latin typeface="+mj-lt"/>
              </a:rPr>
              <a:t> matches (Smith-Waterman)</a:t>
            </a:r>
            <a:endParaRPr lang="da-DK" sz="2400" dirty="0">
              <a:latin typeface="+mj-lt"/>
            </a:endParaRPr>
          </a:p>
        </p:txBody>
      </p:sp>
      <p:sp>
        <p:nvSpPr>
          <p:cNvPr id="260" name="Arrow"/>
          <p:cNvSpPr/>
          <p:nvPr/>
        </p:nvSpPr>
        <p:spPr>
          <a:xfrm rot="5400000">
            <a:off x="4514600" y="2645228"/>
            <a:ext cx="653143" cy="483326"/>
          </a:xfrm>
          <a:prstGeom prst="rightArrow">
            <a:avLst>
              <a:gd name="adj1" fmla="val 32000"/>
              <a:gd name="adj2" fmla="val 59459"/>
            </a:avLst>
          </a:prstGeom>
          <a:solidFill>
            <a:srgbClr val="C0C0C0"/>
          </a:solidFill>
          <a:ln w="25400">
            <a:solidFill>
              <a:srgbClr val="000000"/>
            </a:solidFill>
            <a:miter lim="400000"/>
          </a:ln>
        </p:spPr>
        <p:txBody>
          <a:bodyPr lIns="26126" tIns="26126" rIns="26126" bIns="26126" anchor="ctr"/>
          <a:lstStyle/>
          <a:p>
            <a:pPr defTabSz="300454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da-DK" sz="2057" dirty="0"/>
          </a:p>
        </p:txBody>
      </p:sp>
      <p:sp>
        <p:nvSpPr>
          <p:cNvPr id="261" name="Drastically reduced search space"/>
          <p:cNvSpPr txBox="1"/>
          <p:nvPr/>
        </p:nvSpPr>
        <p:spPr>
          <a:xfrm>
            <a:off x="2398481" y="3426960"/>
            <a:ext cx="4590864" cy="422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6126" tIns="26126" rIns="26126" bIns="26126" anchor="ctr">
            <a:spAutoFit/>
          </a:bodyPr>
          <a:lstStyle/>
          <a:p>
            <a:r>
              <a:rPr lang="da-DK" sz="2400" dirty="0" err="1" smtClean="0">
                <a:latin typeface="+mj-lt"/>
              </a:rPr>
              <a:t>Drastically</a:t>
            </a:r>
            <a:r>
              <a:rPr lang="da-DK" sz="2400" dirty="0" smtClean="0">
                <a:latin typeface="+mj-lt"/>
              </a:rPr>
              <a:t> </a:t>
            </a:r>
            <a:r>
              <a:rPr lang="da-DK" sz="2400" dirty="0" err="1" smtClean="0">
                <a:latin typeface="+mj-lt"/>
              </a:rPr>
              <a:t>reduced</a:t>
            </a:r>
            <a:r>
              <a:rPr lang="da-DK" sz="2400" dirty="0" smtClean="0">
                <a:latin typeface="+mj-lt"/>
              </a:rPr>
              <a:t> </a:t>
            </a:r>
            <a:r>
              <a:rPr lang="da-DK" sz="2400" dirty="0" err="1" smtClean="0">
                <a:latin typeface="+mj-lt"/>
              </a:rPr>
              <a:t>search</a:t>
            </a:r>
            <a:r>
              <a:rPr lang="da-DK" sz="2400" dirty="0" smtClean="0">
                <a:latin typeface="+mj-lt"/>
              </a:rPr>
              <a:t> </a:t>
            </a:r>
            <a:r>
              <a:rPr lang="da-DK" sz="2400" dirty="0" err="1" smtClean="0">
                <a:latin typeface="+mj-lt"/>
              </a:rPr>
              <a:t>space</a:t>
            </a:r>
            <a:endParaRPr lang="da-DK" sz="2400" dirty="0">
              <a:latin typeface="+mj-lt"/>
            </a:endParaRPr>
          </a:p>
        </p:txBody>
      </p:sp>
      <p:sp>
        <p:nvSpPr>
          <p:cNvPr id="262" name="Arrow"/>
          <p:cNvSpPr/>
          <p:nvPr/>
        </p:nvSpPr>
        <p:spPr>
          <a:xfrm rot="5400000">
            <a:off x="4514600" y="4173583"/>
            <a:ext cx="653143" cy="483326"/>
          </a:xfrm>
          <a:prstGeom prst="rightArrow">
            <a:avLst>
              <a:gd name="adj1" fmla="val 32000"/>
              <a:gd name="adj2" fmla="val 59459"/>
            </a:avLst>
          </a:prstGeom>
          <a:solidFill>
            <a:srgbClr val="C0C0C0"/>
          </a:solidFill>
          <a:ln w="25400">
            <a:solidFill>
              <a:srgbClr val="000000"/>
            </a:solidFill>
            <a:miter lim="400000"/>
          </a:ln>
        </p:spPr>
        <p:txBody>
          <a:bodyPr lIns="26126" tIns="26126" rIns="26126" bIns="26126" anchor="ctr"/>
          <a:lstStyle/>
          <a:p>
            <a:pPr defTabSz="300454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lang="da-DK" sz="2057" dirty="0"/>
          </a:p>
        </p:txBody>
      </p:sp>
      <p:grpSp>
        <p:nvGrpSpPr>
          <p:cNvPr id="268" name="Group"/>
          <p:cNvGrpSpPr/>
          <p:nvPr/>
        </p:nvGrpSpPr>
        <p:grpSpPr>
          <a:xfrm>
            <a:off x="8478297" y="1807166"/>
            <a:ext cx="3102429" cy="3642088"/>
            <a:chOff x="0" y="46834"/>
            <a:chExt cx="6032500" cy="7081835"/>
          </a:xfrm>
        </p:grpSpPr>
        <p:sp>
          <p:nvSpPr>
            <p:cNvPr id="263" name="3.2Gb"/>
            <p:cNvSpPr txBox="1"/>
            <p:nvPr/>
          </p:nvSpPr>
          <p:spPr>
            <a:xfrm>
              <a:off x="2053852" y="46834"/>
              <a:ext cx="1732758" cy="8207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26126" tIns="26126" rIns="26126" bIns="26126" numCol="1" anchor="ctr">
              <a:spAutoFit/>
            </a:bodyPr>
            <a:lstStyle/>
            <a:p>
              <a:r>
                <a:rPr sz="2400">
                  <a:latin typeface="+mj-lt"/>
                </a:rPr>
                <a:t>3.2Gb</a:t>
              </a:r>
            </a:p>
          </p:txBody>
        </p:sp>
        <p:sp>
          <p:nvSpPr>
            <p:cNvPr id="264" name="Arrow"/>
            <p:cNvSpPr/>
            <p:nvPr/>
          </p:nvSpPr>
          <p:spPr>
            <a:xfrm rot="5400000">
              <a:off x="2351211" y="1676400"/>
              <a:ext cx="1270001" cy="939800"/>
            </a:xfrm>
            <a:prstGeom prst="rightArrow">
              <a:avLst>
                <a:gd name="adj1" fmla="val 32000"/>
                <a:gd name="adj2" fmla="val 59459"/>
              </a:avLst>
            </a:prstGeom>
            <a:solidFill>
              <a:srgbClr val="C0C0C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300454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400">
                <a:latin typeface="+mj-lt"/>
              </a:endParaRPr>
            </a:p>
          </p:txBody>
        </p:sp>
        <p:sp>
          <p:nvSpPr>
            <p:cNvPr id="265" name="X possible matches"/>
            <p:cNvSpPr txBox="1"/>
            <p:nvPr/>
          </p:nvSpPr>
          <p:spPr>
            <a:xfrm>
              <a:off x="0" y="3196432"/>
              <a:ext cx="6032500" cy="8207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6126" tIns="26126" rIns="26126" bIns="26126" numCol="1" anchor="ctr">
              <a:spAutoFit/>
            </a:bodyPr>
            <a:lstStyle/>
            <a:p>
              <a:r>
                <a:rPr sz="2400">
                  <a:latin typeface="+mj-lt"/>
                </a:rPr>
                <a:t>X possible matches</a:t>
              </a:r>
            </a:p>
          </p:txBody>
        </p:sp>
        <p:sp>
          <p:nvSpPr>
            <p:cNvPr id="266" name="Arrow"/>
            <p:cNvSpPr/>
            <p:nvPr/>
          </p:nvSpPr>
          <p:spPr>
            <a:xfrm rot="5400000">
              <a:off x="2351211" y="4483100"/>
              <a:ext cx="1270001" cy="939800"/>
            </a:xfrm>
            <a:prstGeom prst="rightArrow">
              <a:avLst>
                <a:gd name="adj1" fmla="val 32000"/>
                <a:gd name="adj2" fmla="val 59459"/>
              </a:avLst>
            </a:prstGeom>
            <a:solidFill>
              <a:srgbClr val="C0C0C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26126" tIns="26126" rIns="26126" bIns="26126" numCol="1" anchor="ctr">
              <a:noAutofit/>
            </a:bodyPr>
            <a:lstStyle/>
            <a:p>
              <a:pPr defTabSz="300454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sz="2400">
                <a:latin typeface="+mj-lt"/>
              </a:endParaRPr>
            </a:p>
          </p:txBody>
        </p:sp>
        <p:sp>
          <p:nvSpPr>
            <p:cNvPr id="267" name="1 best match"/>
            <p:cNvSpPr txBox="1"/>
            <p:nvPr/>
          </p:nvSpPr>
          <p:spPr>
            <a:xfrm>
              <a:off x="1107752" y="6307931"/>
              <a:ext cx="3746501" cy="82073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26126" tIns="26126" rIns="26126" bIns="26126" numCol="1" anchor="ctr">
              <a:spAutoFit/>
            </a:bodyPr>
            <a:lstStyle/>
            <a:p>
              <a:r>
                <a:rPr sz="2400" dirty="0">
                  <a:latin typeface="+mj-lt"/>
                </a:rPr>
                <a:t>1 best match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8064823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" grpId="0" animBg="1" advAuto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DNEW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heme/theme1.xml><?xml version="1.0" encoding="utf-8"?>
<a:theme xmlns:a="http://schemas.openxmlformats.org/drawingml/2006/main" name="Blank">
  <a:themeElements>
    <a:clrScheme name="DTU">
      <a:dk1>
        <a:srgbClr val="000000"/>
      </a:dk1>
      <a:lt1>
        <a:srgbClr val="FFFFFF"/>
      </a:lt1>
      <a:dk2>
        <a:srgbClr val="990000"/>
      </a:dk2>
      <a:lt2>
        <a:srgbClr val="79238E"/>
      </a:lt2>
      <a:accent1>
        <a:srgbClr val="990000"/>
      </a:accent1>
      <a:accent2>
        <a:srgbClr val="2F3EEA"/>
      </a:accent2>
      <a:accent3>
        <a:srgbClr val="1FD082"/>
      </a:accent3>
      <a:accent4>
        <a:srgbClr val="171748"/>
      </a:accent4>
      <a:accent5>
        <a:srgbClr val="F6D04D"/>
      </a:accent5>
      <a:accent6>
        <a:srgbClr val="FC7634"/>
      </a:accent6>
      <a:hlink>
        <a:srgbClr val="2F3EEA"/>
      </a:hlink>
      <a:folHlink>
        <a:srgbClr val="990000"/>
      </a:folHlink>
    </a:clrScheme>
    <a:fontScheme name="DT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4"/>
        </a:solidFill>
        <a:ln w="9525" cap="flat" cmpd="sng" algn="ctr">
          <a:solidFill>
            <a:schemeClr val="accent4"/>
          </a:solidFill>
          <a:prstDash val="solid"/>
          <a:miter lim="800000"/>
          <a:headEnd type="none" w="med" len="med"/>
          <a:tailEnd type="none" w="med" len="med"/>
        </a:ln>
        <a:effectLst/>
        <a:extLst/>
      </a:spPr>
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432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rgbClr val="FFFFFF"/>
            </a:solidFill>
            <a:effectLst/>
            <a:latin typeface="+mn-lt"/>
            <a:ea typeface="ＭＳ Ｐゴシック" pitchFamily="-80" charset="-128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 algn="l">
          <a:spcBef>
            <a:spcPts val="432"/>
          </a:spcBef>
          <a:defRPr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1 DTU Template.potx" id="{DCBB0D47-5BC6-435C-9126-D3D343B0B928}" vid="{2DC669D5-2566-4482-AB47-A5699F5A4350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TemplafySlideTemplateConfiguration><![CDATA[{"elementsMetadata":[],"documentContentValidatorConfiguration":{"enableDocumentContentValidator":false,"documentContentValidatorVersion":0},"slideId":"636845333913815822","enableDocumentContentUpdater":true,"version":"1.2"}]]></TemplafySlideTemplateConfiguration>
</file>

<file path=customXml/item2.xml><?xml version="1.0" encoding="utf-8"?>
<TemplafyTemplateConfiguration><![CDATA[{"elementsMetadata":[{"type":"shape","id":"f14ff0e9-27f8-4b4e-8e73-03b889f56abc","elementConfiguration":{"binding":"UserProfile.Offices.Workarea_{{DocumentLanguage}}","disableUpdates":false,"type":"text"}},{"type":"shape","id":"260cb307-b4f6-4e48-986e-11e0e488bbfe","elementConfiguration":{"binding":"Form.Date","format":"{{DateFormats.GeneralDate}}","disableUpdates":false,"type":"date"}},{"type":"shape","id":"ccc8b8fb-77eb-48c4-a0ba-dbab358597f5","elementConfiguration":{"binding":"Form.PresentationTitle","disableUpdates":false,"type":"text"}},{"type":"shape","id":"ccd9f3e3-8b63-4793-95bb-f7d5a1190340","elementConfiguration":{"binding":"UserProfile.Offices.Workarea_{{DocumentLanguage}}","disableUpdates":false,"type":"text"}},{"type":"shape","id":"aff792f5-4928-409a-8bf8-5be24efba716","elementConfiguration":{"binding":"Form.Date","format":"{{DateFormats.GeneralDate}}","disableUpdates":false,"type":"date"}},{"type":"shape","id":"77afc876-9a12-483e-a09f-2e63b0535bf0","elementConfiguration":{"binding":"Form.PresentationTitle","disableUpdates":false,"type":"text"}}],"transformationConfigurations":[{"language":"{{DocumentLanguage}}","disableUpdates":false,"type":"proofingLanguage"}],"templateName":"DTU Template 16_9 - Navy blue","templateDescription":"","enableDocumentContentUpdater":true,"version":"1.2"}]]></TemplafyTemplateConfiguration>
</file>

<file path=customXml/item3.xml><?xml version="1.0" encoding="utf-8"?>
<TemplafyFormConfiguration><![CDATA[{"formFields":[{"required":false,"type":"datePicker","name":"Date","label":"Date","helpTexts":{"prefix":"","postfix":""},"spacing":{},"fullyQualifiedName":"Date"},{"required":false,"placeholder":"","lines":0,"type":"textBox","name":"PresentationTitle","label":"Presentation title","helpTexts":{"prefix":"","postfix":""},"spacing":{},"fullyQualifiedName":"PresentationTitle"}],"formDataEntries":[{"name":"Date","value":"t9ohPSQkyeLUjxKcEQKdGA=="},{"name":"PresentationTitle","value":"ZluQomfVHTbtmL2zpyXMjw=="}]}]]></TemplafyFormConfiguration>
</file>

<file path=customXml/item4.xml><?xml version="1.0" encoding="utf-8"?>
<TemplafySlideTemplateConfiguration><![CDATA[{"elementsMetadata":[],"documentContentValidatorConfiguration":{"enableDocumentContentValidator":false,"documentContentValidatorVersion":0},"slideId":"636845333913659476","enableDocumentContentUpdater":true,"version":"1.2"}]]></TemplafySlideTemplateConfiguration>
</file>

<file path=customXml/item5.xml><?xml version="1.0" encoding="utf-8"?>
<TemplafySlideFormConfiguration><![CDATA[{"formFields":[],"formDataEntries":[]}]]></TemplafySlideFormConfiguration>
</file>

<file path=customXml/item6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A4543638-45CB-4D8E-A021-FE35F2DECB94}">
  <ds:schemaRefs/>
</ds:datastoreItem>
</file>

<file path=customXml/itemProps2.xml><?xml version="1.0" encoding="utf-8"?>
<ds:datastoreItem xmlns:ds="http://schemas.openxmlformats.org/officeDocument/2006/customXml" ds:itemID="{1334258C-C3E7-4029-A615-C886A240FB15}">
  <ds:schemaRefs/>
</ds:datastoreItem>
</file>

<file path=customXml/itemProps3.xml><?xml version="1.0" encoding="utf-8"?>
<ds:datastoreItem xmlns:ds="http://schemas.openxmlformats.org/officeDocument/2006/customXml" ds:itemID="{B3F79B55-4129-43D7-9C66-FF6B6706052B}">
  <ds:schemaRefs/>
</ds:datastoreItem>
</file>

<file path=customXml/itemProps4.xml><?xml version="1.0" encoding="utf-8"?>
<ds:datastoreItem xmlns:ds="http://schemas.openxmlformats.org/officeDocument/2006/customXml" ds:itemID="{B7641A26-702A-4E22-BD46-A5FF4731E18F}">
  <ds:schemaRefs/>
</ds:datastoreItem>
</file>

<file path=customXml/itemProps5.xml><?xml version="1.0" encoding="utf-8"?>
<ds:datastoreItem xmlns:ds="http://schemas.openxmlformats.org/officeDocument/2006/customXml" ds:itemID="{A19C22DB-ABC6-4E4D-A039-5F86E11D1CB3}">
  <ds:schemaRefs/>
</ds:datastoreItem>
</file>

<file path=customXml/itemProps6.xml><?xml version="1.0" encoding="utf-8"?>
<ds:datastoreItem xmlns:ds="http://schemas.openxmlformats.org/officeDocument/2006/customXml" ds:itemID="{F641CDF7-3C86-4D82-A253-06A30B2E9D33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 DTU Template</Template>
  <TotalTime>1518</TotalTime>
  <Words>722</Words>
  <Application>Microsoft Office PowerPoint</Application>
  <PresentationFormat>Custom</PresentationFormat>
  <Paragraphs>168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ＭＳ Ｐゴシック</vt:lpstr>
      <vt:lpstr>Arial</vt:lpstr>
      <vt:lpstr>Courier</vt:lpstr>
      <vt:lpstr>Gill Sans</vt:lpstr>
      <vt:lpstr>Helvetica</vt:lpstr>
      <vt:lpstr>Helvetica Light</vt:lpstr>
      <vt:lpstr>Helvetica Neue</vt:lpstr>
      <vt:lpstr>Helvetica Neue Light</vt:lpstr>
      <vt:lpstr>Helvetica Neue Medium</vt:lpstr>
      <vt:lpstr>Helvetica Neue Thin</vt:lpstr>
      <vt:lpstr>Verdana</vt:lpstr>
      <vt:lpstr>Blank</vt:lpstr>
      <vt:lpstr>White</vt:lpstr>
      <vt:lpstr>PowerPoint Presentation</vt:lpstr>
      <vt:lpstr>PowerPoint Presentation</vt:lpstr>
      <vt:lpstr>Menu</vt:lpstr>
      <vt:lpstr>Generalized NGS analysis</vt:lpstr>
      <vt:lpstr>Alignment/Mapping</vt:lpstr>
      <vt:lpstr>Sounds easy?</vt:lpstr>
      <vt:lpstr>Simplest solution</vt:lpstr>
      <vt:lpstr>How about BLAST?</vt:lpstr>
      <vt:lpstr>Smart solution</vt:lpstr>
      <vt:lpstr>Hash based algorithms</vt:lpstr>
      <vt:lpstr>Spaced seeds</vt:lpstr>
      <vt:lpstr>Multiple seeds &amp; drawbacks </vt:lpstr>
      <vt:lpstr>Burrows-Wheeler Transform (BWT)</vt:lpstr>
      <vt:lpstr>BWT for alignment</vt:lpstr>
      <vt:lpstr>Two implementations in BWA</vt:lpstr>
      <vt:lpstr>Single vs. Paired alignment</vt:lpstr>
      <vt:lpstr>Coverage of reference genomes</vt:lpstr>
      <vt:lpstr>Actual depth</vt:lpstr>
      <vt:lpstr>SAM/BAM format</vt:lpstr>
      <vt:lpstr>SAM - Example</vt:lpstr>
      <vt:lpstr>Exercise time!</vt:lpstr>
    </vt:vector>
  </TitlesOfParts>
  <Company>DTU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DTU</dc:creator>
  <cp:lastModifiedBy>Gisle Alberg Vestergaard</cp:lastModifiedBy>
  <cp:revision>119</cp:revision>
  <dcterms:created xsi:type="dcterms:W3CDTF">2017-07-31T08:31:56Z</dcterms:created>
  <dcterms:modified xsi:type="dcterms:W3CDTF">2020-09-30T07:51:08Z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dIsCodeFreeTemplate">
    <vt:lpwstr>True</vt:lpwstr>
  </property>
  <property fmtid="{D5CDD505-2E9C-101B-9397-08002B2CF9AE}" pid="3" name="TemplafyTenantId">
    <vt:lpwstr>dtu</vt:lpwstr>
  </property>
  <property fmtid="{D5CDD505-2E9C-101B-9397-08002B2CF9AE}" pid="4" name="TemplafyTemplateId">
    <vt:lpwstr>636806498806910458</vt:lpwstr>
  </property>
  <property fmtid="{D5CDD505-2E9C-101B-9397-08002B2CF9AE}" pid="5" name="TemplafyUserProfileId">
    <vt:lpwstr>636868714929262399</vt:lpwstr>
  </property>
  <property fmtid="{D5CDD505-2E9C-101B-9397-08002B2CF9AE}" pid="6" name="TemplafyLanguageCode">
    <vt:lpwstr>da-DK</vt:lpwstr>
  </property>
</Properties>
</file>