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54"/>
  </p:notesMasterIdLst>
  <p:sldIdLst>
    <p:sldId id="256" r:id="rId10"/>
    <p:sldId id="264" r:id="rId11"/>
    <p:sldId id="291" r:id="rId12"/>
    <p:sldId id="285" r:id="rId13"/>
    <p:sldId id="286" r:id="rId14"/>
    <p:sldId id="287" r:id="rId15"/>
    <p:sldId id="288" r:id="rId16"/>
    <p:sldId id="289" r:id="rId17"/>
    <p:sldId id="290" r:id="rId18"/>
    <p:sldId id="296" r:id="rId19"/>
    <p:sldId id="310" r:id="rId20"/>
    <p:sldId id="314" r:id="rId21"/>
    <p:sldId id="311" r:id="rId22"/>
    <p:sldId id="312" r:id="rId23"/>
    <p:sldId id="313" r:id="rId24"/>
    <p:sldId id="326" r:id="rId25"/>
    <p:sldId id="298" r:id="rId26"/>
    <p:sldId id="299" r:id="rId27"/>
    <p:sldId id="300" r:id="rId28"/>
    <p:sldId id="301" r:id="rId29"/>
    <p:sldId id="309" r:id="rId30"/>
    <p:sldId id="295" r:id="rId31"/>
    <p:sldId id="315" r:id="rId32"/>
    <p:sldId id="316" r:id="rId33"/>
    <p:sldId id="317" r:id="rId34"/>
    <p:sldId id="283" r:id="rId35"/>
    <p:sldId id="303" r:id="rId36"/>
    <p:sldId id="302" r:id="rId37"/>
    <p:sldId id="306" r:id="rId38"/>
    <p:sldId id="307" r:id="rId39"/>
    <p:sldId id="297" r:id="rId40"/>
    <p:sldId id="318" r:id="rId41"/>
    <p:sldId id="304" r:id="rId42"/>
    <p:sldId id="305" r:id="rId43"/>
    <p:sldId id="308" r:id="rId44"/>
    <p:sldId id="327" r:id="rId45"/>
    <p:sldId id="284" r:id="rId46"/>
    <p:sldId id="319" r:id="rId47"/>
    <p:sldId id="320" r:id="rId48"/>
    <p:sldId id="321" r:id="rId49"/>
    <p:sldId id="322" r:id="rId50"/>
    <p:sldId id="323" r:id="rId51"/>
    <p:sldId id="324" r:id="rId52"/>
    <p:sldId id="325" r:id="rId5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E8"/>
    <a:srgbClr val="B1F6FD"/>
    <a:srgbClr val="B3B3B3"/>
    <a:srgbClr val="565656"/>
    <a:srgbClr val="1F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94712" autoAdjust="0"/>
  </p:normalViewPr>
  <p:slideViewPr>
    <p:cSldViewPr showGuides="1">
      <p:cViewPr varScale="1">
        <p:scale>
          <a:sx n="154" d="100"/>
          <a:sy n="154" d="100"/>
        </p:scale>
        <p:origin x="204" y="1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06-01-2025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95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018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938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32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98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765705572" name="image" descr="{&quot;templafy&quot;:{&quot;id&quot;:&quot;8db3b8de-0e1a-49c8-b5c8-b91e050bf6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93570376" name="image" descr="{&quot;templafy&quot;:{&quot;id&quot;:&quot;9a76759a-ff1f-4d02-826c-780c8df924e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6a2ad876-db22-4de9-afbc-253a02eaf856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sp>
        <p:nvSpPr>
          <p:cNvPr id="19" name="text" descr="{&quot;templafy&quot;:{&quot;id&quot;:&quot;d920f806-8a69-4930-a8ef-a6e466b38cac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26478723" name="image" descr="{&quot;templafy&quot;:{&quot;id&quot;:&quot;bd159c0d-2985-44c3-8455-fa1f92bef15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450064583" name="image" descr="{&quot;templafy&quot;:{&quot;id&quot;:&quot;b11248b7-b3be-4536-b38a-bdb73bb88a6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25996423" name="image" descr="{&quot;templafy&quot;:{&quot;id&quot;:&quot;6d5fb095-12a7-4633-a6d2-e918740e055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0610bd0b-1ac4-4f06-9959-32e32497f05c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1a71eb5f-e64c-4dc9-9384-43e0ccd0ffd5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4a10c736-2738-4883-b25e-21b88315c6d5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31" name="text" descr="{&quot;templafy&quot;:{&quot;id&quot;:&quot;9b058596-0e74-4740-9c91-57118d3473fe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583996914" name="image" descr="{&quot;templafy&quot;:{&quot;id&quot;:&quot;98e5e9bb-0e6e-4ca8-931a-e7f72a9adb8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37135509" name="image" descr="{&quot;templafy&quot;:{&quot;id&quot;:&quot;237b140a-a6c5-4a44-8fcb-7506daa4cca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526049840" name="image" descr="{&quot;templafy&quot;:{&quot;id&quot;:&quot;17d1d31f-5bb9-43c1-9955-fc6e3f93d70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e9968e01-3581-40ec-88f0-6844bcb67254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80094baa-f0ff-4748-8b1e-babceaf76c66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1786e0d5-8d77-4e22-a3c2-73a95708d428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2" name="text" descr="{&quot;templafy&quot;:{&quot;id&quot;:&quot;41ef46fc-9c21-4c45-92e8-73adb20e1366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387211889" name="image" descr="{&quot;templafy&quot;:{&quot;id&quot;:&quot;512f5132-ad02-49e6-81bd-0d782db547a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69069266" name="image" descr="{&quot;templafy&quot;:{&quot;id&quot;:&quot;55b96e2b-2b49-48e8-bdd8-b60a198274b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45596786" name="image" descr="{&quot;templafy&quot;:{&quot;id&quot;:&quot;41092fbe-c773-401d-b0fd-14a4e7a6295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73974343" name="image" descr="{&quot;templafy&quot;:{&quot;id&quot;:&quot;a38ddfff-cca2-4e33-96fb-6bd5573475a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35466362" name="image" descr="{&quot;templafy&quot;:{&quot;id&quot;:&quot;dd59cb96-71bb-44cc-942b-2da58b2fa36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5bd7d214-9a54-473a-9bf2-8dd36487f7e5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7" name="text" descr="{&quot;templafy&quot;:{&quot;id&quot;:&quot;355c4db8-5c30-4d06-b336-e235c8011473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15532012" name="image" descr="{&quot;templafy&quot;:{&quot;id&quot;:&quot;13296ba8-1b23-413a-b11c-e2cf01b9593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af75a70c-c8c2-4a3b-81a2-cee26234a27e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text" descr="{&quot;templafy&quot;:{&quot;id&quot;:&quot;940d72f4-e6fb-4705-af2b-677cdaa3a766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f696a487-c31d-4693-9dc1-ee85047b7001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8" name="text" descr="{&quot;templafy&quot;:{&quot;id&quot;:&quot;5ccbaac9-83b9-4c22-acb8-c33b382a0303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008579571" name="image" descr="{&quot;templafy&quot;:{&quot;id&quot;:&quot;b8a6c487-1f94-499e-903e-071d76c713c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512821404" name="image" descr="{&quot;templafy&quot;:{&quot;id&quot;:&quot;a2680a50-23b6-4011-8d1d-bdbb71c25e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924471573" name="image" descr="{&quot;templafy&quot;:{&quot;id&quot;:&quot;6579b663-0c98-4527-9d19-4ebd7b5365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09814268" name="image" descr="{&quot;templafy&quot;:{&quot;id&quot;:&quot;19731e56-0f56-4493-911b-49ceed656fe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38400701" name="image" descr="{&quot;templafy&quot;:{&quot;id&quot;:&quot;7f9947a5-2294-4cac-afab-98a44af5368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d034be0b-e9bd-463d-8eba-2b415eff8c18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1" name="text" descr="{&quot;templafy&quot;:{&quot;id&quot;:&quot;865992c7-a0c5-451a-90ce-3dd00e7b686e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4552630" name="image" descr="{&quot;templafy&quot;:{&quot;id&quot;:&quot;61182da9-0a4f-4e09-9b07-e1b1660ed89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782776039" name="image" descr="{&quot;templafy&quot;:{&quot;id&quot;:&quot;b130b889-85b8-4b25-a78d-17fc1403bd1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378864fd-82af-4b5d-b331-cec9d68f5a50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b1694992-b3f9-4ad2-8bc4-33424b3b0f81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8dd42e3a-2e45-442e-beab-5e9ed27e7cac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22" name="text" descr="{&quot;templafy&quot;:{&quot;id&quot;:&quot;2f2549f5-11f5-412c-8015-31f1d507651f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Long read sequencing</a:t>
            </a:r>
          </a:p>
        </p:txBody>
      </p:sp>
      <p:pic>
        <p:nvPicPr>
          <p:cNvPr id="2125636864" name="image" descr="{&quot;templafy&quot;:{&quot;id&quot;:&quot;c17e245d-ad9f-4c54-9257-d4f4a43c3ce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32636952" name="image" descr="{&quot;templafy&quot;:{&quot;id&quot;:&quot;387ef0b7-9a85-499e-9651-89afc04485e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62a8d06d-7901-42a7-aa60-c2d0480d0dd1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Frederikke Byron Pedersen</a:t>
            </a:r>
          </a:p>
        </p:txBody>
      </p:sp>
      <p:sp>
        <p:nvSpPr>
          <p:cNvPr id="30" name="text" descr="{&quot;templafy&quot;:{&quot;id&quot;:&quot;7c4d5661-62ea-4969-961e-8e4fa4ead21b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852726062" name="image" descr="{&quot;templafy&quot;:{&quot;id&quot;:&quot;1c0a464d-4077-48fa-97bd-11afc0a834b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04541195" name="image" descr="{&quot;templafy&quot;:{&quot;id&quot;:&quot;943e8cb0-e369-4ee6-905e-d3982e455b1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330711273" name="image" descr="{&quot;templafy&quot;:{&quot;id&quot;:&quot;d1d13306-52e0-49a2-843e-804912bbadc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cb61c6a1-beb9-4aa8-b261-291982d05d05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58d72495-efd4-42e0-bc69-aab6df7951cd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80fe3b2c-5cbb-453a-9a9b-189b48d0a72a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Diagnostisk Center</a:t>
            </a:r>
          </a:p>
        </p:txBody>
      </p:sp>
      <p:sp>
        <p:nvSpPr>
          <p:cNvPr id="22" name="text" descr="{&quot;templafy&quot;:{&quot;id&quot;:&quot;bc50d067-79e6-4334-ac50-90b24e635c8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632420969" name="image" descr="{&quot;templafy&quot;:{&quot;id&quot;:&quot;ffd6c835-28ec-4d68-b299-5b4e786add6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97660869" name="image" descr="{&quot;templafy&quot;:{&quot;id&quot;:&quot;984a7366-26c2-48bb-a410-d90d256caa3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9aaa2e17-eb78-45bf-b918-bc4cf2dd66f2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Frederikke Byron Pedersen</a:t>
            </a:r>
          </a:p>
        </p:txBody>
      </p:sp>
      <p:sp>
        <p:nvSpPr>
          <p:cNvPr id="30" name="text" descr="{&quot;templafy&quot;:{&quot;id&quot;:&quot;ca36f035-87b5-4c5d-b9a1-54cffbe171d9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306610199" name="image" descr="{&quot;templafy&quot;:{&quot;id&quot;:&quot;264709ae-f015-41c2-a05b-e76a60ecc9d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212056294" name="image" descr="{&quot;templafy&quot;:{&quot;id&quot;:&quot;e90f5034-bf8c-4b85-a46f-8141c60598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20451762" name="image" descr="{&quot;templafy&quot;:{&quot;id&quot;:&quot;4490e3fb-9121-47fe-9982-ecc74da0fba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59750599" name="image" descr="{&quot;templafy&quot;:{&quot;id&quot;:&quot;d81a8e04-fe7f-4c38-bef7-f1a3f8ca447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90915360" name="image" descr="{&quot;templafy&quot;:{&quot;id&quot;:&quot;c2fc30c9-fdd1-4724-9884-79cd8689823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59644452" name="image" descr="{&quot;templafy&quot;:{&quot;id&quot;:&quot;b852ab6b-9599-4a7a-b018-97f4b8cdfd1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b6bd18da-1096-4075-b74e-62c125734827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2" name="text" descr="{&quot;templafy&quot;:{&quot;id&quot;:&quot;1a4f95ef-8dc0-4d5f-a6a2-5695c52c705f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cc157263-ca59-4b98-8013-cbfb51b1b7c8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4" name="text" descr="{&quot;templafy&quot;:{&quot;id&quot;:&quot;9c37c2ff-1e77-40c9-91c1-89af54f6eed6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623691157" name="image" descr="{&quot;templafy&quot;:{&quot;id&quot;:&quot;b89b0103-129e-45f8-9456-f69f5272539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20029067" name="image" descr="{&quot;templafy&quot;:{&quot;id&quot;:&quot;62d17df1-f059-4381-81f8-fa123829703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50266589" name="image" descr="{&quot;templafy&quot;:{&quot;id&quot;:&quot;dc33976d-5976-472c-9e96-69b5207f8bb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f7676261-c679-4122-a0bc-74fd41e85479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18" name="text" descr="{&quot;templafy&quot;:{&quot;id&quot;:&quot;7ec055fa-e49e-475f-9f1a-01a8926be172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65717687" name="image" descr="{&quot;templafy&quot;:{&quot;id&quot;:&quot;f0a9a9e5-7ce9-4677-8a0e-8e547109ce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31995775" name="image" descr="{&quot;templafy&quot;:{&quot;id&quot;:&quot;ec1f10ec-eaef-455c-81bb-173f0c1e803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052184563" name="image" descr="{&quot;templafy&quot;:{&quot;id&quot;:&quot;04832896-ca79-46e2-9748-6ef2af92d47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42235237" name="image" descr="{&quot;templafy&quot;:{&quot;id&quot;:&quot;4ac1f1ba-f385-4f28-b60a-63fc3061ea4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671a0eaa-8072-46a8-9c82-ccf4a28bf4c0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27" name="text" descr="{&quot;templafy&quot;:{&quot;id&quot;:&quot;8be72537-2928-4598-bfc2-54bbd0ce4780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11d71098-d0e2-4506-81ee-e1990542638b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Diagnostisk Center</a:t>
            </a:r>
          </a:p>
        </p:txBody>
      </p:sp>
      <p:sp>
        <p:nvSpPr>
          <p:cNvPr id="36" name="text" descr="{&quot;templafy&quot;:{&quot;id&quot;:&quot;206c91c2-5a69-4a9b-9304-a2ec95735005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036061570" name="image" descr="{&quot;templafy&quot;:{&quot;id&quot;:&quot;b6905def-51d2-4b52-ace9-ab83c6c891a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21162829" name="image" descr="{&quot;templafy&quot;:{&quot;id&quot;:&quot;7cb78e8b-a37c-499d-91ee-587eba11cf0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0e0e2b9e-94dd-474d-b903-99bdd34a0bff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30" name="text" descr="{&quot;templafy&quot;:{&quot;id&quot;:&quot;c89e4954-f689-4235-98bc-8eab53f500af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577394051" name="image" descr="{&quot;templafy&quot;:{&quot;id&quot;:&quot;74fa040e-b193-4312-8531-0cd7612b5f0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91251185" name="image" descr="{&quot;templafy&quot;:{&quot;id&quot;:&quot;e7e6af8e-8565-454b-833a-075a19b6f4a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951029136" name="image" descr="{&quot;templafy&quot;:{&quot;id&quot;:&quot;bb539f72-bcfb-4e1e-b503-055fb80c16a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34438440-ce2a-45fa-a104-3ad0abd7b0c8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sp>
        <p:nvSpPr>
          <p:cNvPr id="19" name="text" descr="{&quot;templafy&quot;:{&quot;id&quot;:&quot;17d010f6-a9db-49c6-8334-a2dc26c870f8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75281292" name="image" descr="{&quot;templafy&quot;:{&quot;id&quot;:&quot;40225bed-2213-47f3-9d63-4d4fc2606a7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29347146" name="image" descr="{&quot;templafy&quot;:{&quot;id&quot;:&quot;a592c59a-4df5-42e2-9a4a-996fd8f0673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72599626" name="image" descr="{&quot;templafy&quot;:{&quot;id&quot;:&quot;4d78517c-68cf-42dc-a3e9-1b492df18e2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ea19d456-6be5-4662-9080-7ef9533f88e1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c4495dd0-afaf-4cd3-9fba-593108b88767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45c5e52b-e1e5-4709-80d4-d9eb10b19cad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31" name="text" descr="{&quot;templafy&quot;:{&quot;id&quot;:&quot;f2a34b0e-5d6b-4630-8b92-d90ea3041369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438568094" name="image" descr="{&quot;templafy&quot;:{&quot;id&quot;:&quot;4d429ea3-86b6-4342-9d30-ad3c59425e9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07020116" name="image" descr="{&quot;templafy&quot;:{&quot;id&quot;:&quot;7f17397f-f552-43aa-aaaf-b51c7580f13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561810702" name="image" descr="{&quot;templafy&quot;:{&quot;id&quot;:&quot;0e4c582b-94b7-47fa-ba71-1be021ee624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618f9999-a0d0-4673-b054-02665d90e2d1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7" name="text" descr="{&quot;templafy&quot;:{&quot;id&quot;:&quot;b0dec837-e495-43b2-b67c-8f67b4793408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55d6710b-2064-4866-9ca5-963413bb76ae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9" name="text" descr="{&quot;templafy&quot;:{&quot;id&quot;:&quot;e00ace0f-f326-43dc-8556-d04d6c3a9aa3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945018179" name="image" descr="{&quot;templafy&quot;:{&quot;id&quot;:&quot;d90aee12-c221-4338-8035-520a930857e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92196268" name="image" descr="{&quot;templafy&quot;:{&quot;id&quot;:&quot;55fdec1f-5e88-42f8-b94f-56737e3f754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01779257" name="image" descr="{&quot;templafy&quot;:{&quot;id&quot;:&quot;25bd4fb6-408c-4958-b3ce-547fee6fb19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80807281" name="image" descr="{&quot;templafy&quot;:{&quot;id&quot;:&quot;12fcb237-e5fc-46ed-9721-f2605690bb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64605940" name="image" descr="{&quot;templafy&quot;:{&quot;id&quot;:&quot;f5a6b1a3-8191-46f4-9ba1-19afb7d41bb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fd0f4739-8beb-4b16-98a1-e5d718065e0d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3" name="text" descr="{&quot;templafy&quot;:{&quot;id&quot;:&quot;364df13c-8239-496b-a718-e1a644d3b2a5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97781349" name="image" descr="{&quot;templafy&quot;:{&quot;id&quot;:&quot;12e26428-a1d9-4e95-a5b3-dd8583e3b92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440169399" name="image" descr="{&quot;templafy&quot;:{&quot;id&quot;:&quot;0e0949c0-c964-4e4d-9f85-c6e8b77885d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2" name="text" descr="{&quot;templafy&quot;:{&quot;id&quot;:&quot;c1775018-f36c-47bf-a30d-19cf4de5148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Long read sequencing</a:t>
            </a:r>
          </a:p>
        </p:txBody>
      </p:sp>
      <p:pic>
        <p:nvPicPr>
          <p:cNvPr id="573668145" name="image" descr="{&quot;templafy&quot;:{&quot;id&quot;:&quot;1fcbcba7-d00c-4382-bbc0-676b3673b77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26531915" name="image" descr="{&quot;templafy&quot;:{&quot;id&quot;:&quot;a1958f00-7daa-4cf0-b1d6-f7000e7d358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ad032617-e996-4f6b-8156-d3194428a49d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Frederikke Byron Pedersen</a:t>
            </a:r>
          </a:p>
        </p:txBody>
      </p:sp>
      <p:sp>
        <p:nvSpPr>
          <p:cNvPr id="30" name="text" descr="{&quot;templafy&quot;:{&quot;id&quot;:&quot;2a7b60f3-9e25-46f9-88f9-c53db1905f56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01599323" name="image" descr="{&quot;templafy&quot;:{&quot;id&quot;:&quot;60eba6ae-3368-408b-8171-756f836704b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873415185" name="image" descr="{&quot;templafy&quot;:{&quot;id&quot;:&quot;115581c2-a08c-4c21-8ffb-91f6b60a231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09967810" name="image" descr="{&quot;templafy&quot;:{&quot;id&quot;:&quot;9a5fd536-f4d1-4303-bec3-9b1273f1b62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25" name="text" descr="{&quot;templafy&quot;:{&quot;id&quot;:&quot;0de8a468-893b-4813-aa4c-9f662680789e&quot;}}" title="UserProfile.Office.Virksomhed_{{DocumentLanguage}}">
            <a:extLst>
              <a:ext uri="{FF2B5EF4-FFF2-40B4-BE49-F238E27FC236}">
                <a16:creationId xmlns:a16="http://schemas.microsoft.com/office/drawing/2014/main" id="{1D4CABCC-F001-4115-903C-CCD2915AB90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28" name="text" descr="{&quot;templafy&quot;:{&quot;id&quot;:&quot;2505fefc-5d33-47e9-85f1-b1aa18be2093&quot;}}" hidden="1" title="UserProfile.CenterFreeText">
            <a:extLst>
              <a:ext uri="{FF2B5EF4-FFF2-40B4-BE49-F238E27FC236}">
                <a16:creationId xmlns:a16="http://schemas.microsoft.com/office/drawing/2014/main" id="{EFED0A66-FED3-4EBB-BC1E-E1A103B06F24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5" name="text" descr="{&quot;templafy&quot;:{&quot;id&quot;:&quot;d7ef85f2-c5c9-4ce7-a7e7-1b81ab18c6b9&quot;}}" title="UserProfile.Centers.Center_{{DocumentLanguage}}">
            <a:extLst>
              <a:ext uri="{FF2B5EF4-FFF2-40B4-BE49-F238E27FC236}">
                <a16:creationId xmlns:a16="http://schemas.microsoft.com/office/drawing/2014/main" id="{71332C1A-FC20-416A-AF5A-82F7882E9E57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569768b6-edcb-4afe-933b-200591269207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1" name="text" descr="{&quot;templafy&quot;:{&quot;id&quot;:&quot;f05a926d-8afc-4b53-aacd-807f87094362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caa4f945-37af-4a0a-b13f-12a90d287444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3" name="text" descr="{&quot;templafy&quot;:{&quot;id&quot;:&quot;32cb3dbd-e9e2-42d6-b5ac-6070089cd84c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92433964" name="image" descr="{&quot;templafy&quot;:{&quot;id&quot;:&quot;aeae4948-593b-4d69-8ef4-8c12d993ab0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41552505" name="image" descr="{&quot;templafy&quot;:{&quot;id&quot;:&quot;2e306535-d0d9-43b0-aef0-5b119450e9a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92737457" name="image" descr="{&quot;templafy&quot;:{&quot;id&quot;:&quot;838d0697-dc91-4961-820a-e272f6b4fed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445920397" name="image" descr="{&quot;templafy&quot;:{&quot;id&quot;:&quot;f496fe2d-9b4e-4984-96be-625ebdab0b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53428893" name="image" descr="{&quot;templafy&quot;:{&quot;id&quot;:&quot;aa53da1f-c0d8-42f3-8ccf-8dd8f735473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53e5099f-c16d-4a29-bf8b-9ac54cbf0968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7" name="text" descr="{&quot;templafy&quot;:{&quot;id&quot;:&quot;c628b69e-6f54-447e-a635-1040bf7f7e14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53037238" name="image" descr="{&quot;templafy&quot;:{&quot;id&quot;:&quot;f6985573-b35d-4b36-9c9c-4119029223d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0027af21-136a-41a1-8b29-c7b35ba64113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9854678a-c655-4238-a9d4-c48236e06174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afaafc07-a2a4-49bd-8310-751fb91842e1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3" name="text" descr="{&quot;templafy&quot;:{&quot;id&quot;:&quot;980675a8-fa70-445f-a226-4b3f18f254d7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441061326" name="image" descr="{&quot;templafy&quot;:{&quot;id&quot;:&quot;f1297a23-4c37-4b80-8e27-50fdc36ed98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06923702" name="image" descr="{&quot;templafy&quot;:{&quot;id&quot;:&quot;e7683748-7ba3-4cfb-a350-0e752715ffe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1866107" name="image" descr="{&quot;templafy&quot;:{&quot;id&quot;:&quot;634fc644-9bd7-4845-8bae-f4d99095fac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18688286" name="image" descr="{&quot;templafy&quot;:{&quot;id&quot;:&quot;89d7b312-b443-4889-9589-c8920784a2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54769149" name="image" descr="{&quot;templafy&quot;:{&quot;id&quot;:&quot;15fe36fd-51de-442b-bae1-ab50ee5e6e1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846d9872-94d5-47b8-a419-6a3b2918c144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6" name="text" descr="{&quot;templafy&quot;:{&quot;id&quot;:&quot;14d64b34-2795-4dc6-9c76-0d1901708ac5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90429689" name="image" descr="{&quot;templafy&quot;:{&quot;id&quot;:&quot;e41c6a16-5e16-451e-be18-0e477df1e02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80a38390-2d78-4bd5-9cb9-e8a6e90f93e7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9" name="text" descr="{&quot;templafy&quot;:{&quot;id&quot;:&quot;a3a34e7c-ab83-4393-afdd-24726d9dfdee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5eec8d96-cdd7-4b69-911d-ed69d802be6c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2" name="text" descr="{&quot;templafy&quot;:{&quot;id&quot;:&quot;4b426c12-6e44-4425-a6c1-7ecf021cdaa8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229036738" name="image" descr="{&quot;templafy&quot;:{&quot;id&quot;:&quot;89aba05a-0c9e-4916-a896-80cde8f9a84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5098108" name="image" descr="{&quot;templafy&quot;:{&quot;id&quot;:&quot;9be0cdcd-3961-4c1e-a4b8-1c0681ee3ee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194527088" name="image" descr="{&quot;templafy&quot;:{&quot;id&quot;:&quot;332d3be7-31c8-4ab0-ad8d-cb4b64e0c2d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19133849" name="image" descr="{&quot;templafy&quot;:{&quot;id&quot;:&quot;a3b77f89-8373-420e-82ae-89643a5dae6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66165822" name="image" descr="{&quot;templafy&quot;:{&quot;id&quot;:&quot;67bb79b9-dd21-4c27-ae50-8714c65868e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89f6167b-1c1e-45a9-a76a-ae195c2fb6d5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6" name="text" descr="{&quot;templafy&quot;:{&quot;id&quot;:&quot;e5dc842f-be20-4206-ac55-0402cc5fdf6d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57665059" name="image" descr="{&quot;templafy&quot;:{&quot;id&quot;:&quot;40561c09-f01f-4ff9-ab4e-cfef2e7c1a7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b43be56-eb66-459b-8ea0-7c999453f0d0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3c4b1bd0-e5cb-4a87-a949-8cc343d110ef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13d097cb-0c0c-4b76-848f-7af28286ca99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4" name="text" descr="{&quot;templafy&quot;:{&quot;id&quot;:&quot;45bf3f94-2ecd-4e37-8849-c4fe0c7f264e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704566523" name="image" descr="{&quot;templafy&quot;:{&quot;id&quot;:&quot;e013e605-6a42-4516-bec5-e06e96086e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73718042" name="image" descr="{&quot;templafy&quot;:{&quot;id&quot;:&quot;a13fc364-593a-4c45-b8b5-0729f3bf087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272217689" name="image" descr="{&quot;templafy&quot;:{&quot;id&quot;:&quot;7e8f6916-e005-451b-a227-cbea8287a9b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17919512" name="image" descr="{&quot;templafy&quot;:{&quot;id&quot;:&quot;1d7094a9-2f2d-429c-8464-964106a74dd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3685149" name="image" descr="{&quot;templafy&quot;:{&quot;id&quot;:&quot;35643be1-7f1f-4720-a021-8e33008ab77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fc7914c5-2e7b-446e-90aa-24c7f829868a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9" name="text" descr="{&quot;templafy&quot;:{&quot;id&quot;:&quot;a1335011-f0b9-40fd-a7c6-cf2464beca15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96282946" name="image" descr="{&quot;templafy&quot;:{&quot;id&quot;:&quot;d9525d14-b154-48ae-a832-0042c860b1b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d9b6d44d-6854-4ff3-a625-0a497cdd648f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0b764c0c-0f4f-4db3-bd19-b8fefe44f88e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a409877b-76b1-4768-8452-0d9a1768eae3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3780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Diagnostisk Center</a:t>
            </a:r>
          </a:p>
        </p:txBody>
      </p:sp>
      <p:sp>
        <p:nvSpPr>
          <p:cNvPr id="12" name="text" descr="{&quot;templafy&quot;:{&quot;id&quot;:&quot;6bdb6874-c09a-4d03-9dd9-144623df8841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Long read sequencing</a:t>
            </a:r>
          </a:p>
        </p:txBody>
      </p:sp>
      <p:pic>
        <p:nvPicPr>
          <p:cNvPr id="1258142507" name="image" descr="{&quot;templafy&quot;:{&quot;id&quot;:&quot;7d085341-af64-4171-ad19-d592ce084b4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955007849" name="image" descr="{&quot;templafy&quot;:{&quot;id&quot;:&quot;a56846d4-4923-4940-a608-7913fdbb405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830477" name="image" descr="{&quot;templafy&quot;:{&quot;id&quot;:&quot;797d1029-9e43-40e7-9c98-904d46cb0f2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48138405" name="image" descr="{&quot;templafy&quot;:{&quot;id&quot;:&quot;414fe07e-4c16-4167-b512-efcdd47af51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02370647" name="image" descr="{&quot;templafy&quot;:{&quot;id&quot;:&quot;37e82356-6c67-476e-ac3a-b8228d464d2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f861794a-79fd-4c8b-b2ed-9e9e2344fac5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Frederikke Byron Pedersen</a:t>
            </a:r>
          </a:p>
        </p:txBody>
      </p:sp>
      <p:sp>
        <p:nvSpPr>
          <p:cNvPr id="26" name="text" descr="{&quot;templafy&quot;:{&quot;id&quot;:&quot;c8eba4fb-c714-4fc2-98c0-9bd63d0b5cff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45924192" name="image" descr="{&quot;templafy&quot;:{&quot;id&quot;:&quot;2763a955-c99b-49ac-b716-7410cf5a4ae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6c8f9031-736c-49df-80ae-58031d10b053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75" r:id="rId12"/>
    <p:sldLayoutId id="2147483658" r:id="rId13"/>
    <p:sldLayoutId id="2147483672" r:id="rId14"/>
    <p:sldLayoutId id="2147483655" r:id="rId15"/>
    <p:sldLayoutId id="2147483663" r:id="rId16"/>
    <p:sldLayoutId id="2147483667" r:id="rId1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hgfoundation.org/briefing/clinical-long-read-sequencin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acb.com/blog/ploidy-haplotypes-and-phas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8.xml"/><Relationship Id="rId4" Type="http://schemas.openxmlformats.org/officeDocument/2006/relationships/hyperlink" Target="mailto:Frederikke.Byron.Pedersen@regionh.d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698-021-00155-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seq.com/support/ngs/are-there-regions-in-the-genome-that-are-not-coverered-by-dna-sequenci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enomebiology.biomedcentral.com/articles/10.1186/gb-2011-12-2-r1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anoporetech.com/products/prepare/dna-library-preparati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anoporetech.com/resource-centre/video/ncm22/advances-in-duplex-basecalli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b.com/technology/hifi-sequencin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b.com/wp-content/uploads/Procedure-checklist-Preparing-whole-genome-and-metagenome-libraries-using-SMRTbell-prep-kit-3.0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b.com/wp-content/uploads/Procedure-checklist-Preparing-multiplexed-amplicon-libraries-using-SMRTbell-prep-kit-3.0.pdf" TargetMode="Externa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76-023-00600-1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read sequencing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1C0FE-1518-416D-AB32-0FA49CED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9" y="5101432"/>
            <a:ext cx="4441129" cy="888504"/>
          </a:xfrm>
        </p:spPr>
        <p:txBody>
          <a:bodyPr/>
          <a:lstStyle/>
          <a:p>
            <a:r>
              <a:rPr lang="en-US" dirty="0"/>
              <a:t>Next-Generation-Sequencing Analysis </a:t>
            </a:r>
          </a:p>
          <a:p>
            <a:r>
              <a:rPr lang="en-US" dirty="0"/>
              <a:t>09-01-2025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74"/>
            <a:ext cx="687386" cy="180000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6C3688E6-8C98-E320-6D1D-56F09A389718}"/>
              </a:ext>
            </a:extLst>
          </p:cNvPr>
          <p:cNvSpPr txBox="1">
            <a:spLocks/>
          </p:cNvSpPr>
          <p:nvPr/>
        </p:nvSpPr>
        <p:spPr>
          <a:xfrm>
            <a:off x="6960096" y="4258377"/>
            <a:ext cx="4441129" cy="888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None/>
              <a:defRPr lang="da-DK"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None/>
              <a:defRPr lang="da-DK" sz="11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None/>
              <a:defRPr lang="da-DK"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Frederikke Byron Pedersen </a:t>
            </a:r>
            <a:r>
              <a:rPr lang="en-US" sz="1600" i="1" dirty="0" err="1"/>
              <a:t>MscEng</a:t>
            </a:r>
            <a:endParaRPr lang="en-US" sz="1600" i="1" dirty="0"/>
          </a:p>
          <a:p>
            <a:r>
              <a:rPr lang="en-US" sz="1600" i="1" dirty="0"/>
              <a:t>Clinical Scientist &amp; PhD Student</a:t>
            </a:r>
          </a:p>
          <a:p>
            <a:r>
              <a:rPr lang="en-US" sz="1600" i="1" dirty="0"/>
              <a:t>Department of Clinical Immunology</a:t>
            </a:r>
          </a:p>
          <a:p>
            <a:r>
              <a:rPr lang="en-US" sz="1600" i="1" dirty="0"/>
              <a:t>The University Hospital  of Copenhagen, </a:t>
            </a:r>
            <a:r>
              <a:rPr lang="en-US" sz="1600" i="1" dirty="0" err="1"/>
              <a:t>Rigshospitalet</a:t>
            </a:r>
            <a:endParaRPr lang="en-US" sz="1600" i="1" dirty="0"/>
          </a:p>
          <a:p>
            <a:r>
              <a:rPr lang="en-US" sz="1600" i="1" dirty="0"/>
              <a:t>Frederikke.Byron.Pedersen@regionh.dk</a:t>
            </a:r>
          </a:p>
          <a:p>
            <a:endParaRPr lang="en-US" i="1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11AC7-320C-EB35-58BB-C499C439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Long Read Sequencing?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76FAF79-E8C7-F961-840D-639E614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3DC33D-D7BD-90E2-B5E9-283A6F48A0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1989139"/>
            <a:ext cx="4079929" cy="3498850"/>
          </a:xfrm>
        </p:spPr>
        <p:txBody>
          <a:bodyPr/>
          <a:lstStyle/>
          <a:p>
            <a:r>
              <a:rPr lang="en-US" dirty="0"/>
              <a:t>Assembly </a:t>
            </a:r>
          </a:p>
          <a:p>
            <a:r>
              <a:rPr lang="en-US" dirty="0"/>
              <a:t>Phasing/Haplotyping</a:t>
            </a:r>
          </a:p>
          <a:p>
            <a:r>
              <a:rPr lang="en-US" dirty="0"/>
              <a:t>Plasmids </a:t>
            </a:r>
          </a:p>
          <a:p>
            <a:r>
              <a:rPr lang="en-US" dirty="0"/>
              <a:t>Methylation</a:t>
            </a:r>
          </a:p>
          <a:p>
            <a:r>
              <a:rPr lang="en-US" dirty="0"/>
              <a:t>Structural Variants (SVs)</a:t>
            </a:r>
          </a:p>
          <a:p>
            <a:r>
              <a:rPr lang="en-US" dirty="0"/>
              <a:t>Large Repetitive Regions</a:t>
            </a:r>
          </a:p>
          <a:p>
            <a:r>
              <a:rPr lang="en-US" dirty="0"/>
              <a:t>Plant genomes</a:t>
            </a:r>
          </a:p>
          <a:p>
            <a:r>
              <a:rPr lang="en-US" dirty="0"/>
              <a:t>More? </a:t>
            </a:r>
          </a:p>
        </p:txBody>
      </p:sp>
      <p:sp>
        <p:nvSpPr>
          <p:cNvPr id="5" name="Sky 4">
            <a:extLst>
              <a:ext uri="{FF2B5EF4-FFF2-40B4-BE49-F238E27FC236}">
                <a16:creationId xmlns:a16="http://schemas.microsoft.com/office/drawing/2014/main" id="{AD983F94-7FD5-C404-3645-C1C090AC097D}"/>
              </a:ext>
            </a:extLst>
          </p:cNvPr>
          <p:cNvSpPr/>
          <p:nvPr/>
        </p:nvSpPr>
        <p:spPr>
          <a:xfrm>
            <a:off x="7392144" y="2060848"/>
            <a:ext cx="3384376" cy="2952328"/>
          </a:xfrm>
          <a:prstGeom prst="cloud">
            <a:avLst/>
          </a:prstGeom>
          <a:solidFill>
            <a:srgbClr val="B1F6FD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Disclaimer: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Each of these could fill an entire lecture. The next slides will give a quick overview of each.</a:t>
            </a:r>
          </a:p>
        </p:txBody>
      </p:sp>
    </p:spTree>
    <p:extLst>
      <p:ext uri="{BB962C8B-B14F-4D97-AF65-F5344CB8AC3E}">
        <p14:creationId xmlns:p14="http://schemas.microsoft.com/office/powerpoint/2010/main" val="983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612B8DC-8C83-242F-9156-2B9446DC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418B3C-27BA-1C18-3B15-954B59E8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en-US" dirty="0"/>
              <a:t>Assembly with reference genome 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85CFAC9-1EE5-02FE-2427-168A76477466}"/>
              </a:ext>
            </a:extLst>
          </p:cNvPr>
          <p:cNvSpPr txBox="1"/>
          <p:nvPr/>
        </p:nvSpPr>
        <p:spPr>
          <a:xfrm>
            <a:off x="2063552" y="5909338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https://www.phgfoundation.org/briefing/clinical-long-read-sequencing</a:t>
            </a:r>
            <a:r>
              <a:rPr lang="en-US" sz="1200" dirty="0"/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6606C6B-5AD4-4CED-03B5-EF63BE33F815}"/>
              </a:ext>
            </a:extLst>
          </p:cNvPr>
          <p:cNvSpPr/>
          <p:nvPr/>
        </p:nvSpPr>
        <p:spPr>
          <a:xfrm>
            <a:off x="8847595" y="260648"/>
            <a:ext cx="2888333" cy="18002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Another thing that is much easier with Long Reads is De novo assembly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5634912-D32C-6E15-BD4B-8775DAA5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060848"/>
            <a:ext cx="9073008" cy="38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E1CF951-8033-6913-253F-F0AD26A3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3DD5ACB-832B-7A0F-1D2E-FBE358D9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31CBA7-9A84-13E1-A5D6-DCDB6BF4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965F32-C906-9180-CE6A-8C7E75BB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C295790-F554-D07D-8FD1-4CD4D9A3312D}"/>
              </a:ext>
            </a:extLst>
          </p:cNvPr>
          <p:cNvSpPr txBox="1"/>
          <p:nvPr/>
        </p:nvSpPr>
        <p:spPr>
          <a:xfrm>
            <a:off x="3046521" y="5383823"/>
            <a:ext cx="6098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https://www.pacb.com/blog/ploidy-haplotypes-and-phasing/</a:t>
            </a:r>
            <a:r>
              <a:rPr lang="en-US" sz="1100" dirty="0"/>
              <a:t>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CDA606-C19F-AB28-AEF3-85BC72D9F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903998"/>
            <a:ext cx="6986547" cy="33895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452FB92-26E5-B142-8872-FA051D17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489" y="0"/>
            <a:ext cx="41081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FB6EC2C-129E-5E87-95B0-CC44508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13226D-E44C-4BC7-218B-E3918D29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FB4EF6-B78C-2C7B-D68B-4AE75AA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FDEA31-FA1C-C03B-B7E0-A0FFC77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Assembly/Haplotyping, diploid (Human) </a:t>
            </a: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009D061B-21F5-DF1D-9958-C0A57DB82F39}"/>
              </a:ext>
            </a:extLst>
          </p:cNvPr>
          <p:cNvGrpSpPr/>
          <p:nvPr/>
        </p:nvGrpSpPr>
        <p:grpSpPr>
          <a:xfrm>
            <a:off x="1930298" y="2287170"/>
            <a:ext cx="8043131" cy="1656927"/>
            <a:chOff x="1930298" y="2287170"/>
            <a:chExt cx="8043131" cy="165692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941CC2A-51BD-94E6-F915-8E1A25CD4D1C}"/>
                </a:ext>
              </a:extLst>
            </p:cNvPr>
            <p:cNvSpPr/>
            <p:nvPr/>
          </p:nvSpPr>
          <p:spPr>
            <a:xfrm>
              <a:off x="3299683" y="2287913"/>
              <a:ext cx="1656184" cy="50405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953BD7-D085-7902-FC53-20F06C1895F8}"/>
                </a:ext>
              </a:extLst>
            </p:cNvPr>
            <p:cNvSpPr/>
            <p:nvPr/>
          </p:nvSpPr>
          <p:spPr>
            <a:xfrm>
              <a:off x="5807968" y="2287170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2BF8709-8A7F-41CB-0563-941034583E8A}"/>
                </a:ext>
              </a:extLst>
            </p:cNvPr>
            <p:cNvSpPr/>
            <p:nvPr/>
          </p:nvSpPr>
          <p:spPr>
            <a:xfrm>
              <a:off x="8317245" y="2287414"/>
              <a:ext cx="1656184" cy="504056"/>
            </a:xfrm>
            <a:prstGeom prst="rect">
              <a:avLst/>
            </a:prstGeom>
            <a:solidFill>
              <a:srgbClr val="009CE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3FABC1CF-46DB-D8F5-04F7-42D742CCB33D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4955867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811A028B-0992-2E81-10F4-F9B6427F4851}"/>
                </a:ext>
              </a:extLst>
            </p:cNvPr>
            <p:cNvCxnSpPr/>
            <p:nvPr/>
          </p:nvCxnSpPr>
          <p:spPr>
            <a:xfrm flipV="1">
              <a:off x="7464152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27272A-31A7-CBC5-179A-C6C2CBEB25F6}"/>
                </a:ext>
              </a:extLst>
            </p:cNvPr>
            <p:cNvSpPr/>
            <p:nvPr/>
          </p:nvSpPr>
          <p:spPr>
            <a:xfrm>
              <a:off x="3299683" y="3285727"/>
              <a:ext cx="1656184" cy="50405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87DE6B6-00DC-C64C-8F93-2B47F577D345}"/>
                </a:ext>
              </a:extLst>
            </p:cNvPr>
            <p:cNvSpPr/>
            <p:nvPr/>
          </p:nvSpPr>
          <p:spPr>
            <a:xfrm>
              <a:off x="5807968" y="3284984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78BA0A8-1BBF-BF65-62DB-18021EFBF17D}"/>
                </a:ext>
              </a:extLst>
            </p:cNvPr>
            <p:cNvSpPr/>
            <p:nvPr/>
          </p:nvSpPr>
          <p:spPr>
            <a:xfrm>
              <a:off x="8317245" y="3285228"/>
              <a:ext cx="1656184" cy="5040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FBAE5B12-9626-9A3B-DDC5-F40C7C43A6E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4955867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E72F4A88-B899-60C3-6ABD-50223F445973}"/>
                </a:ext>
              </a:extLst>
            </p:cNvPr>
            <p:cNvCxnSpPr/>
            <p:nvPr/>
          </p:nvCxnSpPr>
          <p:spPr>
            <a:xfrm flipV="1">
              <a:off x="7464152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5967180-4739-3AEA-D4A5-97A413196817}"/>
                </a:ext>
              </a:extLst>
            </p:cNvPr>
            <p:cNvSpPr txBox="1"/>
            <p:nvPr/>
          </p:nvSpPr>
          <p:spPr>
            <a:xfrm>
              <a:off x="1930298" y="2415953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Maternal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778C90F0-268B-0D1A-C719-2A1740C2BC2F}"/>
                </a:ext>
              </a:extLst>
            </p:cNvPr>
            <p:cNvSpPr txBox="1"/>
            <p:nvPr/>
          </p:nvSpPr>
          <p:spPr>
            <a:xfrm>
              <a:off x="1930298" y="3440041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Paternal</a:t>
              </a: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3BB78E8-240D-814C-79E6-BCDDBA905014}"/>
              </a:ext>
            </a:extLst>
          </p:cNvPr>
          <p:cNvGrpSpPr/>
          <p:nvPr/>
        </p:nvGrpSpPr>
        <p:grpSpPr>
          <a:xfrm>
            <a:off x="1000102" y="3935280"/>
            <a:ext cx="10213993" cy="605584"/>
            <a:chOff x="1000102" y="3935280"/>
            <a:chExt cx="10213993" cy="605584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CCF81289-1B48-53C1-8A23-4BF1F01FA34A}"/>
                </a:ext>
              </a:extLst>
            </p:cNvPr>
            <p:cNvSpPr/>
            <p:nvPr/>
          </p:nvSpPr>
          <p:spPr>
            <a:xfrm>
              <a:off x="2844698" y="429309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898CC63C-79F8-5753-99DC-3214D4DF9EE8}"/>
                </a:ext>
              </a:extLst>
            </p:cNvPr>
            <p:cNvSpPr/>
            <p:nvPr/>
          </p:nvSpPr>
          <p:spPr>
            <a:xfrm>
              <a:off x="3114192" y="41757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943AE9E5-0AC4-A3A9-E3DD-F115A31BCD8B}"/>
                </a:ext>
              </a:extLst>
            </p:cNvPr>
            <p:cNvSpPr/>
            <p:nvPr/>
          </p:nvSpPr>
          <p:spPr>
            <a:xfrm>
              <a:off x="3359696" y="430382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54F097B-EEDB-3F00-45F4-C295BCEAB1B2}"/>
                </a:ext>
              </a:extLst>
            </p:cNvPr>
            <p:cNvSpPr/>
            <p:nvPr/>
          </p:nvSpPr>
          <p:spPr>
            <a:xfrm>
              <a:off x="3681484" y="416135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7E27564-7300-46E1-D8B0-8D497B7597AA}"/>
                </a:ext>
              </a:extLst>
            </p:cNvPr>
            <p:cNvSpPr/>
            <p:nvPr/>
          </p:nvSpPr>
          <p:spPr>
            <a:xfrm>
              <a:off x="3950978" y="4044028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9A1AB56-D121-3478-58D7-B3997EF58AFF}"/>
                </a:ext>
              </a:extLst>
            </p:cNvPr>
            <p:cNvSpPr/>
            <p:nvPr/>
          </p:nvSpPr>
          <p:spPr>
            <a:xfrm>
              <a:off x="4196482" y="4172077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37A9488-A815-BE36-94FE-3FA4802BAA77}"/>
                </a:ext>
              </a:extLst>
            </p:cNvPr>
            <p:cNvSpPr/>
            <p:nvPr/>
          </p:nvSpPr>
          <p:spPr>
            <a:xfrm>
              <a:off x="4525989" y="433045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5E1C29E3-C0BD-2D31-A5A6-E295816122C6}"/>
                </a:ext>
              </a:extLst>
            </p:cNvPr>
            <p:cNvSpPr/>
            <p:nvPr/>
          </p:nvSpPr>
          <p:spPr>
            <a:xfrm>
              <a:off x="4795483" y="421313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EB487E7-BE53-3264-7C29-5CF48B63C551}"/>
                </a:ext>
              </a:extLst>
            </p:cNvPr>
            <p:cNvSpPr/>
            <p:nvPr/>
          </p:nvSpPr>
          <p:spPr>
            <a:xfrm>
              <a:off x="5040987" y="434118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A472A1BD-8831-D259-ED3D-36563B86634F}"/>
                </a:ext>
              </a:extLst>
            </p:cNvPr>
            <p:cNvSpPr/>
            <p:nvPr/>
          </p:nvSpPr>
          <p:spPr>
            <a:xfrm>
              <a:off x="5362775" y="4232308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D7F4CEE1-2C5D-8D50-C299-004B0F904D34}"/>
                </a:ext>
              </a:extLst>
            </p:cNvPr>
            <p:cNvSpPr/>
            <p:nvPr/>
          </p:nvSpPr>
          <p:spPr>
            <a:xfrm>
              <a:off x="5632269" y="411498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2DA6DE20-EB45-F53A-EB54-9133BCF8E5A6}"/>
                </a:ext>
              </a:extLst>
            </p:cNvPr>
            <p:cNvSpPr/>
            <p:nvPr/>
          </p:nvSpPr>
          <p:spPr>
            <a:xfrm>
              <a:off x="5877773" y="4243034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417320B8-A73B-B1C2-F145-C96321EED0E5}"/>
                </a:ext>
              </a:extLst>
            </p:cNvPr>
            <p:cNvSpPr/>
            <p:nvPr/>
          </p:nvSpPr>
          <p:spPr>
            <a:xfrm>
              <a:off x="6188751" y="4367814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BE679071-03B0-5AF1-45A7-0896BDBDF187}"/>
                </a:ext>
              </a:extLst>
            </p:cNvPr>
            <p:cNvSpPr/>
            <p:nvPr/>
          </p:nvSpPr>
          <p:spPr>
            <a:xfrm>
              <a:off x="6458245" y="425049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4C0EEC2-0FF8-C681-B3C8-EA3FD60D86B0}"/>
                </a:ext>
              </a:extLst>
            </p:cNvPr>
            <p:cNvSpPr/>
            <p:nvPr/>
          </p:nvSpPr>
          <p:spPr>
            <a:xfrm>
              <a:off x="6703749" y="437854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045C0B2F-B828-5D16-8208-ADF1C4BF948A}"/>
                </a:ext>
              </a:extLst>
            </p:cNvPr>
            <p:cNvSpPr/>
            <p:nvPr/>
          </p:nvSpPr>
          <p:spPr>
            <a:xfrm>
              <a:off x="7025537" y="423606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05FE402-58C7-14A1-D956-31C31330412A}"/>
                </a:ext>
              </a:extLst>
            </p:cNvPr>
            <p:cNvSpPr/>
            <p:nvPr/>
          </p:nvSpPr>
          <p:spPr>
            <a:xfrm>
              <a:off x="7295031" y="411874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3020681F-BDE8-0B4A-82FE-17BFB322972F}"/>
                </a:ext>
              </a:extLst>
            </p:cNvPr>
            <p:cNvSpPr/>
            <p:nvPr/>
          </p:nvSpPr>
          <p:spPr>
            <a:xfrm>
              <a:off x="7540535" y="424679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EDB3A0C4-7DEC-209C-2806-D81F9175B5EF}"/>
                </a:ext>
              </a:extLst>
            </p:cNvPr>
            <p:cNvSpPr/>
            <p:nvPr/>
          </p:nvSpPr>
          <p:spPr>
            <a:xfrm>
              <a:off x="7870042" y="44051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94F5593-5D44-B877-4F48-0AA1FE887876}"/>
                </a:ext>
              </a:extLst>
            </p:cNvPr>
            <p:cNvSpPr/>
            <p:nvPr/>
          </p:nvSpPr>
          <p:spPr>
            <a:xfrm>
              <a:off x="8139536" y="428785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12E537BA-FF64-5B15-1A69-EF3E4CB482DC}"/>
                </a:ext>
              </a:extLst>
            </p:cNvPr>
            <p:cNvSpPr/>
            <p:nvPr/>
          </p:nvSpPr>
          <p:spPr>
            <a:xfrm>
              <a:off x="8385040" y="441589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D7F0929D-7FCA-AC8B-0788-AD5BE62BD5F8}"/>
                </a:ext>
              </a:extLst>
            </p:cNvPr>
            <p:cNvSpPr/>
            <p:nvPr/>
          </p:nvSpPr>
          <p:spPr>
            <a:xfrm>
              <a:off x="8706828" y="430702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70E4B96E-DEA7-C1AE-632E-64C0D6EAA475}"/>
                </a:ext>
              </a:extLst>
            </p:cNvPr>
            <p:cNvSpPr/>
            <p:nvPr/>
          </p:nvSpPr>
          <p:spPr>
            <a:xfrm>
              <a:off x="8976322" y="418970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4B0D0747-F83D-FDDD-D0D1-BC8555614709}"/>
                </a:ext>
              </a:extLst>
            </p:cNvPr>
            <p:cNvSpPr/>
            <p:nvPr/>
          </p:nvSpPr>
          <p:spPr>
            <a:xfrm>
              <a:off x="9221826" y="431775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A03B025B-AC87-8897-01C8-53F840C848AE}"/>
                </a:ext>
              </a:extLst>
            </p:cNvPr>
            <p:cNvSpPr/>
            <p:nvPr/>
          </p:nvSpPr>
          <p:spPr>
            <a:xfrm>
              <a:off x="9491329" y="445542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9A27E25D-FB35-E312-D99E-D37F98F86842}"/>
                </a:ext>
              </a:extLst>
            </p:cNvPr>
            <p:cNvSpPr/>
            <p:nvPr/>
          </p:nvSpPr>
          <p:spPr>
            <a:xfrm>
              <a:off x="9760823" y="4338097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80129A89-51DF-E64F-E541-73FC5FCCC572}"/>
                </a:ext>
              </a:extLst>
            </p:cNvPr>
            <p:cNvSpPr/>
            <p:nvPr/>
          </p:nvSpPr>
          <p:spPr>
            <a:xfrm>
              <a:off x="10006327" y="446614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DC3664CB-3880-E6C3-0282-F6D92084177D}"/>
                </a:ext>
              </a:extLst>
            </p:cNvPr>
            <p:cNvSpPr/>
            <p:nvPr/>
          </p:nvSpPr>
          <p:spPr>
            <a:xfrm>
              <a:off x="10328115" y="43572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53CCD87-6BB7-F44D-E4A4-69189715461D}"/>
                </a:ext>
              </a:extLst>
            </p:cNvPr>
            <p:cNvSpPr/>
            <p:nvPr/>
          </p:nvSpPr>
          <p:spPr>
            <a:xfrm>
              <a:off x="10597609" y="423995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8AD2AC9B-0287-A6EE-0FC6-E8F118C84B8C}"/>
                </a:ext>
              </a:extLst>
            </p:cNvPr>
            <p:cNvSpPr/>
            <p:nvPr/>
          </p:nvSpPr>
          <p:spPr>
            <a:xfrm>
              <a:off x="10843113" y="436799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0" name="Tekstfelt 49">
              <a:extLst>
                <a:ext uri="{FF2B5EF4-FFF2-40B4-BE49-F238E27FC236}">
                  <a16:creationId xmlns:a16="http://schemas.microsoft.com/office/drawing/2014/main" id="{51AF1D02-D248-4B43-EBBC-CA613A67F980}"/>
                </a:ext>
              </a:extLst>
            </p:cNvPr>
            <p:cNvSpPr txBox="1"/>
            <p:nvPr/>
          </p:nvSpPr>
          <p:spPr>
            <a:xfrm>
              <a:off x="1000102" y="3935280"/>
              <a:ext cx="1910335" cy="3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/>
                <a:t>Short read Sequencing</a:t>
              </a:r>
            </a:p>
          </p:txBody>
        </p:sp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08C61C88-F52A-B14B-A142-50BCC9538040}"/>
              </a:ext>
            </a:extLst>
          </p:cNvPr>
          <p:cNvGrpSpPr/>
          <p:nvPr/>
        </p:nvGrpSpPr>
        <p:grpSpPr>
          <a:xfrm>
            <a:off x="1000102" y="4666816"/>
            <a:ext cx="8857611" cy="1708815"/>
            <a:chOff x="1000102" y="4666816"/>
            <a:chExt cx="8857611" cy="1708815"/>
          </a:xfrm>
        </p:grpSpPr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4900D96F-DD5B-0AED-1816-62215A12B8C2}"/>
                </a:ext>
              </a:extLst>
            </p:cNvPr>
            <p:cNvSpPr txBox="1"/>
            <p:nvPr/>
          </p:nvSpPr>
          <p:spPr>
            <a:xfrm>
              <a:off x="1000102" y="4941168"/>
              <a:ext cx="1279474" cy="648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/>
                <a:t>Assemblies </a:t>
              </a: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59608617-6292-8FE3-183A-405FA4E7DDC0}"/>
                </a:ext>
              </a:extLst>
            </p:cNvPr>
            <p:cNvSpPr/>
            <p:nvPr/>
          </p:nvSpPr>
          <p:spPr>
            <a:xfrm>
              <a:off x="3730677" y="4667559"/>
              <a:ext cx="1101691" cy="3199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502F367B-E8C5-1488-8378-46D5DF2F8CF9}"/>
                </a:ext>
              </a:extLst>
            </p:cNvPr>
            <p:cNvSpPr/>
            <p:nvPr/>
          </p:nvSpPr>
          <p:spPr>
            <a:xfrm>
              <a:off x="6238962" y="4666816"/>
              <a:ext cx="1101691" cy="31991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20074B2-7467-BC60-2EE7-27C1683BD62D}"/>
                </a:ext>
              </a:extLst>
            </p:cNvPr>
            <p:cNvSpPr/>
            <p:nvPr/>
          </p:nvSpPr>
          <p:spPr>
            <a:xfrm>
              <a:off x="8748239" y="4667060"/>
              <a:ext cx="1101691" cy="319911"/>
            </a:xfrm>
            <a:prstGeom prst="rect">
              <a:avLst/>
            </a:prstGeom>
            <a:solidFill>
              <a:srgbClr val="009CE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3C95C2B7-2018-4395-4E79-EC44B1DCEBF9}"/>
                </a:ext>
              </a:extLst>
            </p:cNvPr>
            <p:cNvCxnSpPr>
              <a:cxnSpLocks/>
              <a:stCxn id="53" idx="3"/>
              <a:endCxn id="54" idx="1"/>
            </p:cNvCxnSpPr>
            <p:nvPr/>
          </p:nvCxnSpPr>
          <p:spPr>
            <a:xfrm flipV="1">
              <a:off x="4832368" y="4826772"/>
              <a:ext cx="1406594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24E44457-D71F-9F5D-64C6-12896C971284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7323386" y="4819078"/>
              <a:ext cx="1424853" cy="7938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9ED01D1A-D33D-7ABD-F1EE-BC8B9ABD1FB5}"/>
                </a:ext>
              </a:extLst>
            </p:cNvPr>
            <p:cNvSpPr/>
            <p:nvPr/>
          </p:nvSpPr>
          <p:spPr>
            <a:xfrm>
              <a:off x="3738460" y="5185669"/>
              <a:ext cx="1101691" cy="31991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85632CE3-FCC2-A93E-CA65-BBBC48505041}"/>
                </a:ext>
              </a:extLst>
            </p:cNvPr>
            <p:cNvSpPr/>
            <p:nvPr/>
          </p:nvSpPr>
          <p:spPr>
            <a:xfrm>
              <a:off x="6246745" y="5184926"/>
              <a:ext cx="1101691" cy="31991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F80AF483-4242-57BA-B55C-9C05FA5EB8B7}"/>
                </a:ext>
              </a:extLst>
            </p:cNvPr>
            <p:cNvSpPr/>
            <p:nvPr/>
          </p:nvSpPr>
          <p:spPr>
            <a:xfrm>
              <a:off x="8756022" y="5185170"/>
              <a:ext cx="1101691" cy="31991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61" name="Lige forbindelse 60">
              <a:extLst>
                <a:ext uri="{FF2B5EF4-FFF2-40B4-BE49-F238E27FC236}">
                  <a16:creationId xmlns:a16="http://schemas.microsoft.com/office/drawing/2014/main" id="{82C66B4E-0EF3-6601-11D4-E6BCE48F1C3E}"/>
                </a:ext>
              </a:extLst>
            </p:cNvPr>
            <p:cNvCxnSpPr>
              <a:cxnSpLocks/>
              <a:stCxn id="58" idx="3"/>
              <a:endCxn id="59" idx="1"/>
            </p:cNvCxnSpPr>
            <p:nvPr/>
          </p:nvCxnSpPr>
          <p:spPr>
            <a:xfrm flipV="1">
              <a:off x="4840151" y="5344882"/>
              <a:ext cx="1406594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ge forbindelse 61">
              <a:extLst>
                <a:ext uri="{FF2B5EF4-FFF2-40B4-BE49-F238E27FC236}">
                  <a16:creationId xmlns:a16="http://schemas.microsoft.com/office/drawing/2014/main" id="{84774665-BC96-EBA5-850A-6367111E0ABF}"/>
                </a:ext>
              </a:extLst>
            </p:cNvPr>
            <p:cNvCxnSpPr>
              <a:cxnSpLocks/>
              <a:stCxn id="59" idx="3"/>
              <a:endCxn id="60" idx="1"/>
            </p:cNvCxnSpPr>
            <p:nvPr/>
          </p:nvCxnSpPr>
          <p:spPr>
            <a:xfrm>
              <a:off x="7348436" y="5344882"/>
              <a:ext cx="1407586" cy="244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3F1DD01-35B6-FB6A-D329-14385B9DCE0D}"/>
                </a:ext>
              </a:extLst>
            </p:cNvPr>
            <p:cNvSpPr/>
            <p:nvPr/>
          </p:nvSpPr>
          <p:spPr>
            <a:xfrm>
              <a:off x="3738460" y="5625035"/>
              <a:ext cx="1101691" cy="31991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AFD06635-7CC7-3CDD-A45D-B3AAF0D87D8B}"/>
                </a:ext>
              </a:extLst>
            </p:cNvPr>
            <p:cNvSpPr/>
            <p:nvPr/>
          </p:nvSpPr>
          <p:spPr>
            <a:xfrm>
              <a:off x="6246745" y="5624292"/>
              <a:ext cx="1101691" cy="31991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71" name="Lige forbindelse 70">
              <a:extLst>
                <a:ext uri="{FF2B5EF4-FFF2-40B4-BE49-F238E27FC236}">
                  <a16:creationId xmlns:a16="http://schemas.microsoft.com/office/drawing/2014/main" id="{F941DAB9-B723-316D-746D-66EB7182034F}"/>
                </a:ext>
              </a:extLst>
            </p:cNvPr>
            <p:cNvCxnSpPr>
              <a:cxnSpLocks/>
              <a:stCxn id="68" idx="3"/>
              <a:endCxn id="69" idx="1"/>
            </p:cNvCxnSpPr>
            <p:nvPr/>
          </p:nvCxnSpPr>
          <p:spPr>
            <a:xfrm flipV="1">
              <a:off x="4840151" y="5784248"/>
              <a:ext cx="1406594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F8208741-E11B-AFE7-BD2A-AAD4323DEF37}"/>
                </a:ext>
              </a:extLst>
            </p:cNvPr>
            <p:cNvCxnSpPr>
              <a:cxnSpLocks/>
            </p:cNvCxnSpPr>
            <p:nvPr/>
          </p:nvCxnSpPr>
          <p:spPr>
            <a:xfrm>
              <a:off x="7331169" y="5776554"/>
              <a:ext cx="1424853" cy="7938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899334F-84A2-3BDF-6E19-5899B9B974E0}"/>
                </a:ext>
              </a:extLst>
            </p:cNvPr>
            <p:cNvSpPr/>
            <p:nvPr/>
          </p:nvSpPr>
          <p:spPr>
            <a:xfrm>
              <a:off x="8756022" y="5625694"/>
              <a:ext cx="1101691" cy="31991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1C286A9D-E20E-374B-C55F-DDF8506677D6}"/>
                </a:ext>
              </a:extLst>
            </p:cNvPr>
            <p:cNvSpPr/>
            <p:nvPr/>
          </p:nvSpPr>
          <p:spPr>
            <a:xfrm>
              <a:off x="3730677" y="6055720"/>
              <a:ext cx="1101691" cy="31991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E8906B31-AAB5-FCE2-0993-9EC4497D3A82}"/>
                </a:ext>
              </a:extLst>
            </p:cNvPr>
            <p:cNvSpPr/>
            <p:nvPr/>
          </p:nvSpPr>
          <p:spPr>
            <a:xfrm>
              <a:off x="6238962" y="6054977"/>
              <a:ext cx="1101691" cy="31991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55773ED6-4CE4-4533-B73D-86C0B4BD4C3B}"/>
                </a:ext>
              </a:extLst>
            </p:cNvPr>
            <p:cNvCxnSpPr>
              <a:cxnSpLocks/>
              <a:stCxn id="74" idx="3"/>
              <a:endCxn id="75" idx="1"/>
            </p:cNvCxnSpPr>
            <p:nvPr/>
          </p:nvCxnSpPr>
          <p:spPr>
            <a:xfrm flipV="1">
              <a:off x="4832368" y="6214933"/>
              <a:ext cx="1406594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forbindelse 77">
              <a:extLst>
                <a:ext uri="{FF2B5EF4-FFF2-40B4-BE49-F238E27FC236}">
                  <a16:creationId xmlns:a16="http://schemas.microsoft.com/office/drawing/2014/main" id="{B5AB6ECC-1F0D-0E48-7448-D9627E7F48C4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7340653" y="6214933"/>
              <a:ext cx="1407586" cy="244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48F3ABE9-BD30-7C14-D0D8-755E1BE260C1}"/>
                </a:ext>
              </a:extLst>
            </p:cNvPr>
            <p:cNvSpPr/>
            <p:nvPr/>
          </p:nvSpPr>
          <p:spPr>
            <a:xfrm>
              <a:off x="8747247" y="6054976"/>
              <a:ext cx="1101691" cy="319911"/>
            </a:xfrm>
            <a:prstGeom prst="rect">
              <a:avLst/>
            </a:prstGeom>
            <a:solidFill>
              <a:srgbClr val="009CE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85" name="Sky 84">
            <a:extLst>
              <a:ext uri="{FF2B5EF4-FFF2-40B4-BE49-F238E27FC236}">
                <a16:creationId xmlns:a16="http://schemas.microsoft.com/office/drawing/2014/main" id="{AB2B6C94-CB31-6CDD-E09F-31CB43633334}"/>
              </a:ext>
            </a:extLst>
          </p:cNvPr>
          <p:cNvSpPr/>
          <p:nvPr/>
        </p:nvSpPr>
        <p:spPr>
          <a:xfrm>
            <a:off x="9221826" y="99435"/>
            <a:ext cx="2634814" cy="2187735"/>
          </a:xfrm>
          <a:prstGeom prst="cloud">
            <a:avLst/>
          </a:prstGeom>
          <a:solidFill>
            <a:srgbClr val="92D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What assemblies will we get?</a:t>
            </a:r>
          </a:p>
        </p:txBody>
      </p:sp>
    </p:spTree>
    <p:extLst>
      <p:ext uri="{BB962C8B-B14F-4D97-AF65-F5344CB8AC3E}">
        <p14:creationId xmlns:p14="http://schemas.microsoft.com/office/powerpoint/2010/main" val="11735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FB6EC2C-129E-5E87-95B0-CC44508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13226D-E44C-4BC7-218B-E3918D29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FB4EF6-B78C-2C7B-D68B-4AE75AA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FDEA31-FA1C-C03B-B7E0-A0FFC77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Assembly/Haplotyping, diploid (Human) </a:t>
            </a: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009D061B-21F5-DF1D-9958-C0A57DB82F39}"/>
              </a:ext>
            </a:extLst>
          </p:cNvPr>
          <p:cNvGrpSpPr/>
          <p:nvPr/>
        </p:nvGrpSpPr>
        <p:grpSpPr>
          <a:xfrm>
            <a:off x="1930298" y="2287170"/>
            <a:ext cx="8043131" cy="1656927"/>
            <a:chOff x="1930298" y="2287170"/>
            <a:chExt cx="8043131" cy="165692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941CC2A-51BD-94E6-F915-8E1A25CD4D1C}"/>
                </a:ext>
              </a:extLst>
            </p:cNvPr>
            <p:cNvSpPr/>
            <p:nvPr/>
          </p:nvSpPr>
          <p:spPr>
            <a:xfrm>
              <a:off x="3299683" y="2287913"/>
              <a:ext cx="1656184" cy="50405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953BD7-D085-7902-FC53-20F06C1895F8}"/>
                </a:ext>
              </a:extLst>
            </p:cNvPr>
            <p:cNvSpPr/>
            <p:nvPr/>
          </p:nvSpPr>
          <p:spPr>
            <a:xfrm>
              <a:off x="5807968" y="2287170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2BF8709-8A7F-41CB-0563-941034583E8A}"/>
                </a:ext>
              </a:extLst>
            </p:cNvPr>
            <p:cNvSpPr/>
            <p:nvPr/>
          </p:nvSpPr>
          <p:spPr>
            <a:xfrm>
              <a:off x="8317245" y="2287414"/>
              <a:ext cx="1656184" cy="504056"/>
            </a:xfrm>
            <a:prstGeom prst="rect">
              <a:avLst/>
            </a:prstGeom>
            <a:solidFill>
              <a:srgbClr val="009CE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3FABC1CF-46DB-D8F5-04F7-42D742CCB33D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4955867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811A028B-0992-2E81-10F4-F9B6427F4851}"/>
                </a:ext>
              </a:extLst>
            </p:cNvPr>
            <p:cNvCxnSpPr/>
            <p:nvPr/>
          </p:nvCxnSpPr>
          <p:spPr>
            <a:xfrm flipV="1">
              <a:off x="7464152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27272A-31A7-CBC5-179A-C6C2CBEB25F6}"/>
                </a:ext>
              </a:extLst>
            </p:cNvPr>
            <p:cNvSpPr/>
            <p:nvPr/>
          </p:nvSpPr>
          <p:spPr>
            <a:xfrm>
              <a:off x="3299683" y="3285727"/>
              <a:ext cx="1656184" cy="50405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87DE6B6-00DC-C64C-8F93-2B47F577D345}"/>
                </a:ext>
              </a:extLst>
            </p:cNvPr>
            <p:cNvSpPr/>
            <p:nvPr/>
          </p:nvSpPr>
          <p:spPr>
            <a:xfrm>
              <a:off x="5807968" y="3284984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78BA0A8-1BBF-BF65-62DB-18021EFBF17D}"/>
                </a:ext>
              </a:extLst>
            </p:cNvPr>
            <p:cNvSpPr/>
            <p:nvPr/>
          </p:nvSpPr>
          <p:spPr>
            <a:xfrm>
              <a:off x="8317245" y="3285228"/>
              <a:ext cx="1656184" cy="5040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FBAE5B12-9626-9A3B-DDC5-F40C7C43A6E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4955867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E72F4A88-B899-60C3-6ABD-50223F445973}"/>
                </a:ext>
              </a:extLst>
            </p:cNvPr>
            <p:cNvCxnSpPr/>
            <p:nvPr/>
          </p:nvCxnSpPr>
          <p:spPr>
            <a:xfrm flipV="1">
              <a:off x="7464152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5967180-4739-3AEA-D4A5-97A413196817}"/>
                </a:ext>
              </a:extLst>
            </p:cNvPr>
            <p:cNvSpPr txBox="1"/>
            <p:nvPr/>
          </p:nvSpPr>
          <p:spPr>
            <a:xfrm>
              <a:off x="1930298" y="2415953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Maternal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778C90F0-268B-0D1A-C719-2A1740C2BC2F}"/>
                </a:ext>
              </a:extLst>
            </p:cNvPr>
            <p:cNvSpPr txBox="1"/>
            <p:nvPr/>
          </p:nvSpPr>
          <p:spPr>
            <a:xfrm>
              <a:off x="1930298" y="3440041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Paternal</a:t>
              </a: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663039D7-29A2-BF06-B9F2-FC9C7D4FFB2A}"/>
              </a:ext>
            </a:extLst>
          </p:cNvPr>
          <p:cNvSpPr txBox="1"/>
          <p:nvPr/>
        </p:nvSpPr>
        <p:spPr>
          <a:xfrm>
            <a:off x="771361" y="4046541"/>
            <a:ext cx="2016224" cy="82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Long read Sequencing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0714878-3775-6527-6A9F-46A134F04EAA}"/>
              </a:ext>
            </a:extLst>
          </p:cNvPr>
          <p:cNvSpPr/>
          <p:nvPr/>
        </p:nvSpPr>
        <p:spPr>
          <a:xfrm>
            <a:off x="2639616" y="4221088"/>
            <a:ext cx="3744416" cy="85755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58C526B9-528D-0DE8-E103-E9E525D52F81}"/>
              </a:ext>
            </a:extLst>
          </p:cNvPr>
          <p:cNvSpPr/>
          <p:nvPr/>
        </p:nvSpPr>
        <p:spPr>
          <a:xfrm>
            <a:off x="4511824" y="4460541"/>
            <a:ext cx="3744416" cy="85755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3DCC3692-96F8-3698-FFD2-0A461AFEC4C7}"/>
              </a:ext>
            </a:extLst>
          </p:cNvPr>
          <p:cNvSpPr/>
          <p:nvPr/>
        </p:nvSpPr>
        <p:spPr>
          <a:xfrm>
            <a:off x="6636060" y="4221088"/>
            <a:ext cx="3744416" cy="85755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1963D23D-B300-9902-F082-4C26469D1864}"/>
              </a:ext>
            </a:extLst>
          </p:cNvPr>
          <p:cNvSpPr txBox="1"/>
          <p:nvPr/>
        </p:nvSpPr>
        <p:spPr>
          <a:xfrm>
            <a:off x="811693" y="5193104"/>
            <a:ext cx="1683907" cy="468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Assembly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1946F68-4F5C-6EB6-C644-727571800AD3}"/>
              </a:ext>
            </a:extLst>
          </p:cNvPr>
          <p:cNvSpPr/>
          <p:nvPr/>
        </p:nvSpPr>
        <p:spPr>
          <a:xfrm>
            <a:off x="3576953" y="4757048"/>
            <a:ext cx="1656184" cy="504056"/>
          </a:xfrm>
          <a:prstGeom prst="rect">
            <a:avLst/>
          </a:prstGeom>
          <a:solidFill>
            <a:srgbClr val="C0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53A8D85D-8EB6-C2F3-E375-F874BB66E7B9}"/>
              </a:ext>
            </a:extLst>
          </p:cNvPr>
          <p:cNvSpPr/>
          <p:nvPr/>
        </p:nvSpPr>
        <p:spPr>
          <a:xfrm>
            <a:off x="6085238" y="4756305"/>
            <a:ext cx="1656184" cy="504056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78A47A56-79BE-73B4-0A90-BC5261DEF476}"/>
              </a:ext>
            </a:extLst>
          </p:cNvPr>
          <p:cNvSpPr/>
          <p:nvPr/>
        </p:nvSpPr>
        <p:spPr>
          <a:xfrm>
            <a:off x="8594515" y="4756549"/>
            <a:ext cx="1656184" cy="504056"/>
          </a:xfrm>
          <a:prstGeom prst="rect">
            <a:avLst/>
          </a:prstGeom>
          <a:solidFill>
            <a:srgbClr val="009CE8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940569BD-571C-8A53-55DD-26E8E647AD9F}"/>
              </a:ext>
            </a:extLst>
          </p:cNvPr>
          <p:cNvCxnSpPr>
            <a:cxnSpLocks/>
            <a:stCxn id="67" idx="3"/>
            <a:endCxn id="70" idx="1"/>
          </p:cNvCxnSpPr>
          <p:nvPr/>
        </p:nvCxnSpPr>
        <p:spPr>
          <a:xfrm flipV="1">
            <a:off x="5233137" y="5008333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forbindelse 79">
            <a:extLst>
              <a:ext uri="{FF2B5EF4-FFF2-40B4-BE49-F238E27FC236}">
                <a16:creationId xmlns:a16="http://schemas.microsoft.com/office/drawing/2014/main" id="{8964E20E-7F58-3E1D-F5F8-B1916A48D1FB}"/>
              </a:ext>
            </a:extLst>
          </p:cNvPr>
          <p:cNvCxnSpPr/>
          <p:nvPr/>
        </p:nvCxnSpPr>
        <p:spPr>
          <a:xfrm flipV="1">
            <a:off x="7741422" y="5008333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84">
            <a:extLst>
              <a:ext uri="{FF2B5EF4-FFF2-40B4-BE49-F238E27FC236}">
                <a16:creationId xmlns:a16="http://schemas.microsoft.com/office/drawing/2014/main" id="{3B145F38-74F3-96DD-3CB9-C25FF246FE50}"/>
              </a:ext>
            </a:extLst>
          </p:cNvPr>
          <p:cNvSpPr/>
          <p:nvPr/>
        </p:nvSpPr>
        <p:spPr>
          <a:xfrm>
            <a:off x="3576953" y="5754862"/>
            <a:ext cx="1656184" cy="504056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272C349C-D552-70E4-2B0D-2E70274ABCD8}"/>
              </a:ext>
            </a:extLst>
          </p:cNvPr>
          <p:cNvSpPr/>
          <p:nvPr/>
        </p:nvSpPr>
        <p:spPr>
          <a:xfrm>
            <a:off x="6085238" y="5754119"/>
            <a:ext cx="1656184" cy="504056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1D2699C-D73D-F1B1-FBD0-C8F1FB21ED8C}"/>
              </a:ext>
            </a:extLst>
          </p:cNvPr>
          <p:cNvSpPr/>
          <p:nvPr/>
        </p:nvSpPr>
        <p:spPr>
          <a:xfrm>
            <a:off x="8594515" y="5754363"/>
            <a:ext cx="1656184" cy="504056"/>
          </a:xfrm>
          <a:prstGeom prst="rect">
            <a:avLst/>
          </a:prstGeom>
          <a:solidFill>
            <a:srgbClr val="92D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88" name="Lige forbindelse 87">
            <a:extLst>
              <a:ext uri="{FF2B5EF4-FFF2-40B4-BE49-F238E27FC236}">
                <a16:creationId xmlns:a16="http://schemas.microsoft.com/office/drawing/2014/main" id="{C6BA894B-F402-CFAE-87CE-3A7E09813897}"/>
              </a:ext>
            </a:extLst>
          </p:cNvPr>
          <p:cNvCxnSpPr>
            <a:cxnSpLocks/>
            <a:stCxn id="85" idx="3"/>
            <a:endCxn id="86" idx="1"/>
          </p:cNvCxnSpPr>
          <p:nvPr/>
        </p:nvCxnSpPr>
        <p:spPr>
          <a:xfrm flipV="1">
            <a:off x="5233137" y="6006147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forbindelse 88">
            <a:extLst>
              <a:ext uri="{FF2B5EF4-FFF2-40B4-BE49-F238E27FC236}">
                <a16:creationId xmlns:a16="http://schemas.microsoft.com/office/drawing/2014/main" id="{3E2E7AC8-6338-D0FA-D153-CDCD4F63928A}"/>
              </a:ext>
            </a:extLst>
          </p:cNvPr>
          <p:cNvCxnSpPr/>
          <p:nvPr/>
        </p:nvCxnSpPr>
        <p:spPr>
          <a:xfrm flipV="1">
            <a:off x="7741422" y="6006147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63" grpId="0" animBg="1"/>
      <p:bldP spid="64" grpId="0" animBg="1"/>
      <p:bldP spid="65" grpId="0"/>
      <p:bldP spid="67" grpId="0" animBg="1"/>
      <p:bldP spid="70" grpId="0" animBg="1"/>
      <p:bldP spid="76" grpId="0" animBg="1"/>
      <p:bldP spid="85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FB6EC2C-129E-5E87-95B0-CC44508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13226D-E44C-4BC7-218B-E3918D29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FB4EF6-B78C-2C7B-D68B-4AE75AA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FDEA31-FA1C-C03B-B7E0-A0FFC77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Assembly/Haplotyping, diploid (Human) </a:t>
            </a: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009D061B-21F5-DF1D-9958-C0A57DB82F39}"/>
              </a:ext>
            </a:extLst>
          </p:cNvPr>
          <p:cNvGrpSpPr/>
          <p:nvPr/>
        </p:nvGrpSpPr>
        <p:grpSpPr>
          <a:xfrm>
            <a:off x="1930298" y="2287170"/>
            <a:ext cx="8043131" cy="1656927"/>
            <a:chOff x="1930298" y="2287170"/>
            <a:chExt cx="8043131" cy="165692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941CC2A-51BD-94E6-F915-8E1A25CD4D1C}"/>
                </a:ext>
              </a:extLst>
            </p:cNvPr>
            <p:cNvSpPr/>
            <p:nvPr/>
          </p:nvSpPr>
          <p:spPr>
            <a:xfrm>
              <a:off x="3299683" y="2287913"/>
              <a:ext cx="1656184" cy="50405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953BD7-D085-7902-FC53-20F06C1895F8}"/>
                </a:ext>
              </a:extLst>
            </p:cNvPr>
            <p:cNvSpPr/>
            <p:nvPr/>
          </p:nvSpPr>
          <p:spPr>
            <a:xfrm>
              <a:off x="5807968" y="2287170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2BF8709-8A7F-41CB-0563-941034583E8A}"/>
                </a:ext>
              </a:extLst>
            </p:cNvPr>
            <p:cNvSpPr/>
            <p:nvPr/>
          </p:nvSpPr>
          <p:spPr>
            <a:xfrm>
              <a:off x="8317245" y="2287414"/>
              <a:ext cx="1656184" cy="504056"/>
            </a:xfrm>
            <a:prstGeom prst="rect">
              <a:avLst/>
            </a:prstGeom>
            <a:solidFill>
              <a:srgbClr val="009CE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3FABC1CF-46DB-D8F5-04F7-42D742CCB33D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 flipV="1">
              <a:off x="4955867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811A028B-0992-2E81-10F4-F9B6427F4851}"/>
                </a:ext>
              </a:extLst>
            </p:cNvPr>
            <p:cNvCxnSpPr/>
            <p:nvPr/>
          </p:nvCxnSpPr>
          <p:spPr>
            <a:xfrm flipV="1">
              <a:off x="7464152" y="2539198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27272A-31A7-CBC5-179A-C6C2CBEB25F6}"/>
                </a:ext>
              </a:extLst>
            </p:cNvPr>
            <p:cNvSpPr/>
            <p:nvPr/>
          </p:nvSpPr>
          <p:spPr>
            <a:xfrm>
              <a:off x="3299683" y="3285727"/>
              <a:ext cx="1656184" cy="50405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87DE6B6-00DC-C64C-8F93-2B47F577D345}"/>
                </a:ext>
              </a:extLst>
            </p:cNvPr>
            <p:cNvSpPr/>
            <p:nvPr/>
          </p:nvSpPr>
          <p:spPr>
            <a:xfrm>
              <a:off x="5807968" y="3284984"/>
              <a:ext cx="1656184" cy="504056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78BA0A8-1BBF-BF65-62DB-18021EFBF17D}"/>
                </a:ext>
              </a:extLst>
            </p:cNvPr>
            <p:cNvSpPr/>
            <p:nvPr/>
          </p:nvSpPr>
          <p:spPr>
            <a:xfrm>
              <a:off x="8317245" y="3285228"/>
              <a:ext cx="1656184" cy="50405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FBAE5B12-9626-9A3B-DDC5-F40C7C43A6E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4955867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E72F4A88-B899-60C3-6ABD-50223F445973}"/>
                </a:ext>
              </a:extLst>
            </p:cNvPr>
            <p:cNvCxnSpPr/>
            <p:nvPr/>
          </p:nvCxnSpPr>
          <p:spPr>
            <a:xfrm flipV="1">
              <a:off x="7464152" y="3537012"/>
              <a:ext cx="852101" cy="743"/>
            </a:xfrm>
            <a:prstGeom prst="line">
              <a:avLst/>
            </a:prstGeom>
            <a:ln w="9525">
              <a:solidFill>
                <a:srgbClr val="1F2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5967180-4739-3AEA-D4A5-97A413196817}"/>
                </a:ext>
              </a:extLst>
            </p:cNvPr>
            <p:cNvSpPr txBox="1"/>
            <p:nvPr/>
          </p:nvSpPr>
          <p:spPr>
            <a:xfrm>
              <a:off x="1930298" y="2415953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Maternal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778C90F0-268B-0D1A-C719-2A1740C2BC2F}"/>
                </a:ext>
              </a:extLst>
            </p:cNvPr>
            <p:cNvSpPr txBox="1"/>
            <p:nvPr/>
          </p:nvSpPr>
          <p:spPr>
            <a:xfrm>
              <a:off x="1930298" y="3440041"/>
              <a:ext cx="914400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Paternal</a:t>
              </a: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663039D7-29A2-BF06-B9F2-FC9C7D4FFB2A}"/>
              </a:ext>
            </a:extLst>
          </p:cNvPr>
          <p:cNvSpPr txBox="1"/>
          <p:nvPr/>
        </p:nvSpPr>
        <p:spPr>
          <a:xfrm>
            <a:off x="771361" y="4046541"/>
            <a:ext cx="2016224" cy="82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Ultra </a:t>
            </a:r>
          </a:p>
          <a:p>
            <a:r>
              <a:rPr lang="en-US" dirty="0"/>
              <a:t>Long read Sequencing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0714878-3775-6527-6A9F-46A134F04EAA}"/>
              </a:ext>
            </a:extLst>
          </p:cNvPr>
          <p:cNvSpPr/>
          <p:nvPr/>
        </p:nvSpPr>
        <p:spPr>
          <a:xfrm flipV="1">
            <a:off x="2639615" y="4138559"/>
            <a:ext cx="7611083" cy="82529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1963D23D-B300-9902-F082-4C26469D1864}"/>
              </a:ext>
            </a:extLst>
          </p:cNvPr>
          <p:cNvSpPr txBox="1"/>
          <p:nvPr/>
        </p:nvSpPr>
        <p:spPr>
          <a:xfrm>
            <a:off x="811693" y="5193104"/>
            <a:ext cx="1683907" cy="468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Assembly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1946F68-4F5C-6EB6-C644-727571800AD3}"/>
              </a:ext>
            </a:extLst>
          </p:cNvPr>
          <p:cNvSpPr/>
          <p:nvPr/>
        </p:nvSpPr>
        <p:spPr>
          <a:xfrm>
            <a:off x="3576953" y="4757048"/>
            <a:ext cx="1656184" cy="504056"/>
          </a:xfrm>
          <a:prstGeom prst="rect">
            <a:avLst/>
          </a:prstGeom>
          <a:solidFill>
            <a:srgbClr val="C0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53A8D85D-8EB6-C2F3-E375-F874BB66E7B9}"/>
              </a:ext>
            </a:extLst>
          </p:cNvPr>
          <p:cNvSpPr/>
          <p:nvPr/>
        </p:nvSpPr>
        <p:spPr>
          <a:xfrm>
            <a:off x="6085238" y="4756305"/>
            <a:ext cx="1656184" cy="504056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78A47A56-79BE-73B4-0A90-BC5261DEF476}"/>
              </a:ext>
            </a:extLst>
          </p:cNvPr>
          <p:cNvSpPr/>
          <p:nvPr/>
        </p:nvSpPr>
        <p:spPr>
          <a:xfrm>
            <a:off x="8594515" y="4756549"/>
            <a:ext cx="1656184" cy="504056"/>
          </a:xfrm>
          <a:prstGeom prst="rect">
            <a:avLst/>
          </a:prstGeom>
          <a:solidFill>
            <a:srgbClr val="009CE8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940569BD-571C-8A53-55DD-26E8E647AD9F}"/>
              </a:ext>
            </a:extLst>
          </p:cNvPr>
          <p:cNvCxnSpPr>
            <a:cxnSpLocks/>
            <a:stCxn id="67" idx="3"/>
            <a:endCxn id="70" idx="1"/>
          </p:cNvCxnSpPr>
          <p:nvPr/>
        </p:nvCxnSpPr>
        <p:spPr>
          <a:xfrm flipV="1">
            <a:off x="5233137" y="5008333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forbindelse 79">
            <a:extLst>
              <a:ext uri="{FF2B5EF4-FFF2-40B4-BE49-F238E27FC236}">
                <a16:creationId xmlns:a16="http://schemas.microsoft.com/office/drawing/2014/main" id="{8964E20E-7F58-3E1D-F5F8-B1916A48D1FB}"/>
              </a:ext>
            </a:extLst>
          </p:cNvPr>
          <p:cNvCxnSpPr/>
          <p:nvPr/>
        </p:nvCxnSpPr>
        <p:spPr>
          <a:xfrm flipV="1">
            <a:off x="7741422" y="5008333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84">
            <a:extLst>
              <a:ext uri="{FF2B5EF4-FFF2-40B4-BE49-F238E27FC236}">
                <a16:creationId xmlns:a16="http://schemas.microsoft.com/office/drawing/2014/main" id="{3B145F38-74F3-96DD-3CB9-C25FF246FE50}"/>
              </a:ext>
            </a:extLst>
          </p:cNvPr>
          <p:cNvSpPr/>
          <p:nvPr/>
        </p:nvSpPr>
        <p:spPr>
          <a:xfrm>
            <a:off x="3576953" y="5754862"/>
            <a:ext cx="1656184" cy="504056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272C349C-D552-70E4-2B0D-2E70274ABCD8}"/>
              </a:ext>
            </a:extLst>
          </p:cNvPr>
          <p:cNvSpPr/>
          <p:nvPr/>
        </p:nvSpPr>
        <p:spPr>
          <a:xfrm>
            <a:off x="6085238" y="5754119"/>
            <a:ext cx="1656184" cy="504056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1D2699C-D73D-F1B1-FBD0-C8F1FB21ED8C}"/>
              </a:ext>
            </a:extLst>
          </p:cNvPr>
          <p:cNvSpPr/>
          <p:nvPr/>
        </p:nvSpPr>
        <p:spPr>
          <a:xfrm>
            <a:off x="8594515" y="5754363"/>
            <a:ext cx="1656184" cy="504056"/>
          </a:xfrm>
          <a:prstGeom prst="rect">
            <a:avLst/>
          </a:prstGeom>
          <a:solidFill>
            <a:srgbClr val="92D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88" name="Lige forbindelse 87">
            <a:extLst>
              <a:ext uri="{FF2B5EF4-FFF2-40B4-BE49-F238E27FC236}">
                <a16:creationId xmlns:a16="http://schemas.microsoft.com/office/drawing/2014/main" id="{C6BA894B-F402-CFAE-87CE-3A7E09813897}"/>
              </a:ext>
            </a:extLst>
          </p:cNvPr>
          <p:cNvCxnSpPr>
            <a:cxnSpLocks/>
            <a:stCxn id="85" idx="3"/>
            <a:endCxn id="86" idx="1"/>
          </p:cNvCxnSpPr>
          <p:nvPr/>
        </p:nvCxnSpPr>
        <p:spPr>
          <a:xfrm flipV="1">
            <a:off x="5233137" y="6006147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forbindelse 88">
            <a:extLst>
              <a:ext uri="{FF2B5EF4-FFF2-40B4-BE49-F238E27FC236}">
                <a16:creationId xmlns:a16="http://schemas.microsoft.com/office/drawing/2014/main" id="{3E2E7AC8-6338-D0FA-D153-CDCD4F63928A}"/>
              </a:ext>
            </a:extLst>
          </p:cNvPr>
          <p:cNvCxnSpPr/>
          <p:nvPr/>
        </p:nvCxnSpPr>
        <p:spPr>
          <a:xfrm flipV="1">
            <a:off x="7741422" y="6006147"/>
            <a:ext cx="852101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C8DC3F37-EF07-DE28-515B-C3B8C3166684}"/>
              </a:ext>
            </a:extLst>
          </p:cNvPr>
          <p:cNvSpPr/>
          <p:nvPr/>
        </p:nvSpPr>
        <p:spPr>
          <a:xfrm flipV="1">
            <a:off x="2792015" y="4290959"/>
            <a:ext cx="7611083" cy="82529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419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65" grpId="0"/>
      <p:bldP spid="67" grpId="0" animBg="1"/>
      <p:bldP spid="70" grpId="0" animBg="1"/>
      <p:bldP spid="76" grpId="0" animBg="1"/>
      <p:bldP spid="85" grpId="0" animBg="1"/>
      <p:bldP spid="86" grpId="0" animBg="1"/>
      <p:bldP spid="8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FB6EC2C-129E-5E87-95B0-CC44508F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13226D-E44C-4BC7-218B-E3918D29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FB4EF6-B78C-2C7B-D68B-4AE75AA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FDEA31-FA1C-C03B-B7E0-A0FFC77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Assembly/Haplotyping, hexaploid (Plant)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941CC2A-51BD-94E6-F915-8E1A25CD4D1C}"/>
              </a:ext>
            </a:extLst>
          </p:cNvPr>
          <p:cNvSpPr/>
          <p:nvPr/>
        </p:nvSpPr>
        <p:spPr>
          <a:xfrm>
            <a:off x="3299683" y="2287913"/>
            <a:ext cx="1528396" cy="285078"/>
          </a:xfrm>
          <a:prstGeom prst="rect">
            <a:avLst/>
          </a:prstGeom>
          <a:solidFill>
            <a:srgbClr val="C0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3953BD7-D085-7902-FC53-20F06C1895F8}"/>
              </a:ext>
            </a:extLst>
          </p:cNvPr>
          <p:cNvSpPr/>
          <p:nvPr/>
        </p:nvSpPr>
        <p:spPr>
          <a:xfrm>
            <a:off x="5807968" y="2287170"/>
            <a:ext cx="1528396" cy="285078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2BF8709-8A7F-41CB-0563-941034583E8A}"/>
              </a:ext>
            </a:extLst>
          </p:cNvPr>
          <p:cNvSpPr/>
          <p:nvPr/>
        </p:nvSpPr>
        <p:spPr>
          <a:xfrm>
            <a:off x="8317245" y="2287414"/>
            <a:ext cx="1528396" cy="285078"/>
          </a:xfrm>
          <a:prstGeom prst="rect">
            <a:avLst/>
          </a:prstGeom>
          <a:solidFill>
            <a:srgbClr val="009CE8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3FABC1CF-46DB-D8F5-04F7-42D742CCB33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28079" y="2429709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11A028B-0992-2E81-10F4-F9B6427F485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336364" y="2429709"/>
            <a:ext cx="980881" cy="244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0727272A-31A7-CBC5-179A-C6C2CBEB25F6}"/>
              </a:ext>
            </a:extLst>
          </p:cNvPr>
          <p:cNvSpPr/>
          <p:nvPr/>
        </p:nvSpPr>
        <p:spPr>
          <a:xfrm>
            <a:off x="3299683" y="3285727"/>
            <a:ext cx="1528396" cy="285078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7DE6B6-00DC-C64C-8F93-2B47F577D345}"/>
              </a:ext>
            </a:extLst>
          </p:cNvPr>
          <p:cNvSpPr/>
          <p:nvPr/>
        </p:nvSpPr>
        <p:spPr>
          <a:xfrm>
            <a:off x="5807968" y="3284984"/>
            <a:ext cx="1528396" cy="285078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78BA0A8-1BBF-BF65-62DB-18021EFBF17D}"/>
              </a:ext>
            </a:extLst>
          </p:cNvPr>
          <p:cNvSpPr/>
          <p:nvPr/>
        </p:nvSpPr>
        <p:spPr>
          <a:xfrm>
            <a:off x="8317245" y="3285228"/>
            <a:ext cx="1528396" cy="285078"/>
          </a:xfrm>
          <a:prstGeom prst="rect">
            <a:avLst/>
          </a:prstGeom>
          <a:solidFill>
            <a:srgbClr val="92D05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BAE5B12-9626-9A3B-DDC5-F40C7C43A6E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4828079" y="3427523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E72F4A88-B899-60C3-6ABD-50223F445973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341130" y="3427767"/>
            <a:ext cx="976115" cy="79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3BB78E8-240D-814C-79E6-BCDDBA905014}"/>
              </a:ext>
            </a:extLst>
          </p:cNvPr>
          <p:cNvGrpSpPr/>
          <p:nvPr/>
        </p:nvGrpSpPr>
        <p:grpSpPr>
          <a:xfrm>
            <a:off x="1199252" y="5472912"/>
            <a:ext cx="9854157" cy="610273"/>
            <a:chOff x="1359938" y="3930591"/>
            <a:chExt cx="9854157" cy="61027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CCF81289-1B48-53C1-8A23-4BF1F01FA34A}"/>
                </a:ext>
              </a:extLst>
            </p:cNvPr>
            <p:cNvSpPr/>
            <p:nvPr/>
          </p:nvSpPr>
          <p:spPr>
            <a:xfrm>
              <a:off x="2844698" y="429309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898CC63C-79F8-5753-99DC-3214D4DF9EE8}"/>
                </a:ext>
              </a:extLst>
            </p:cNvPr>
            <p:cNvSpPr/>
            <p:nvPr/>
          </p:nvSpPr>
          <p:spPr>
            <a:xfrm>
              <a:off x="3114192" y="41757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943AE9E5-0AC4-A3A9-E3DD-F115A31BCD8B}"/>
                </a:ext>
              </a:extLst>
            </p:cNvPr>
            <p:cNvSpPr/>
            <p:nvPr/>
          </p:nvSpPr>
          <p:spPr>
            <a:xfrm>
              <a:off x="3359696" y="430382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54F097B-EEDB-3F00-45F4-C295BCEAB1B2}"/>
                </a:ext>
              </a:extLst>
            </p:cNvPr>
            <p:cNvSpPr/>
            <p:nvPr/>
          </p:nvSpPr>
          <p:spPr>
            <a:xfrm>
              <a:off x="3681484" y="416135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7E27564-7300-46E1-D8B0-8D497B7597AA}"/>
                </a:ext>
              </a:extLst>
            </p:cNvPr>
            <p:cNvSpPr/>
            <p:nvPr/>
          </p:nvSpPr>
          <p:spPr>
            <a:xfrm>
              <a:off x="3950978" y="4044028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9A1AB56-D121-3478-58D7-B3997EF58AFF}"/>
                </a:ext>
              </a:extLst>
            </p:cNvPr>
            <p:cNvSpPr/>
            <p:nvPr/>
          </p:nvSpPr>
          <p:spPr>
            <a:xfrm>
              <a:off x="4196482" y="4172077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37A9488-A815-BE36-94FE-3FA4802BAA77}"/>
                </a:ext>
              </a:extLst>
            </p:cNvPr>
            <p:cNvSpPr/>
            <p:nvPr/>
          </p:nvSpPr>
          <p:spPr>
            <a:xfrm>
              <a:off x="4525989" y="433045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5E1C29E3-C0BD-2D31-A5A6-E295816122C6}"/>
                </a:ext>
              </a:extLst>
            </p:cNvPr>
            <p:cNvSpPr/>
            <p:nvPr/>
          </p:nvSpPr>
          <p:spPr>
            <a:xfrm>
              <a:off x="4795483" y="421313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EB487E7-BE53-3264-7C29-5CF48B63C551}"/>
                </a:ext>
              </a:extLst>
            </p:cNvPr>
            <p:cNvSpPr/>
            <p:nvPr/>
          </p:nvSpPr>
          <p:spPr>
            <a:xfrm>
              <a:off x="5040987" y="434118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A472A1BD-8831-D259-ED3D-36563B86634F}"/>
                </a:ext>
              </a:extLst>
            </p:cNvPr>
            <p:cNvSpPr/>
            <p:nvPr/>
          </p:nvSpPr>
          <p:spPr>
            <a:xfrm>
              <a:off x="5362775" y="4232308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D7F4CEE1-2C5D-8D50-C299-004B0F904D34}"/>
                </a:ext>
              </a:extLst>
            </p:cNvPr>
            <p:cNvSpPr/>
            <p:nvPr/>
          </p:nvSpPr>
          <p:spPr>
            <a:xfrm>
              <a:off x="5632269" y="411498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2DA6DE20-EB45-F53A-EB54-9133BCF8E5A6}"/>
                </a:ext>
              </a:extLst>
            </p:cNvPr>
            <p:cNvSpPr/>
            <p:nvPr/>
          </p:nvSpPr>
          <p:spPr>
            <a:xfrm>
              <a:off x="5877773" y="4243034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417320B8-A73B-B1C2-F145-C96321EED0E5}"/>
                </a:ext>
              </a:extLst>
            </p:cNvPr>
            <p:cNvSpPr/>
            <p:nvPr/>
          </p:nvSpPr>
          <p:spPr>
            <a:xfrm>
              <a:off x="6188751" y="4367814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BE679071-03B0-5AF1-45A7-0896BDBDF187}"/>
                </a:ext>
              </a:extLst>
            </p:cNvPr>
            <p:cNvSpPr/>
            <p:nvPr/>
          </p:nvSpPr>
          <p:spPr>
            <a:xfrm>
              <a:off x="6458245" y="4250491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4C0EEC2-0FF8-C681-B3C8-EA3FD60D86B0}"/>
                </a:ext>
              </a:extLst>
            </p:cNvPr>
            <p:cNvSpPr/>
            <p:nvPr/>
          </p:nvSpPr>
          <p:spPr>
            <a:xfrm>
              <a:off x="6703749" y="437854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045C0B2F-B828-5D16-8208-ADF1C4BF948A}"/>
                </a:ext>
              </a:extLst>
            </p:cNvPr>
            <p:cNvSpPr/>
            <p:nvPr/>
          </p:nvSpPr>
          <p:spPr>
            <a:xfrm>
              <a:off x="7025537" y="423606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05FE402-58C7-14A1-D956-31C31330412A}"/>
                </a:ext>
              </a:extLst>
            </p:cNvPr>
            <p:cNvSpPr/>
            <p:nvPr/>
          </p:nvSpPr>
          <p:spPr>
            <a:xfrm>
              <a:off x="7295031" y="411874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3020681F-BDE8-0B4A-82FE-17BFB322972F}"/>
                </a:ext>
              </a:extLst>
            </p:cNvPr>
            <p:cNvSpPr/>
            <p:nvPr/>
          </p:nvSpPr>
          <p:spPr>
            <a:xfrm>
              <a:off x="7540535" y="4246795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EDB3A0C4-7DEC-209C-2806-D81F9175B5EF}"/>
                </a:ext>
              </a:extLst>
            </p:cNvPr>
            <p:cNvSpPr/>
            <p:nvPr/>
          </p:nvSpPr>
          <p:spPr>
            <a:xfrm>
              <a:off x="7870042" y="44051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94F5593-5D44-B877-4F48-0AA1FE887876}"/>
                </a:ext>
              </a:extLst>
            </p:cNvPr>
            <p:cNvSpPr/>
            <p:nvPr/>
          </p:nvSpPr>
          <p:spPr>
            <a:xfrm>
              <a:off x="8139536" y="428785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12E537BA-FF64-5B15-1A69-EF3E4CB482DC}"/>
                </a:ext>
              </a:extLst>
            </p:cNvPr>
            <p:cNvSpPr/>
            <p:nvPr/>
          </p:nvSpPr>
          <p:spPr>
            <a:xfrm>
              <a:off x="8385040" y="441589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D7F0929D-7FCA-AC8B-0788-AD5BE62BD5F8}"/>
                </a:ext>
              </a:extLst>
            </p:cNvPr>
            <p:cNvSpPr/>
            <p:nvPr/>
          </p:nvSpPr>
          <p:spPr>
            <a:xfrm>
              <a:off x="8706828" y="430702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70E4B96E-DEA7-C1AE-632E-64C0D6EAA475}"/>
                </a:ext>
              </a:extLst>
            </p:cNvPr>
            <p:cNvSpPr/>
            <p:nvPr/>
          </p:nvSpPr>
          <p:spPr>
            <a:xfrm>
              <a:off x="8976322" y="418970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4B0D0747-F83D-FDDD-D0D1-BC8555614709}"/>
                </a:ext>
              </a:extLst>
            </p:cNvPr>
            <p:cNvSpPr/>
            <p:nvPr/>
          </p:nvSpPr>
          <p:spPr>
            <a:xfrm>
              <a:off x="9221826" y="4317752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A03B025B-AC87-8897-01C8-53F840C848AE}"/>
                </a:ext>
              </a:extLst>
            </p:cNvPr>
            <p:cNvSpPr/>
            <p:nvPr/>
          </p:nvSpPr>
          <p:spPr>
            <a:xfrm>
              <a:off x="9491329" y="445542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9A27E25D-FB35-E312-D99E-D37F98F86842}"/>
                </a:ext>
              </a:extLst>
            </p:cNvPr>
            <p:cNvSpPr/>
            <p:nvPr/>
          </p:nvSpPr>
          <p:spPr>
            <a:xfrm>
              <a:off x="9760823" y="4338097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80129A89-51DF-E64F-E541-73FC5FCCC572}"/>
                </a:ext>
              </a:extLst>
            </p:cNvPr>
            <p:cNvSpPr/>
            <p:nvPr/>
          </p:nvSpPr>
          <p:spPr>
            <a:xfrm>
              <a:off x="10006327" y="4466146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DC3664CB-3880-E6C3-0282-F6D92084177D}"/>
                </a:ext>
              </a:extLst>
            </p:cNvPr>
            <p:cNvSpPr/>
            <p:nvPr/>
          </p:nvSpPr>
          <p:spPr>
            <a:xfrm>
              <a:off x="10328115" y="4357273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53CCD87-6BB7-F44D-E4A4-69189715461D}"/>
                </a:ext>
              </a:extLst>
            </p:cNvPr>
            <p:cNvSpPr/>
            <p:nvPr/>
          </p:nvSpPr>
          <p:spPr>
            <a:xfrm>
              <a:off x="10597609" y="4239950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8AD2AC9B-0287-A6EE-0FC6-E8F118C84B8C}"/>
                </a:ext>
              </a:extLst>
            </p:cNvPr>
            <p:cNvSpPr/>
            <p:nvPr/>
          </p:nvSpPr>
          <p:spPr>
            <a:xfrm>
              <a:off x="10843113" y="4367999"/>
              <a:ext cx="370982" cy="74718"/>
            </a:xfrm>
            <a:prstGeom prst="rect">
              <a:avLst/>
            </a:prstGeom>
            <a:solidFill>
              <a:srgbClr val="1F4A60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50" name="Tekstfelt 49">
              <a:extLst>
                <a:ext uri="{FF2B5EF4-FFF2-40B4-BE49-F238E27FC236}">
                  <a16:creationId xmlns:a16="http://schemas.microsoft.com/office/drawing/2014/main" id="{51AF1D02-D248-4B43-EBBC-CA613A67F980}"/>
                </a:ext>
              </a:extLst>
            </p:cNvPr>
            <p:cNvSpPr txBox="1"/>
            <p:nvPr/>
          </p:nvSpPr>
          <p:spPr>
            <a:xfrm>
              <a:off x="1359938" y="3930591"/>
              <a:ext cx="1910335" cy="3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dirty="0"/>
                <a:t>Short read Sequencing</a:t>
              </a:r>
            </a:p>
          </p:txBody>
        </p:sp>
      </p:grp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53F0F93E-32A2-6E6F-6A57-17C0448D3E36}"/>
              </a:ext>
            </a:extLst>
          </p:cNvPr>
          <p:cNvSpPr/>
          <p:nvPr/>
        </p:nvSpPr>
        <p:spPr>
          <a:xfrm>
            <a:off x="8595336" y="175936"/>
            <a:ext cx="3335125" cy="1775237"/>
          </a:xfrm>
          <a:prstGeom prst="roundRect">
            <a:avLst/>
          </a:prstGeom>
          <a:solidFill>
            <a:srgbClr val="0020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Would short reads ever be able to properly phase it?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73FC8C4D-C183-5C6C-F43B-9ABBBD29B6AD}"/>
              </a:ext>
            </a:extLst>
          </p:cNvPr>
          <p:cNvSpPr/>
          <p:nvPr/>
        </p:nvSpPr>
        <p:spPr>
          <a:xfrm>
            <a:off x="3287355" y="2786260"/>
            <a:ext cx="1528396" cy="285078"/>
          </a:xfrm>
          <a:prstGeom prst="rect">
            <a:avLst/>
          </a:prstGeom>
          <a:solidFill>
            <a:srgbClr val="C0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3946F302-9B00-886F-0AEF-CF7A5BECB6E9}"/>
              </a:ext>
            </a:extLst>
          </p:cNvPr>
          <p:cNvSpPr/>
          <p:nvPr/>
        </p:nvSpPr>
        <p:spPr>
          <a:xfrm>
            <a:off x="5795640" y="2785517"/>
            <a:ext cx="1528396" cy="285078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08087468-8C05-CDA3-936F-8E05043AF4B0}"/>
              </a:ext>
            </a:extLst>
          </p:cNvPr>
          <p:cNvSpPr/>
          <p:nvPr/>
        </p:nvSpPr>
        <p:spPr>
          <a:xfrm>
            <a:off x="8304917" y="2785761"/>
            <a:ext cx="1528396" cy="285078"/>
          </a:xfrm>
          <a:prstGeom prst="rect">
            <a:avLst/>
          </a:prstGeom>
          <a:solidFill>
            <a:srgbClr val="009CE8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AFB793CA-C01B-1EFF-6106-AFD74B6A7FB3}"/>
              </a:ext>
            </a:extLst>
          </p:cNvPr>
          <p:cNvCxnSpPr>
            <a:cxnSpLocks/>
            <a:stCxn id="67" idx="3"/>
            <a:endCxn id="70" idx="1"/>
          </p:cNvCxnSpPr>
          <p:nvPr/>
        </p:nvCxnSpPr>
        <p:spPr>
          <a:xfrm flipV="1">
            <a:off x="4815751" y="2928056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ge forbindelse 79">
            <a:extLst>
              <a:ext uri="{FF2B5EF4-FFF2-40B4-BE49-F238E27FC236}">
                <a16:creationId xmlns:a16="http://schemas.microsoft.com/office/drawing/2014/main" id="{15A52F55-02B4-08F3-ABF7-C4C6D330E842}"/>
              </a:ext>
            </a:extLst>
          </p:cNvPr>
          <p:cNvCxnSpPr>
            <a:cxnSpLocks/>
            <a:stCxn id="70" idx="3"/>
            <a:endCxn id="76" idx="1"/>
          </p:cNvCxnSpPr>
          <p:nvPr/>
        </p:nvCxnSpPr>
        <p:spPr>
          <a:xfrm>
            <a:off x="7324036" y="2928056"/>
            <a:ext cx="980881" cy="244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ktangel 83">
            <a:extLst>
              <a:ext uri="{FF2B5EF4-FFF2-40B4-BE49-F238E27FC236}">
                <a16:creationId xmlns:a16="http://schemas.microsoft.com/office/drawing/2014/main" id="{C88FB846-DC9F-418D-028F-03D2414E477E}"/>
              </a:ext>
            </a:extLst>
          </p:cNvPr>
          <p:cNvSpPr/>
          <p:nvPr/>
        </p:nvSpPr>
        <p:spPr>
          <a:xfrm>
            <a:off x="3287355" y="3784074"/>
            <a:ext cx="1528396" cy="285078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3CB08601-6FC3-629E-6AAA-848452C1D172}"/>
              </a:ext>
            </a:extLst>
          </p:cNvPr>
          <p:cNvSpPr/>
          <p:nvPr/>
        </p:nvSpPr>
        <p:spPr>
          <a:xfrm>
            <a:off x="5795640" y="3783331"/>
            <a:ext cx="1528396" cy="285078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D97DF0B4-645A-D9F7-93DC-D8DAC2D507E9}"/>
              </a:ext>
            </a:extLst>
          </p:cNvPr>
          <p:cNvSpPr/>
          <p:nvPr/>
        </p:nvSpPr>
        <p:spPr>
          <a:xfrm>
            <a:off x="8304917" y="3783575"/>
            <a:ext cx="1528396" cy="285078"/>
          </a:xfrm>
          <a:prstGeom prst="rect">
            <a:avLst/>
          </a:prstGeom>
          <a:solidFill>
            <a:srgbClr val="FF0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88" name="Lige forbindelse 87">
            <a:extLst>
              <a:ext uri="{FF2B5EF4-FFF2-40B4-BE49-F238E27FC236}">
                <a16:creationId xmlns:a16="http://schemas.microsoft.com/office/drawing/2014/main" id="{1AAF14F8-97C8-4971-F8BB-42452548DCE5}"/>
              </a:ext>
            </a:extLst>
          </p:cNvPr>
          <p:cNvCxnSpPr>
            <a:cxnSpLocks/>
            <a:stCxn id="84" idx="3"/>
            <a:endCxn id="86" idx="1"/>
          </p:cNvCxnSpPr>
          <p:nvPr/>
        </p:nvCxnSpPr>
        <p:spPr>
          <a:xfrm flipV="1">
            <a:off x="4815751" y="3925870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forbindelse 88">
            <a:extLst>
              <a:ext uri="{FF2B5EF4-FFF2-40B4-BE49-F238E27FC236}">
                <a16:creationId xmlns:a16="http://schemas.microsoft.com/office/drawing/2014/main" id="{8FCAE9AB-4A1C-CBA1-0C3D-8510BE7584B2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7328802" y="3926114"/>
            <a:ext cx="976115" cy="79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C9068C72-C3F2-32F3-1A9A-32F9DC540559}"/>
              </a:ext>
            </a:extLst>
          </p:cNvPr>
          <p:cNvSpPr/>
          <p:nvPr/>
        </p:nvSpPr>
        <p:spPr>
          <a:xfrm>
            <a:off x="3299683" y="4264260"/>
            <a:ext cx="1528396" cy="285078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863C7466-5AAA-7DD1-6647-F2DF988C2407}"/>
              </a:ext>
            </a:extLst>
          </p:cNvPr>
          <p:cNvSpPr/>
          <p:nvPr/>
        </p:nvSpPr>
        <p:spPr>
          <a:xfrm>
            <a:off x="5807968" y="4263517"/>
            <a:ext cx="1528396" cy="285078"/>
          </a:xfrm>
          <a:prstGeom prst="rect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81619A34-281E-E545-F4AC-DFC696F45434}"/>
              </a:ext>
            </a:extLst>
          </p:cNvPr>
          <p:cNvSpPr/>
          <p:nvPr/>
        </p:nvSpPr>
        <p:spPr>
          <a:xfrm>
            <a:off x="8317245" y="4263761"/>
            <a:ext cx="1528396" cy="285078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94" name="Lige forbindelse 93">
            <a:extLst>
              <a:ext uri="{FF2B5EF4-FFF2-40B4-BE49-F238E27FC236}">
                <a16:creationId xmlns:a16="http://schemas.microsoft.com/office/drawing/2014/main" id="{46001628-E6A7-ECFF-9F8E-7D357E366F99}"/>
              </a:ext>
            </a:extLst>
          </p:cNvPr>
          <p:cNvCxnSpPr>
            <a:cxnSpLocks/>
            <a:stCxn id="91" idx="3"/>
            <a:endCxn id="92" idx="1"/>
          </p:cNvCxnSpPr>
          <p:nvPr/>
        </p:nvCxnSpPr>
        <p:spPr>
          <a:xfrm flipV="1">
            <a:off x="4828079" y="4406056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ge forbindelse 94">
            <a:extLst>
              <a:ext uri="{FF2B5EF4-FFF2-40B4-BE49-F238E27FC236}">
                <a16:creationId xmlns:a16="http://schemas.microsoft.com/office/drawing/2014/main" id="{65B74D61-7339-5DAE-EA33-4E29CF284EEE}"/>
              </a:ext>
            </a:extLst>
          </p:cNvPr>
          <p:cNvCxnSpPr>
            <a:cxnSpLocks/>
            <a:endCxn id="93" idx="1"/>
          </p:cNvCxnSpPr>
          <p:nvPr/>
        </p:nvCxnSpPr>
        <p:spPr>
          <a:xfrm flipV="1">
            <a:off x="7341130" y="4406300"/>
            <a:ext cx="976115" cy="79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ktangel 95">
            <a:extLst>
              <a:ext uri="{FF2B5EF4-FFF2-40B4-BE49-F238E27FC236}">
                <a16:creationId xmlns:a16="http://schemas.microsoft.com/office/drawing/2014/main" id="{0922D09D-E502-E7F3-A4E8-860EC882A7CC}"/>
              </a:ext>
            </a:extLst>
          </p:cNvPr>
          <p:cNvSpPr/>
          <p:nvPr/>
        </p:nvSpPr>
        <p:spPr>
          <a:xfrm>
            <a:off x="3287355" y="4762607"/>
            <a:ext cx="1528396" cy="285078"/>
          </a:xfrm>
          <a:prstGeom prst="rect">
            <a:avLst/>
          </a:prstGeom>
          <a:solidFill>
            <a:srgbClr val="FFC00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D5B2E77A-5334-374F-0809-57E0831CCA5C}"/>
              </a:ext>
            </a:extLst>
          </p:cNvPr>
          <p:cNvSpPr/>
          <p:nvPr/>
        </p:nvSpPr>
        <p:spPr>
          <a:xfrm>
            <a:off x="5795640" y="4761864"/>
            <a:ext cx="1528396" cy="285078"/>
          </a:xfrm>
          <a:prstGeom prst="rect">
            <a:avLst/>
          </a:prstGeom>
          <a:solidFill>
            <a:srgbClr val="7030A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8E20115D-F025-94C8-9410-D61C6BD710C9}"/>
              </a:ext>
            </a:extLst>
          </p:cNvPr>
          <p:cNvSpPr/>
          <p:nvPr/>
        </p:nvSpPr>
        <p:spPr>
          <a:xfrm>
            <a:off x="8304917" y="4762108"/>
            <a:ext cx="1528396" cy="285078"/>
          </a:xfrm>
          <a:prstGeom prst="rect">
            <a:avLst/>
          </a:prstGeom>
          <a:solidFill>
            <a:srgbClr val="00B0F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967C53F6-9049-7C44-7203-B6370DECDA3B}"/>
              </a:ext>
            </a:extLst>
          </p:cNvPr>
          <p:cNvCxnSpPr>
            <a:cxnSpLocks/>
            <a:stCxn id="96" idx="3"/>
            <a:endCxn id="97" idx="1"/>
          </p:cNvCxnSpPr>
          <p:nvPr/>
        </p:nvCxnSpPr>
        <p:spPr>
          <a:xfrm flipV="1">
            <a:off x="4815751" y="4904403"/>
            <a:ext cx="979889" cy="743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7B01E946-1996-CE2C-B2C6-9807CA10E977}"/>
              </a:ext>
            </a:extLst>
          </p:cNvPr>
          <p:cNvCxnSpPr>
            <a:cxnSpLocks/>
            <a:endCxn id="98" idx="1"/>
          </p:cNvCxnSpPr>
          <p:nvPr/>
        </p:nvCxnSpPr>
        <p:spPr>
          <a:xfrm flipV="1">
            <a:off x="7328802" y="4904647"/>
            <a:ext cx="976115" cy="79"/>
          </a:xfrm>
          <a:prstGeom prst="line">
            <a:avLst/>
          </a:prstGeom>
          <a:ln w="9525">
            <a:solidFill>
              <a:srgbClr val="1F2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4C602-4C0E-DD6E-668C-D3188B34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en-US" dirty="0"/>
              <a:t>Phasing – A real life example, using Illumina sequencing  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D6BA047-C4A4-2003-3A85-5A5E61C6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17</a:t>
            </a:fld>
            <a:endParaRPr lang="da-DK"/>
          </a:p>
        </p:txBody>
      </p:sp>
      <p:pic>
        <p:nvPicPr>
          <p:cNvPr id="6" name="Billede 5" descr="Et billede, der indeholder tekst, skærmbillede, linje/række, diagram&#10;&#10;Automatisk genereret beskrivelse">
            <a:extLst>
              <a:ext uri="{FF2B5EF4-FFF2-40B4-BE49-F238E27FC236}">
                <a16:creationId xmlns:a16="http://schemas.microsoft.com/office/drawing/2014/main" id="{1828F7DD-74AF-6EC1-7487-F371CFB08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0" r="2" b="32053"/>
          <a:stretch/>
        </p:blipFill>
        <p:spPr>
          <a:xfrm>
            <a:off x="1367999" y="1989139"/>
            <a:ext cx="10136614" cy="3498850"/>
          </a:xfrm>
          <a:prstGeom prst="rect">
            <a:avLst/>
          </a:prstGeom>
          <a:noFill/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BDC2C0F-EE8F-51E3-3C5B-E535D9856EE1}"/>
              </a:ext>
            </a:extLst>
          </p:cNvPr>
          <p:cNvCxnSpPr/>
          <p:nvPr/>
        </p:nvCxnSpPr>
        <p:spPr>
          <a:xfrm>
            <a:off x="10128448" y="1340768"/>
            <a:ext cx="72008" cy="648371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B007BF0E-561A-03BC-DB4B-71119EFB2B08}"/>
              </a:ext>
            </a:extLst>
          </p:cNvPr>
          <p:cNvCxnSpPr>
            <a:cxnSpLocks/>
          </p:cNvCxnSpPr>
          <p:nvPr/>
        </p:nvCxnSpPr>
        <p:spPr>
          <a:xfrm flipH="1">
            <a:off x="8184232" y="1268760"/>
            <a:ext cx="576064" cy="720379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1DA5797A-CA9B-6F7F-A6F0-A3AF7A6E1AF0}"/>
              </a:ext>
            </a:extLst>
          </p:cNvPr>
          <p:cNvSpPr txBox="1"/>
          <p:nvPr/>
        </p:nvSpPr>
        <p:spPr>
          <a:xfrm>
            <a:off x="8544272" y="682825"/>
            <a:ext cx="2376264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Over 2kb to nearest heterozygote position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94206AE-512C-3F8B-E9F1-D8DBA0BCDF06}"/>
              </a:ext>
            </a:extLst>
          </p:cNvPr>
          <p:cNvSpPr txBox="1"/>
          <p:nvPr/>
        </p:nvSpPr>
        <p:spPr>
          <a:xfrm>
            <a:off x="191344" y="3926296"/>
            <a:ext cx="1847528" cy="1561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541C5BB-6D1A-148E-DB22-202C7C7BAB3A}"/>
              </a:ext>
            </a:extLst>
          </p:cNvPr>
          <p:cNvSpPr/>
          <p:nvPr/>
        </p:nvSpPr>
        <p:spPr>
          <a:xfrm>
            <a:off x="-4937" y="3637873"/>
            <a:ext cx="2043809" cy="1735343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Our analysis program warns us that this is a new DPB1 type called DPB1*13:New</a:t>
            </a:r>
          </a:p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518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231D769-C378-AD6A-D667-5135FA96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059C5F5-BB60-9073-6EE3-491EB7F8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23"/>
            <a:ext cx="12192000" cy="65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5478618-98F2-2BD6-EE08-BBD80C4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19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AD89EF-890C-953C-D0A5-9C2072D5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82"/>
            <a:ext cx="12192000" cy="646523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78BF60B-C509-8DA3-20BF-A9417DD550D9}"/>
              </a:ext>
            </a:extLst>
          </p:cNvPr>
          <p:cNvSpPr/>
          <p:nvPr/>
        </p:nvSpPr>
        <p:spPr>
          <a:xfrm>
            <a:off x="0" y="3428999"/>
            <a:ext cx="1728192" cy="1440160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Upon re-running the sample, it now calls it a DPB1*11:New</a:t>
            </a:r>
          </a:p>
        </p:txBody>
      </p:sp>
    </p:spTree>
    <p:extLst>
      <p:ext uri="{BB962C8B-B14F-4D97-AF65-F5344CB8AC3E}">
        <p14:creationId xmlns:p14="http://schemas.microsoft.com/office/powerpoint/2010/main" val="5237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C37E7-D694-45AB-9E94-E061835A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541919"/>
            <a:ext cx="10137524" cy="828000"/>
          </a:xfrm>
        </p:spPr>
        <p:txBody>
          <a:bodyPr/>
          <a:lstStyle/>
          <a:p>
            <a:r>
              <a:rPr lang="en-US" dirty="0"/>
              <a:t>About the presenter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F65C90F-DB32-41E2-99F1-CBB2EDAA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491DDCA-237F-426E-8553-2A81298BB5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999" y="1658342"/>
            <a:ext cx="10136614" cy="3498850"/>
          </a:xfrm>
        </p:spPr>
        <p:txBody>
          <a:bodyPr/>
          <a:lstStyle/>
          <a:p>
            <a:r>
              <a:rPr lang="en-US" dirty="0"/>
              <a:t>Part time PhD student (Public Health and Epidemiology, KU), part time Clinical Scientist at Rigshospitalet since 2024</a:t>
            </a:r>
          </a:p>
          <a:p>
            <a:r>
              <a:rPr lang="en-US" dirty="0"/>
              <a:t>Worked fulltime at the Department of Clinical Immunology at Rigshospitalet from 2021-2023</a:t>
            </a:r>
          </a:p>
          <a:p>
            <a:r>
              <a:rPr lang="en-US" dirty="0"/>
              <a:t>Worked at Nanopore Technologies from 2019-2021 </a:t>
            </a:r>
          </a:p>
          <a:p>
            <a:r>
              <a:rPr lang="en-US" dirty="0"/>
              <a:t>Graduated from DTU in 2019, master in Biotechnology</a:t>
            </a:r>
          </a:p>
          <a:p>
            <a:r>
              <a:rPr lang="en-US" dirty="0"/>
              <a:t>Worked with longread sequencing since 2018, and short reads since 2021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get in touch?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Frederikke.Byron.Pedersen@regionh.dk</a:t>
            </a:r>
            <a:r>
              <a:rPr lang="en-US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33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E529325-F24C-364E-0A68-0ABE5C6C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20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90B5FF1-961D-BD4B-C4ED-C2E8EB09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175"/>
            <a:ext cx="6904951" cy="36878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4370D90-69B0-B9EC-66FF-4E2B6880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71" y="-14552"/>
            <a:ext cx="7172729" cy="380359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E150D47-9093-C768-345E-218078DF73BD}"/>
              </a:ext>
            </a:extLst>
          </p:cNvPr>
          <p:cNvSpPr txBox="1"/>
          <p:nvPr/>
        </p:nvSpPr>
        <p:spPr>
          <a:xfrm>
            <a:off x="983432" y="980728"/>
            <a:ext cx="3168352" cy="20162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What happened?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50B2AD-B552-A119-BD6C-C67437A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4077555"/>
            <a:ext cx="4908037" cy="24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413DE3A-AA41-80E9-1179-E6AD238E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21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E68A40-8895-6F86-48C8-2A4C99F7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en-US" dirty="0"/>
              <a:t>Plasmids</a:t>
            </a:r>
          </a:p>
        </p:txBody>
      </p:sp>
      <p:pic>
        <p:nvPicPr>
          <p:cNvPr id="2050" name="Picture 2" descr="Bacterial transformation &amp; selection (article) | Khan Academy">
            <a:extLst>
              <a:ext uri="{FF2B5EF4-FFF2-40B4-BE49-F238E27FC236}">
                <a16:creationId xmlns:a16="http://schemas.microsoft.com/office/drawing/2014/main" id="{15C72F28-3BA0-ADF5-3FD4-C9E82C4C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532" y="1892964"/>
            <a:ext cx="6272923" cy="42028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803A1AA-2C90-A364-4C23-48F8ED83A2A9}"/>
              </a:ext>
            </a:extLst>
          </p:cNvPr>
          <p:cNvSpPr txBox="1"/>
          <p:nvPr/>
        </p:nvSpPr>
        <p:spPr>
          <a:xfrm>
            <a:off x="7968208" y="2060848"/>
            <a:ext cx="3384376" cy="324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Why use long reads for Plasmids sequencing?</a:t>
            </a:r>
          </a:p>
          <a:p>
            <a:endParaRPr lang="en-US" dirty="0"/>
          </a:p>
          <a:p>
            <a:r>
              <a:rPr lang="en-US" dirty="0"/>
              <a:t>Plasmids can be up to several hundred kb</a:t>
            </a:r>
          </a:p>
          <a:p>
            <a:endParaRPr lang="en-US" dirty="0"/>
          </a:p>
          <a:p>
            <a:r>
              <a:rPr lang="en-US" dirty="0"/>
              <a:t>It is important to be able to know which plasmid an antibiotic resistance gene is on, to be able to track it. </a:t>
            </a:r>
          </a:p>
        </p:txBody>
      </p:sp>
    </p:spTree>
    <p:extLst>
      <p:ext uri="{BB962C8B-B14F-4D97-AF65-F5344CB8AC3E}">
        <p14:creationId xmlns:p14="http://schemas.microsoft.com/office/powerpoint/2010/main" val="12096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8D068-B325-4A21-9137-26A0F7D4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Methylation, what is it, and is it useful information?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24F7192-473C-4183-B3DF-E47CE5EF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22</a:t>
            </a:fld>
            <a:endParaRPr lang="da-DK" dirty="0"/>
          </a:p>
        </p:txBody>
      </p:sp>
      <p:pic>
        <p:nvPicPr>
          <p:cNvPr id="1036" name="Picture 12" descr="Dynamics and Context-Dependent Roles of DNA Methylation - ScienceDirect">
            <a:extLst>
              <a:ext uri="{FF2B5EF4-FFF2-40B4-BE49-F238E27FC236}">
                <a16:creationId xmlns:a16="http://schemas.microsoft.com/office/drawing/2014/main" id="{F8F778FE-93B8-4013-A098-CF44238B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36912"/>
            <a:ext cx="4057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B6927CD-0DBD-4657-A2CB-46A7B0C4B5BB}"/>
              </a:ext>
            </a:extLst>
          </p:cNvPr>
          <p:cNvSpPr txBox="1"/>
          <p:nvPr/>
        </p:nvSpPr>
        <p:spPr>
          <a:xfrm>
            <a:off x="839416" y="46531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 err="1"/>
              <a:t>Ambrosi</a:t>
            </a:r>
            <a:r>
              <a:rPr lang="en-US" sz="1000" dirty="0"/>
              <a:t> et al. 2017 ”Dynamics and context dependent roles of DNA Methylation”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788798C-9D39-488E-98CE-0354F7314239}"/>
              </a:ext>
            </a:extLst>
          </p:cNvPr>
          <p:cNvSpPr txBox="1"/>
          <p:nvPr/>
        </p:nvSpPr>
        <p:spPr>
          <a:xfrm>
            <a:off x="6240016" y="2852936"/>
            <a:ext cx="5400600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Briefly: gene expression regulation. Among other things, it influences what type of cell a naïve cell becomes, by determining which genes are expressed.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158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E855F8A-A490-86A4-FA15-2337FF46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23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64D129-0344-9491-C2E9-BE9C1D0E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en-US" dirty="0"/>
              <a:t>Structural Variants (SVs) </a:t>
            </a:r>
          </a:p>
        </p:txBody>
      </p:sp>
      <p:pic>
        <p:nvPicPr>
          <p:cNvPr id="6" name="Billede 5" descr="Et billede, der indeholder tekst, skærmbillede, linje/række, diagram&#10;&#10;Automatisk genereret beskrivelse">
            <a:extLst>
              <a:ext uri="{FF2B5EF4-FFF2-40B4-BE49-F238E27FC236}">
                <a16:creationId xmlns:a16="http://schemas.microsoft.com/office/drawing/2014/main" id="{7C111137-9B68-982C-60B4-C69908D0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42" y="1989139"/>
            <a:ext cx="7929928" cy="4202862"/>
          </a:xfrm>
          <a:prstGeom prst="rect">
            <a:avLst/>
          </a:prstGeo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8D873A3-37DC-DAB7-EE34-32F7758DE969}"/>
              </a:ext>
            </a:extLst>
          </p:cNvPr>
          <p:cNvSpPr txBox="1"/>
          <p:nvPr/>
        </p:nvSpPr>
        <p:spPr>
          <a:xfrm>
            <a:off x="2783632" y="628733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https://www.nature.com/articles/s41698-021-00155-6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88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C58B514-F6FC-8988-8510-CC68FDFC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A0B9D05-5ACD-EFC7-0757-4C3BDC0E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989291-A4A7-D927-4AF9-B0627677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1FEBAE-D3A4-57EE-9071-53BB10B7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Repetitive regions and their challenge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1BB1956-C9C3-50F3-FA16-CD173A90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28" y="2051459"/>
            <a:ext cx="7553325" cy="393382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19742C3-7E26-AA65-209E-384DF8F19F2A}"/>
              </a:ext>
            </a:extLst>
          </p:cNvPr>
          <p:cNvSpPr txBox="1"/>
          <p:nvPr/>
        </p:nvSpPr>
        <p:spPr>
          <a:xfrm>
            <a:off x="2279576" y="5666881"/>
            <a:ext cx="6098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b="0" i="0" dirty="0" err="1">
                <a:solidFill>
                  <a:srgbClr val="333333"/>
                </a:solidFill>
                <a:effectLst/>
              </a:rPr>
              <a:t>Shown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is the GC bias in Illumina reads from a 400-bp fragment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library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amplified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using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the standard PCR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protocol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(Phusion HF, short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denaturation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) on a fast-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ramping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thermocycler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(red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squares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), Phusion HF with long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denaturation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and 2M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betaine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(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black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triangles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),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AccuPrime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Taq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HiFi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with long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denaturation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and primer extension at 65°C (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blue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diamonds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) or 60°C (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purple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 </a:t>
            </a:r>
            <a:r>
              <a:rPr lang="da-DK" sz="1000" b="0" i="0" dirty="0" err="1">
                <a:solidFill>
                  <a:srgbClr val="333333"/>
                </a:solidFill>
                <a:effectLst/>
              </a:rPr>
              <a:t>diamonds</a:t>
            </a:r>
            <a:r>
              <a:rPr lang="da-DK" sz="1000" b="0" i="0" dirty="0">
                <a:solidFill>
                  <a:srgbClr val="333333"/>
                </a:solidFill>
                <a:effectLst/>
              </a:rPr>
              <a:t>)</a:t>
            </a:r>
            <a:endParaRPr lang="en-US" sz="1000" dirty="0">
              <a:hlinkClick r:id="rId3"/>
            </a:endParaRPr>
          </a:p>
          <a:p>
            <a:r>
              <a:rPr lang="en-US" sz="1000" dirty="0">
                <a:hlinkClick r:id="rId4"/>
              </a:rPr>
              <a:t>https://genomebiology.biomedcentral.com/articles/10.1186/gb-2011-12-2-r18</a:t>
            </a:r>
            <a:r>
              <a:rPr lang="en-US" sz="1000" dirty="0"/>
              <a:t> </a:t>
            </a:r>
          </a:p>
          <a:p>
            <a:r>
              <a:rPr lang="en-US" sz="1000" dirty="0"/>
              <a:t>Old overview, but still illustrates the issues with short read sequencing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CB9251B-6411-FF4C-16AA-050C79E97664}"/>
              </a:ext>
            </a:extLst>
          </p:cNvPr>
          <p:cNvSpPr txBox="1"/>
          <p:nvPr/>
        </p:nvSpPr>
        <p:spPr>
          <a:xfrm>
            <a:off x="8544272" y="1484784"/>
            <a:ext cx="3168352" cy="3312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Repetitive sequences, why are they a problem when sequencing?: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or low GC regions are hard to amplify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DNA fragmentation is not random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to assemble with short reads, if the repetitive region becomes larger than 100bp. Tandem repeats can be up to 1,7Mbp in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To overcome this, use sequencing methods that do not require PCR and fragmentation, and produces long reads.  </a:t>
            </a:r>
          </a:p>
        </p:txBody>
      </p:sp>
    </p:spTree>
    <p:extLst>
      <p:ext uri="{BB962C8B-B14F-4D97-AF65-F5344CB8AC3E}">
        <p14:creationId xmlns:p14="http://schemas.microsoft.com/office/powerpoint/2010/main" val="330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E98CC15-B5BD-A16F-325C-04DC66E1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1AB6BD9-346C-72CE-0FD7-F3F763D6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7FFEE29-B50C-16C7-A9CB-7288287E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822D8DC-A5C7-DB51-9F2A-094138B2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main Long Read Sequencing technologies</a:t>
            </a:r>
          </a:p>
        </p:txBody>
      </p:sp>
      <p:pic>
        <p:nvPicPr>
          <p:cNvPr id="4098" name="Picture 2" descr="PacBio Announces Revio, a Revolutionary New Long Read Sequencing System  Designed to Provide 15 Times More HiFi Data and Human Genomes at Scale for  Under $1,000 - PacBio">
            <a:extLst>
              <a:ext uri="{FF2B5EF4-FFF2-40B4-BE49-F238E27FC236}">
                <a16:creationId xmlns:a16="http://schemas.microsoft.com/office/drawing/2014/main" id="{D22015A2-DF44-A78D-A844-F0B60A27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723633"/>
            <a:ext cx="5103821" cy="51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nION | Oxford Nanopore Technologies">
            <a:extLst>
              <a:ext uri="{FF2B5EF4-FFF2-40B4-BE49-F238E27FC236}">
                <a16:creationId xmlns:a16="http://schemas.microsoft.com/office/drawing/2014/main" id="{E5B31A58-E49D-A4B4-87BF-5455FDF2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16572"/>
            <a:ext cx="5825595" cy="31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7FB49DC-E60E-2AF2-FD27-64A64DC10B6F}"/>
              </a:ext>
            </a:extLst>
          </p:cNvPr>
          <p:cNvSpPr txBox="1"/>
          <p:nvPr/>
        </p:nvSpPr>
        <p:spPr>
          <a:xfrm>
            <a:off x="5978953" y="622891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i="1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114814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7AB5378-A46B-41ED-AB7B-F5B17CED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26</a:t>
            </a:fld>
            <a:endParaRPr lang="da-DK" dirty="0"/>
          </a:p>
        </p:txBody>
      </p:sp>
      <p:pic>
        <p:nvPicPr>
          <p:cNvPr id="1028" name="Picture 4" descr="Nanopore sequencing technology, bioinformatics and applications | Nature  Biotechnology">
            <a:extLst>
              <a:ext uri="{FF2B5EF4-FFF2-40B4-BE49-F238E27FC236}">
                <a16:creationId xmlns:a16="http://schemas.microsoft.com/office/drawing/2014/main" id="{3ADA8893-D9D2-4CC0-B9DC-6409804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08720"/>
            <a:ext cx="65246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08EB734-28CC-4D2F-AFD0-DEA90DE0AF95}"/>
              </a:ext>
            </a:extLst>
          </p:cNvPr>
          <p:cNvSpPr txBox="1"/>
          <p:nvPr/>
        </p:nvSpPr>
        <p:spPr>
          <a:xfrm>
            <a:off x="729669" y="5229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050" dirty="0"/>
              <a:t>Source: Nature.com </a:t>
            </a:r>
            <a:br>
              <a:rPr lang="da-DK" sz="1050" dirty="0"/>
            </a:br>
            <a:r>
              <a:rPr lang="en-US" sz="1050" dirty="0"/>
              <a:t>Nanopore sequencing technology, bioinformatics and applications</a:t>
            </a:r>
          </a:p>
          <a:p>
            <a:endParaRPr lang="da-DK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1E4BA62-FFF0-4549-92E6-01CB28B47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41" y="320648"/>
            <a:ext cx="4548580" cy="3081774"/>
          </a:xfrm>
          <a:prstGeom prst="rect">
            <a:avLst/>
          </a:prstGeom>
        </p:spPr>
      </p:pic>
      <p:pic>
        <p:nvPicPr>
          <p:cNvPr id="1036" name="Picture 12" descr="Beer DNA sequencing | Street Science Community">
            <a:extLst>
              <a:ext uri="{FF2B5EF4-FFF2-40B4-BE49-F238E27FC236}">
                <a16:creationId xmlns:a16="http://schemas.microsoft.com/office/drawing/2014/main" id="{143BB08D-1DC1-4A36-A2B3-905781CC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9" b="9886"/>
          <a:stretch/>
        </p:blipFill>
        <p:spPr bwMode="auto">
          <a:xfrm>
            <a:off x="7544253" y="2950841"/>
            <a:ext cx="4548580" cy="31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96418F-393E-32E8-8168-BBC866A6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32662"/>
            <a:ext cx="4224553" cy="575972"/>
          </a:xfrm>
        </p:spPr>
        <p:txBody>
          <a:bodyPr/>
          <a:lstStyle/>
          <a:p>
            <a:r>
              <a:rPr lang="en-US" dirty="0"/>
              <a:t>Nanopore sequencing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114D6F7A-4DF3-FEF7-4F49-B11DCD35EEB0}"/>
              </a:ext>
            </a:extLst>
          </p:cNvPr>
          <p:cNvCxnSpPr/>
          <p:nvPr/>
        </p:nvCxnSpPr>
        <p:spPr>
          <a:xfrm>
            <a:off x="4871864" y="476672"/>
            <a:ext cx="360040" cy="1728192"/>
          </a:xfrm>
          <a:prstGeom prst="straightConnector1">
            <a:avLst/>
          </a:prstGeom>
          <a:ln w="57150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D913A-D7EE-3AC4-313C-C8275B19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209906"/>
            <a:ext cx="10137524" cy="828000"/>
          </a:xfrm>
        </p:spPr>
        <p:txBody>
          <a:bodyPr/>
          <a:lstStyle/>
          <a:p>
            <a:r>
              <a:rPr lang="en-US" dirty="0"/>
              <a:t>Library preparation: highlighted methods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33157F8-28FC-8A20-FA0F-C9ECB3C2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5625264"/>
            <a:ext cx="687386" cy="180000"/>
          </a:xfrm>
        </p:spPr>
        <p:txBody>
          <a:bodyPr/>
          <a:lstStyle/>
          <a:p>
            <a:fld id="{667EC89C-17A0-4E64-A6D2-B825673CEEDF}" type="slidenum">
              <a:rPr lang="da-DK" smtClean="0"/>
              <a:t>27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E4075E7-F9D6-137E-3AA3-DA0F3CE1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50" y="1542054"/>
            <a:ext cx="4448175" cy="386715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FDA832E-E54F-1B1A-903F-15B892D38262}"/>
              </a:ext>
            </a:extLst>
          </p:cNvPr>
          <p:cNvSpPr txBox="1"/>
          <p:nvPr/>
        </p:nvSpPr>
        <p:spPr>
          <a:xfrm>
            <a:off x="2495600" y="1181968"/>
            <a:ext cx="2599719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Ligation Sequencing Kit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95D4456-C695-344B-56A6-12E1EA83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493563"/>
            <a:ext cx="4524203" cy="3929696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802D894C-546D-0E42-6805-B9549B9FE67C}"/>
              </a:ext>
            </a:extLst>
          </p:cNvPr>
          <p:cNvSpPr txBox="1"/>
          <p:nvPr/>
        </p:nvSpPr>
        <p:spPr>
          <a:xfrm>
            <a:off x="7824192" y="1181968"/>
            <a:ext cx="2599719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Rapid Sequencing Kit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5261F4B-B5DA-8ED3-A954-FE2846CB2081}"/>
              </a:ext>
            </a:extLst>
          </p:cNvPr>
          <p:cNvSpPr txBox="1"/>
          <p:nvPr/>
        </p:nvSpPr>
        <p:spPr>
          <a:xfrm>
            <a:off x="1631503" y="5589240"/>
            <a:ext cx="9873109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Both have barcoding options up to 96, and there are many other library preparation methods, including for RNA and cDNA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93A7D5C-199E-E596-DECA-6F1D416BD031}"/>
              </a:ext>
            </a:extLst>
          </p:cNvPr>
          <p:cNvSpPr txBox="1"/>
          <p:nvPr/>
        </p:nvSpPr>
        <p:spPr>
          <a:xfrm>
            <a:off x="1369358" y="5348517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https://nanoporetech.com/products/prepare/dna-library-preparation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0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08916-3C53-8587-6250-531E286C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hurdle with Nanopore: Homopolymers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8C909EA-89D1-2431-F460-12F6C7BF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28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C264444-CC08-EF2B-5025-9E1426E7DBF7}"/>
              </a:ext>
            </a:extLst>
          </p:cNvPr>
          <p:cNvPicPr/>
          <p:nvPr/>
        </p:nvPicPr>
        <p:blipFill rotWithShape="1">
          <a:blip r:embed="rId2"/>
          <a:srcRect l="38852" t="13117" r="-1" b="23131"/>
          <a:stretch/>
        </p:blipFill>
        <p:spPr>
          <a:xfrm>
            <a:off x="2603612" y="2060848"/>
            <a:ext cx="6984776" cy="36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6E72095-13DA-AAC7-5229-15E0134E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29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341F24-3C7C-A861-BDF0-11D3B49A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366"/>
            <a:ext cx="12192000" cy="646863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E9AFA7-7D7F-DDB7-8360-61EDA341D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3839707"/>
            <a:ext cx="3209925" cy="10287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10846-97EB-62F5-BCE8-3C7F3B0F689A}"/>
              </a:ext>
            </a:extLst>
          </p:cNvPr>
          <p:cNvSpPr txBox="1"/>
          <p:nvPr/>
        </p:nvSpPr>
        <p:spPr>
          <a:xfrm>
            <a:off x="3178270" y="116632"/>
            <a:ext cx="6408712" cy="2727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Real life example, typing of HLA in a Stem Cell Donor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EC86214-2D09-19E0-DA66-DF5AF5636075}"/>
              </a:ext>
            </a:extLst>
          </p:cNvPr>
          <p:cNvSpPr/>
          <p:nvPr/>
        </p:nvSpPr>
        <p:spPr>
          <a:xfrm>
            <a:off x="8040216" y="3573016"/>
            <a:ext cx="3209925" cy="1728192"/>
          </a:xfrm>
          <a:prstGeom prst="rect">
            <a:avLst/>
          </a:prstGeom>
          <a:solidFill>
            <a:srgbClr val="0070C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Suddenly random errors become systematic base calling errors </a:t>
            </a:r>
          </a:p>
        </p:txBody>
      </p:sp>
    </p:spTree>
    <p:extLst>
      <p:ext uri="{BB962C8B-B14F-4D97-AF65-F5344CB8AC3E}">
        <p14:creationId xmlns:p14="http://schemas.microsoft.com/office/powerpoint/2010/main" val="841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C60FC-0A12-6FCE-7A07-24D1C77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89" y="389926"/>
            <a:ext cx="10137524" cy="828000"/>
          </a:xfrm>
        </p:spPr>
        <p:txBody>
          <a:bodyPr/>
          <a:lstStyle/>
          <a:p>
            <a:r>
              <a:rPr lang="en-US" dirty="0"/>
              <a:t>Sequencing Techniques: An overview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4F40D1F-4440-6971-D8F3-902F9A22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502AAA-BE22-DF03-94D1-F6530AF0A1E0}"/>
              </a:ext>
            </a:extLst>
          </p:cNvPr>
          <p:cNvSpPr/>
          <p:nvPr/>
        </p:nvSpPr>
        <p:spPr>
          <a:xfrm>
            <a:off x="4331804" y="1340676"/>
            <a:ext cx="2880320" cy="1224136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Sanger Sequencing</a:t>
            </a:r>
          </a:p>
          <a:p>
            <a:pPr algn="ctr"/>
            <a:r>
              <a:rPr lang="en-US" dirty="0"/>
              <a:t>(First generation sequencing)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8CB1792-6F54-332E-8563-A5422E49E934}"/>
              </a:ext>
            </a:extLst>
          </p:cNvPr>
          <p:cNvSpPr/>
          <p:nvPr/>
        </p:nvSpPr>
        <p:spPr>
          <a:xfrm>
            <a:off x="4511824" y="2780928"/>
            <a:ext cx="2520280" cy="93610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Next generation Sequencing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C846A86D-BE76-386A-8EF7-C25C5A95915E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5771964" y="2564812"/>
            <a:ext cx="0" cy="216116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8FED6A64-792C-FD1D-BB42-BC5F5EB1BA51}"/>
              </a:ext>
            </a:extLst>
          </p:cNvPr>
          <p:cNvSpPr/>
          <p:nvPr/>
        </p:nvSpPr>
        <p:spPr>
          <a:xfrm>
            <a:off x="2279576" y="4149080"/>
            <a:ext cx="2880320" cy="93610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Second generation sequencing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663F834-6D33-FEB8-BF23-C3FC80BDDE2F}"/>
              </a:ext>
            </a:extLst>
          </p:cNvPr>
          <p:cNvSpPr/>
          <p:nvPr/>
        </p:nvSpPr>
        <p:spPr>
          <a:xfrm>
            <a:off x="7032104" y="4149080"/>
            <a:ext cx="2880320" cy="93610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Third generation sequencing 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AAC5DDF5-2181-5DD5-0E36-41E554FCA0E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flipH="1">
            <a:off x="3719736" y="3717032"/>
            <a:ext cx="2052228" cy="432048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8916FDB9-D0B4-99FB-4B69-4E8BAEECA03A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5771964" y="3717032"/>
            <a:ext cx="2700300" cy="432048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4A6F558E-4563-B1A7-23B5-4B59D26A2EDE}"/>
              </a:ext>
            </a:extLst>
          </p:cNvPr>
          <p:cNvSpPr/>
          <p:nvPr/>
        </p:nvSpPr>
        <p:spPr>
          <a:xfrm>
            <a:off x="1631504" y="5373216"/>
            <a:ext cx="1656184" cy="57606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Illumina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A20DFB2-DE90-308B-99AC-EBBC1FF21E13}"/>
              </a:ext>
            </a:extLst>
          </p:cNvPr>
          <p:cNvSpPr/>
          <p:nvPr/>
        </p:nvSpPr>
        <p:spPr>
          <a:xfrm>
            <a:off x="3917758" y="5373216"/>
            <a:ext cx="1656184" cy="57606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Ion Torrent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620FCA-47A3-430D-6A9B-C2853F13DBBD}"/>
              </a:ext>
            </a:extLst>
          </p:cNvPr>
          <p:cNvSpPr/>
          <p:nvPr/>
        </p:nvSpPr>
        <p:spPr>
          <a:xfrm>
            <a:off x="6618058" y="5373216"/>
            <a:ext cx="1656184" cy="57606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PacBio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66244D2-092D-946E-4CE4-9464DB3B2E3C}"/>
              </a:ext>
            </a:extLst>
          </p:cNvPr>
          <p:cNvSpPr/>
          <p:nvPr/>
        </p:nvSpPr>
        <p:spPr>
          <a:xfrm>
            <a:off x="8904312" y="5373216"/>
            <a:ext cx="1656184" cy="576064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Nanopore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0BEC7517-6491-A4C5-2495-227ECB4CBA00}"/>
              </a:ext>
            </a:extLst>
          </p:cNvPr>
          <p:cNvCxnSpPr>
            <a:stCxn id="13" idx="2"/>
            <a:endCxn id="19" idx="0"/>
          </p:cNvCxnSpPr>
          <p:nvPr/>
        </p:nvCxnSpPr>
        <p:spPr>
          <a:xfrm flipH="1">
            <a:off x="2459596" y="5085184"/>
            <a:ext cx="1260140" cy="288032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E08FFE26-FD32-2CAE-071A-23B7963AAA52}"/>
              </a:ext>
            </a:extLst>
          </p:cNvPr>
          <p:cNvCxnSpPr>
            <a:stCxn id="13" idx="2"/>
            <a:endCxn id="20" idx="0"/>
          </p:cNvCxnSpPr>
          <p:nvPr/>
        </p:nvCxnSpPr>
        <p:spPr>
          <a:xfrm>
            <a:off x="3719736" y="5085184"/>
            <a:ext cx="1026114" cy="288032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3E2A924F-E5BA-9B80-4801-5100BBCD76BB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 flipH="1">
            <a:off x="7446150" y="5085184"/>
            <a:ext cx="1026114" cy="288032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A5710763-3094-4000-798C-801071117FBB}"/>
              </a:ext>
            </a:extLst>
          </p:cNvPr>
          <p:cNvCxnSpPr>
            <a:stCxn id="14" idx="2"/>
            <a:endCxn id="22" idx="0"/>
          </p:cNvCxnSpPr>
          <p:nvPr/>
        </p:nvCxnSpPr>
        <p:spPr>
          <a:xfrm>
            <a:off x="8472264" y="5085184"/>
            <a:ext cx="1260140" cy="288032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7F468-0145-E3BA-0371-A00DEED5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368752"/>
            <a:ext cx="10137524" cy="828000"/>
          </a:xfrm>
        </p:spPr>
        <p:txBody>
          <a:bodyPr/>
          <a:lstStyle/>
          <a:p>
            <a:r>
              <a:rPr lang="en-US" dirty="0"/>
              <a:t>Duplex </a:t>
            </a:r>
            <a:r>
              <a:rPr lang="en-US" dirty="0" err="1"/>
              <a:t>basecalling</a:t>
            </a:r>
            <a:r>
              <a:rPr lang="en-US" dirty="0"/>
              <a:t> to overcome homopolymers?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DBBBBF5-0825-9B15-9B77-A844D59F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30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BB3EC27-64A7-4924-7A2D-E7A1DADAB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40289" y="1484784"/>
            <a:ext cx="6120130" cy="334899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A4C8F1B-4B41-79C7-B34E-6EEF56DB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484784"/>
            <a:ext cx="5926373" cy="324036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A13F6D8-17B9-957B-6F88-4556C4756348}"/>
              </a:ext>
            </a:extLst>
          </p:cNvPr>
          <p:cNvSpPr txBox="1"/>
          <p:nvPr/>
        </p:nvSpPr>
        <p:spPr>
          <a:xfrm>
            <a:off x="623392" y="4736177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https://nanoporetech.com/resource-centre/video/ncm22/advances-in-duplex-basecalling</a:t>
            </a:r>
            <a:r>
              <a:rPr lang="en-US" sz="1200" dirty="0"/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5A636BA-6E01-9623-1880-5A26DAC21376}"/>
              </a:ext>
            </a:extLst>
          </p:cNvPr>
          <p:cNvSpPr txBox="1"/>
          <p:nvPr/>
        </p:nvSpPr>
        <p:spPr>
          <a:xfrm>
            <a:off x="2135560" y="5229200"/>
            <a:ext cx="7128792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So, better Q/</a:t>
            </a:r>
            <a:r>
              <a:rPr lang="en-US" dirty="0" err="1"/>
              <a:t>Phred</a:t>
            </a:r>
            <a:r>
              <a:rPr lang="en-US" dirty="0"/>
              <a:t> score, but lower output. Only ~20% of the reads are duplex, and this does not work with barcoded reads (yet)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A60369F7-0EAE-63E4-1B6F-9B67120358B0}"/>
              </a:ext>
            </a:extLst>
          </p:cNvPr>
          <p:cNvCxnSpPr/>
          <p:nvPr/>
        </p:nvCxnSpPr>
        <p:spPr>
          <a:xfrm flipH="1">
            <a:off x="9768408" y="1484784"/>
            <a:ext cx="504056" cy="720080"/>
          </a:xfrm>
          <a:prstGeom prst="straightConnector1">
            <a:avLst/>
          </a:prstGeom>
          <a:ln w="9525">
            <a:solidFill>
              <a:srgbClr val="1F29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68FAF049-3038-00B3-DA4E-E6E99B59F298}"/>
              </a:ext>
            </a:extLst>
          </p:cNvPr>
          <p:cNvSpPr txBox="1"/>
          <p:nvPr/>
        </p:nvSpPr>
        <p:spPr>
          <a:xfrm>
            <a:off x="9910209" y="92296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/>
              <a:t>What base should </a:t>
            </a:r>
          </a:p>
          <a:p>
            <a:r>
              <a:rPr lang="en-US" dirty="0"/>
              <a:t>this have been?</a:t>
            </a:r>
          </a:p>
        </p:txBody>
      </p:sp>
    </p:spTree>
    <p:extLst>
      <p:ext uri="{BB962C8B-B14F-4D97-AF65-F5344CB8AC3E}">
        <p14:creationId xmlns:p14="http://schemas.microsoft.com/office/powerpoint/2010/main" val="372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EB23DD-B704-5A91-FBE6-A2F731FF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31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1E84C5-3F32-7111-25E4-A605ED26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91" y="872716"/>
            <a:ext cx="10137524" cy="828000"/>
          </a:xfrm>
        </p:spPr>
        <p:txBody>
          <a:bodyPr anchor="b">
            <a:normAutofit/>
          </a:bodyPr>
          <a:lstStyle/>
          <a:p>
            <a:r>
              <a:rPr lang="en-US" dirty="0"/>
              <a:t>PacBio (HiFi)</a:t>
            </a:r>
          </a:p>
        </p:txBody>
      </p:sp>
      <p:pic>
        <p:nvPicPr>
          <p:cNvPr id="7" name="Billede 6" descr="Et billede, der indeholder tekst, skærmbillede, diagram, linje/række&#10;&#10;Automatisk genereret beskrivelse">
            <a:extLst>
              <a:ext uri="{FF2B5EF4-FFF2-40B4-BE49-F238E27FC236}">
                <a16:creationId xmlns:a16="http://schemas.microsoft.com/office/drawing/2014/main" id="{8BA9A899-E538-89F0-A228-0080A7D8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82422"/>
            <a:ext cx="9497995" cy="4202862"/>
          </a:xfrm>
          <a:prstGeom prst="rect">
            <a:avLst/>
          </a:prstGeom>
          <a:noFill/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F917589-454C-0355-4879-D15F20DB7BE0}"/>
              </a:ext>
            </a:extLst>
          </p:cNvPr>
          <p:cNvSpPr txBox="1"/>
          <p:nvPr/>
        </p:nvSpPr>
        <p:spPr>
          <a:xfrm>
            <a:off x="1847528" y="5724537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https://www.pacb.com/technology/hifi-sequencing/</a:t>
            </a:r>
            <a:r>
              <a:rPr lang="en-US" sz="1200" dirty="0"/>
              <a:t>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BFB7CA1-E3D2-8641-721C-A2ED22ADB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15" y="0"/>
            <a:ext cx="2612988" cy="19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38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D13FE0-6969-4BBE-1C50-1D24982D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3B2AA3-DBCA-FD91-4416-755BF166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7A602E-B384-BC48-80E5-94B7815D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19618D6-3030-2411-5C10-D42BAFB1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PacBio Sequencing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7781F61-0C90-0C63-AABC-511A8C70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895475"/>
            <a:ext cx="101822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7D2CB67-36C9-91EC-0498-7190AB1C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33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DD9CEF-07B1-C802-FC9D-2972D786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9" y="610666"/>
            <a:ext cx="4008529" cy="828000"/>
          </a:xfrm>
        </p:spPr>
        <p:txBody>
          <a:bodyPr anchor="b">
            <a:normAutofit/>
          </a:bodyPr>
          <a:lstStyle/>
          <a:p>
            <a:r>
              <a:rPr lang="en-US" dirty="0"/>
              <a:t>Library preparation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4DDBC5E-2F8C-E085-028B-0A3C627C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99159"/>
            <a:ext cx="4229100" cy="444817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C01C1C5-1D76-B1B6-5AE3-93FC48B63D6F}"/>
              </a:ext>
            </a:extLst>
          </p:cNvPr>
          <p:cNvSpPr txBox="1"/>
          <p:nvPr/>
        </p:nvSpPr>
        <p:spPr>
          <a:xfrm>
            <a:off x="1343473" y="142982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u="sng" dirty="0" err="1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3"/>
              </a:rPr>
              <a:t>SMRTbell</a:t>
            </a:r>
            <a:r>
              <a:rPr lang="da-DK" b="0" i="0" u="sng" dirty="0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3"/>
              </a:rPr>
              <a:t>® </a:t>
            </a:r>
            <a:r>
              <a:rPr lang="da-DK" b="0" i="0" u="sng" dirty="0" err="1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3"/>
              </a:rPr>
              <a:t>prep</a:t>
            </a:r>
            <a:r>
              <a:rPr lang="da-DK" b="0" i="0" u="sng" dirty="0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3"/>
              </a:rPr>
              <a:t> kit 3.0</a:t>
            </a:r>
            <a:endParaRPr lang="en-US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82BA68E6-00F2-2F36-A63B-760F42C2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570" y="2006697"/>
            <a:ext cx="6791325" cy="4162425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236B015-BA89-9A55-9918-5B3781B8230A}"/>
              </a:ext>
            </a:extLst>
          </p:cNvPr>
          <p:cNvSpPr txBox="1"/>
          <p:nvPr/>
        </p:nvSpPr>
        <p:spPr>
          <a:xfrm>
            <a:off x="5423822" y="155085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sng" dirty="0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5"/>
              </a:rPr>
              <a:t>Preparing multiplexed amplicon libraries using </a:t>
            </a:r>
            <a:r>
              <a:rPr lang="en-US" sz="1400" b="0" i="0" u="sng" dirty="0" err="1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5"/>
              </a:rPr>
              <a:t>SMRTBell</a:t>
            </a:r>
            <a:r>
              <a:rPr lang="en-US" sz="1400" b="0" i="0" u="sng" dirty="0">
                <a:solidFill>
                  <a:srgbClr val="D9178D"/>
                </a:solidFill>
                <a:effectLst/>
                <a:latin typeface="Roboto" panose="02000000000000000000" pitchFamily="2" charset="0"/>
                <a:hlinkClick r:id="rId5"/>
              </a:rPr>
              <a:t> prep kit 3.0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9518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103E1-0919-41B3-74C2-38B09F1D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7" y="871200"/>
            <a:ext cx="10137775" cy="828000"/>
          </a:xfrm>
        </p:spPr>
        <p:txBody>
          <a:bodyPr anchor="b">
            <a:normAutofit/>
          </a:bodyPr>
          <a:lstStyle/>
          <a:p>
            <a:r>
              <a:rPr lang="en-US" dirty="0"/>
              <a:t>Biggest hurdles with </a:t>
            </a:r>
            <a:r>
              <a:rPr lang="en-US" dirty="0" err="1"/>
              <a:t>Pacbio</a:t>
            </a:r>
            <a:r>
              <a:rPr lang="en-US" dirty="0"/>
              <a:t> HiFi/</a:t>
            </a:r>
            <a:r>
              <a:rPr lang="en-US" dirty="0" err="1"/>
              <a:t>Revio</a:t>
            </a:r>
            <a:r>
              <a:rPr lang="en-US" dirty="0"/>
              <a:t>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B3D525-9440-7E50-7500-A5AB7D2490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7" y="1989139"/>
            <a:ext cx="4924425" cy="3498850"/>
          </a:xfrm>
        </p:spPr>
        <p:txBody>
          <a:bodyPr>
            <a:normAutofit/>
          </a:bodyPr>
          <a:lstStyle/>
          <a:p>
            <a:r>
              <a:rPr lang="en-US" dirty="0"/>
              <a:t>Limited read length </a:t>
            </a:r>
          </a:p>
          <a:p>
            <a:r>
              <a:rPr lang="en-US" dirty="0"/>
              <a:t>Requires shearing or amplification, which may lead to low coverage of high or low GC rich areas </a:t>
            </a:r>
          </a:p>
          <a:p>
            <a:r>
              <a:rPr lang="en-US" dirty="0"/>
              <a:t>Fixed sequencing time for a SMRT cell</a:t>
            </a:r>
          </a:p>
          <a:p>
            <a:r>
              <a:rPr lang="en-US" dirty="0"/>
              <a:t>It’s large </a:t>
            </a:r>
          </a:p>
        </p:txBody>
      </p:sp>
      <p:pic>
        <p:nvPicPr>
          <p:cNvPr id="5122" name="Picture 2" descr="Revio Sequencing System">
            <a:extLst>
              <a:ext uri="{FF2B5EF4-FFF2-40B4-BE49-F238E27FC236}">
                <a16:creationId xmlns:a16="http://schemas.microsoft.com/office/drawing/2014/main" id="{2881E5DA-37AD-780C-3C87-51D4645A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188" y="2354533"/>
            <a:ext cx="4924424" cy="27699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795D079-5C86-8A51-BCD5-460E42A480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4613" y="6288074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375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diagram, skærmbillede, origami&#10;&#10;Automatisk genereret beskrivelse">
            <a:extLst>
              <a:ext uri="{FF2B5EF4-FFF2-40B4-BE49-F238E27FC236}">
                <a16:creationId xmlns:a16="http://schemas.microsoft.com/office/drawing/2014/main" id="{33753069-EB4D-90DE-DD7A-2D80774E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88640"/>
            <a:ext cx="6288814" cy="6037262"/>
          </a:xfrm>
          <a:prstGeom prst="rect">
            <a:avLst/>
          </a:prstGeom>
          <a:noFill/>
        </p:spPr>
      </p:pic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72E6E7C1-5BBD-1BAB-316A-E1E00CB042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8074"/>
            <a:ext cx="687386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35</a:t>
            </a:fld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469C9F7-9214-6171-3928-542407A1E368}"/>
              </a:ext>
            </a:extLst>
          </p:cNvPr>
          <p:cNvSpPr txBox="1"/>
          <p:nvPr/>
        </p:nvSpPr>
        <p:spPr>
          <a:xfrm>
            <a:off x="8400256" y="2420888"/>
            <a:ext cx="2664296" cy="3240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The enrichment strategies can be used on all sequencing platforms, except Adaptive Sampling, which requires the use of Nanopore’s ability to flick out a read using the positive and negative charge.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0403F3-C46C-5C59-20E6-93783310DF83}"/>
              </a:ext>
            </a:extLst>
          </p:cNvPr>
          <p:cNvSpPr txBox="1"/>
          <p:nvPr/>
        </p:nvSpPr>
        <p:spPr>
          <a:xfrm>
            <a:off x="861112" y="619282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https://www.nature.com/articles/s41576-023-00600-1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4E402-E4FD-2D01-17C0-6AF6379D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experiences with Long Read Sequencing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0A58456-F305-1F5E-4573-817D85EA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36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C2EA0BB-5D1E-3DDD-6B2E-2AAA12D167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Plasmids, tracking of antibiotic resistance – SSI </a:t>
            </a:r>
          </a:p>
          <a:p>
            <a:r>
              <a:rPr lang="en-US" dirty="0"/>
              <a:t>Cas9 Mediated Enrichment – Oxford Nanopore Technologies (ONT)</a:t>
            </a:r>
          </a:p>
          <a:p>
            <a:r>
              <a:rPr lang="en-US" dirty="0"/>
              <a:t>Leukemia panel (AML), one diagnostic tool for all types of AML – ONT</a:t>
            </a:r>
          </a:p>
          <a:p>
            <a:r>
              <a:rPr lang="en-US" dirty="0"/>
              <a:t>Covid-19 test – ONT</a:t>
            </a:r>
          </a:p>
          <a:p>
            <a:r>
              <a:rPr lang="en-US" dirty="0"/>
              <a:t>De Novo Assembly of viral DNA in metagenomic samples, getting a consensus/reference sequence for new variants/virus – ONT  </a:t>
            </a:r>
          </a:p>
          <a:p>
            <a:r>
              <a:rPr lang="en-US" dirty="0"/>
              <a:t>HLA typing – The University Hospital of Copenhagen, </a:t>
            </a:r>
            <a:r>
              <a:rPr lang="en-US" dirty="0" err="1"/>
              <a:t>Rigshospitalet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0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D8BB1-939E-9276-9AC4-2742F4BE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81" y="765390"/>
            <a:ext cx="10137524" cy="608372"/>
          </a:xfrm>
        </p:spPr>
        <p:txBody>
          <a:bodyPr/>
          <a:lstStyle/>
          <a:p>
            <a:r>
              <a:rPr lang="en-US" dirty="0"/>
              <a:t>Comparison of the 3 major players </a:t>
            </a:r>
            <a:br>
              <a:rPr lang="en-US" dirty="0"/>
            </a:br>
            <a:r>
              <a:rPr lang="en-US" dirty="0"/>
              <a:t>in sequencing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E6F5E20-1259-1CA4-CD78-D1DC3BCD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37</a:t>
            </a:fld>
            <a:endParaRPr lang="da-DK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6CF6183D-671B-1195-F8A4-D6DF8E69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7942"/>
              </p:ext>
            </p:extLst>
          </p:nvPr>
        </p:nvGraphicFramePr>
        <p:xfrm>
          <a:off x="1287581" y="1556792"/>
          <a:ext cx="1064106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55">
                  <a:extLst>
                    <a:ext uri="{9D8B030D-6E8A-4147-A177-3AD203B41FA5}">
                      <a16:colId xmlns:a16="http://schemas.microsoft.com/office/drawing/2014/main" val="5911024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6611173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945199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3596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Illumina (MiSeq)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Nanopore (MinION)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PacBio (</a:t>
                      </a:r>
                      <a:r>
                        <a:rPr lang="en-US" dirty="0" err="1"/>
                        <a:t>Revio</a:t>
                      </a:r>
                      <a:r>
                        <a:rPr lang="en-US" dirty="0"/>
                        <a:t>/SMRT)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2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read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 (record &gt;4mb)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86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per 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$779,000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9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~Q40 (Min Q30)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~Q20 (Personal experience say it’s Q15)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~Q30 (Min Q20)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0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Run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4h (1x36bp)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56h (2x300bp)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0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Methylation?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RNA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1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Reusable flow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73466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B8B8F0CA-E653-40E8-3165-809195794165}"/>
              </a:ext>
            </a:extLst>
          </p:cNvPr>
          <p:cNvSpPr txBox="1"/>
          <p:nvPr/>
        </p:nvSpPr>
        <p:spPr>
          <a:xfrm>
            <a:off x="1559496" y="5400640"/>
            <a:ext cx="676875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*lease of the instrument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895BBDB-34D6-F7BC-5440-5A114302E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19" y="0"/>
            <a:ext cx="4751180" cy="14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A1661-3C62-DAAC-8CCA-0C7AD606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1D82DF2-F50C-FC91-0D5B-304927A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806E95-52F3-5880-B232-2B6EA90119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Same questions, compare your answers to those at the start of the lecture. Have they changed?</a:t>
            </a:r>
          </a:p>
        </p:txBody>
      </p:sp>
    </p:spTree>
    <p:extLst>
      <p:ext uri="{BB962C8B-B14F-4D97-AF65-F5344CB8AC3E}">
        <p14:creationId xmlns:p14="http://schemas.microsoft.com/office/powerpoint/2010/main" val="131574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A09FE-F4E2-FC52-2370-08D88C72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</a:t>
            </a:r>
            <a:br>
              <a:rPr lang="en-US" dirty="0"/>
            </a:br>
            <a:r>
              <a:rPr lang="en-US" dirty="0"/>
              <a:t>What is the longest read that can be obtained using Nanopore Sequencing? Note, not average read length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73B1383-D31D-B7D5-1C9D-08EE483A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B43F88-89B6-964A-FA2C-5C4C082FE7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25kb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limit </a:t>
            </a:r>
          </a:p>
        </p:txBody>
      </p:sp>
      <p:pic>
        <p:nvPicPr>
          <p:cNvPr id="6" name="Grafik 5" descr="Afkrydsning med massiv udfyldning">
            <a:extLst>
              <a:ext uri="{FF2B5EF4-FFF2-40B4-BE49-F238E27FC236}">
                <a16:creationId xmlns:a16="http://schemas.microsoft.com/office/drawing/2014/main" id="{1C4544DB-5D2B-EEBC-C350-06519E22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640" y="3284984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890A4-EEF0-4A72-063B-965232B4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E9D58D8-9B89-F061-5817-CECBFADE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3962EF-8377-DA9D-4BB7-270CB2A93F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 multiple choice questions</a:t>
            </a:r>
          </a:p>
          <a:p>
            <a:pPr marL="0" indent="0">
              <a:buNone/>
            </a:pPr>
            <a:r>
              <a:rPr lang="en-US" dirty="0"/>
              <a:t>Note your answers on a piece of paper or laptop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632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350D4-2B7F-1254-0852-F0465294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</a:t>
            </a:r>
            <a:br>
              <a:rPr lang="en-US" dirty="0"/>
            </a:br>
            <a:r>
              <a:rPr lang="en-US" dirty="0"/>
              <a:t>What is the longest read that can be obtained using PacBio Sequencing? Note, not average read length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7F0DE7F-23B4-4BEE-6256-BED7B8B4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F30A39-C5A8-7306-48A4-D90B0C96F5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25kb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limit</a:t>
            </a:r>
          </a:p>
          <a:p>
            <a:endParaRPr lang="en-US" dirty="0"/>
          </a:p>
        </p:txBody>
      </p:sp>
      <p:pic>
        <p:nvPicPr>
          <p:cNvPr id="5" name="Grafik 4" descr="Afkrydsning med massiv udfyldning">
            <a:extLst>
              <a:ext uri="{FF2B5EF4-FFF2-40B4-BE49-F238E27FC236}">
                <a16:creationId xmlns:a16="http://schemas.microsoft.com/office/drawing/2014/main" id="{85E492B0-C3E4-C02C-1ACE-BE651D12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7608" y="1869758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2A90-DDF8-458E-63AD-393E7076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</a:t>
            </a:r>
            <a:br>
              <a:rPr lang="en-US" dirty="0"/>
            </a:br>
            <a:r>
              <a:rPr lang="en-US" dirty="0"/>
              <a:t>What is phasing?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B015629-30C4-42DD-2D51-ADA0D949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41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53CDC36-08CD-EFB8-5E8B-BF6906843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 introduce something in stages over a particular period of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Phasing is the rhythmic equivalent of cycling through the phase of two waveforms as in phasing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process of statistical estimation of haplotypes from genotype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of the above </a:t>
            </a:r>
          </a:p>
        </p:txBody>
      </p:sp>
      <p:pic>
        <p:nvPicPr>
          <p:cNvPr id="5" name="Grafik 4" descr="Afkrydsning med massiv udfyldning">
            <a:extLst>
              <a:ext uri="{FF2B5EF4-FFF2-40B4-BE49-F238E27FC236}">
                <a16:creationId xmlns:a16="http://schemas.microsoft.com/office/drawing/2014/main" id="{DC0F67E8-EF71-30AB-11F0-7852CD8C6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3752" y="3645024"/>
            <a:ext cx="529208" cy="529208"/>
          </a:xfrm>
          <a:prstGeom prst="rect">
            <a:avLst/>
          </a:prstGeom>
        </p:spPr>
      </p:pic>
      <p:pic>
        <p:nvPicPr>
          <p:cNvPr id="6" name="Grafik 5" descr="Afkrydsning med massiv udfyldning">
            <a:extLst>
              <a:ext uri="{FF2B5EF4-FFF2-40B4-BE49-F238E27FC236}">
                <a16:creationId xmlns:a16="http://schemas.microsoft.com/office/drawing/2014/main" id="{C8A8E49C-C154-C456-59D2-C0EA1CBE4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397" y="3200583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CAD08-FDB2-42CD-5EB9-EBF00DD2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4:</a:t>
            </a:r>
            <a:br>
              <a:rPr lang="en-US" dirty="0"/>
            </a:br>
            <a:r>
              <a:rPr lang="en-US" dirty="0"/>
              <a:t>What is one of the main advantages of Long Read Sequencing?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1A175EF-C0DA-7D98-F689-1147A0B2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1FB7AB-CC9B-CDD1-8259-0E41E1E2C0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Haplotyping and SVs are easier resolved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Cheaper and Faster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quality/Q-Score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of the above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Grafik 4" descr="Afkrydsning med massiv udfyldning">
            <a:extLst>
              <a:ext uri="{FF2B5EF4-FFF2-40B4-BE49-F238E27FC236}">
                <a16:creationId xmlns:a16="http://schemas.microsoft.com/office/drawing/2014/main" id="{CDB4E405-A760-31F2-29D0-DE793202B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0096" y="1813030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4F3A6-63D8-0F45-B223-2EEFEA7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5: </a:t>
            </a:r>
            <a:br>
              <a:rPr lang="en-US" dirty="0"/>
            </a:br>
            <a:r>
              <a:rPr lang="en-US" dirty="0"/>
              <a:t>Which sequencing platform is the best?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9B52DF-282B-FD1B-71EB-030DE318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43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951C8E-ED86-DBBE-7659-1683C5D06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PacBio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Nanopore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Illumina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depends on what you want to do</a:t>
            </a:r>
          </a:p>
        </p:txBody>
      </p:sp>
      <p:pic>
        <p:nvPicPr>
          <p:cNvPr id="5" name="Grafik 4" descr="Afkrydsning med massiv udfyldning">
            <a:extLst>
              <a:ext uri="{FF2B5EF4-FFF2-40B4-BE49-F238E27FC236}">
                <a16:creationId xmlns:a16="http://schemas.microsoft.com/office/drawing/2014/main" id="{8331E9AC-121C-3D02-F924-5737C13AA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356992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ECCF0-4B84-2D09-69F5-0F09DCD9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125CF17-5EA3-7BFE-44C8-D0BE336D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693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A09FE-F4E2-FC52-2370-08D88C72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</a:t>
            </a:r>
            <a:br>
              <a:rPr lang="en-US" dirty="0"/>
            </a:br>
            <a:r>
              <a:rPr lang="en-US" dirty="0"/>
              <a:t>What is the longest read that can be obtained using Nanopore Sequencing? Note, not average read length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73B1383-D31D-B7D5-1C9D-08EE483A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B43F88-89B6-964A-FA2C-5C4C082FE7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25kb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limit </a:t>
            </a:r>
          </a:p>
        </p:txBody>
      </p:sp>
    </p:spTree>
    <p:extLst>
      <p:ext uri="{BB962C8B-B14F-4D97-AF65-F5344CB8AC3E}">
        <p14:creationId xmlns:p14="http://schemas.microsoft.com/office/powerpoint/2010/main" val="377992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350D4-2B7F-1254-0852-F0465294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</a:t>
            </a:r>
            <a:br>
              <a:rPr lang="en-US" dirty="0"/>
            </a:br>
            <a:r>
              <a:rPr lang="en-US" dirty="0"/>
              <a:t>What is the longest read that can be obtained using PacBio Sequencing? Note, not average read length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7F0DE7F-23B4-4BEE-6256-BED7B8B4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F30A39-C5A8-7306-48A4-D90B0C96F5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25kb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10kb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2A90-DDF8-458E-63AD-393E7076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</a:t>
            </a:r>
            <a:br>
              <a:rPr lang="en-US" dirty="0"/>
            </a:br>
            <a:r>
              <a:rPr lang="en-US" dirty="0"/>
              <a:t>What is phasing?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B015629-30C4-42DD-2D51-ADA0D949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53CDC36-08CD-EFB8-5E8B-BF6906843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 introduce something in stages over a particular period of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Phasing is the rhythmic equivalent of cycling through the phase of two waveforms as in phasing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process of statistical estimation of haplotypes from genotype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of the above </a:t>
            </a:r>
          </a:p>
        </p:txBody>
      </p:sp>
    </p:spTree>
    <p:extLst>
      <p:ext uri="{BB962C8B-B14F-4D97-AF65-F5344CB8AC3E}">
        <p14:creationId xmlns:p14="http://schemas.microsoft.com/office/powerpoint/2010/main" val="77835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CAD08-FDB2-42CD-5EB9-EBF00DD2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4:</a:t>
            </a:r>
            <a:br>
              <a:rPr lang="en-US" dirty="0"/>
            </a:br>
            <a:r>
              <a:rPr lang="en-US" dirty="0"/>
              <a:t>What is one of the main advantages of Long Read Sequencing?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1A175EF-C0DA-7D98-F689-1147A0B2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1FB7AB-CC9B-CDD1-8259-0E41E1E2C0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Haplotyping and SVs are easier resolved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Cheaper and Faster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quality/Q-Score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of the above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9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4F3A6-63D8-0F45-B223-2EEFEA7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5: </a:t>
            </a:r>
            <a:br>
              <a:rPr lang="en-US" dirty="0"/>
            </a:br>
            <a:r>
              <a:rPr lang="en-US" dirty="0"/>
              <a:t>Which sequencing platform is the best?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9B52DF-282B-FD1B-71EB-030DE318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951C8E-ED86-DBBE-7659-1683C5D06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PacBio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Nanopore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Illumina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depends on what you want to do</a:t>
            </a:r>
          </a:p>
        </p:txBody>
      </p:sp>
    </p:spTree>
    <p:extLst>
      <p:ext uri="{BB962C8B-B14F-4D97-AF65-F5344CB8AC3E}">
        <p14:creationId xmlns:p14="http://schemas.microsoft.com/office/powerpoint/2010/main" val="1701616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3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{"name":"PresentationTitle","value":"jKhM0oJ8AqGg7HrZaVZ+/juV+ZFo7fjmY2VZOWcPh/A="}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TemplateConfiguration><![CDATA[{"elementsMetadata":[{"type":"shape","id":"6c8f9031-736c-49df-80ae-58031d10b053","elementConfiguration":{"inheritDimensions":"inheritNone","width":"1.9 cm","height":"1.9 cm","disableUpdates":false,"type":"image"}},{"type":"shape","id":"6b43be56-eb66-459b-8ea0-7c999453f0d0","elementConfiguration":{"binding":"UserProfile.Office.Virksomhed_{{DocumentLanguage}}","disableUpdates":false,"type":"text"}},{"type":"shape","id":"3c4b1bd0-e5cb-4a87-a949-8cc343d110ef","elementConfiguration":{"binding":"UserProfile.CenterFreeText","visibility":{"action":"hide","binding":"UserProfile.Centers.CenterUI","operator":"notEquals","compareValue":"Intet valgt"},"disableUpdates":false,"type":"text"}},{"type":"shape","id":"13d097cb-0c0c-4b76-848f-7af28286ca99","elementConfiguration":{"binding":"UserProfile.Centers.Center_{{DocumentLanguage}}","visibility":{"action":"hide","binding":"UserProfile.Centers.CenterUI","operator":"equals","compareValue":"Intet valgt"},"disableUpdates":false,"type":"text"}},{"type":"shape","id":"45bf3f94-2ecd-4e37-8849-c4fe0c7f264e","elementConfiguration":{"binding":"Form.PresentationTitle","disableUpdates":false,"type":"text"}},{"type":"shape","id":"e013e605-6a42-4516-bec5-e06e96086e98","elementConfiguration":{"inheritDimensions":"inheritNone","width":"1.9 cm","height":"1.9 cm","binding":"UserProfile.Office.LogoColor_DCU","disableUpdates":false,"type":"image"}},{"type":"shape","id":"7e8f6916-e005-451b-a227-cbea8287a9b5","elementConfiguration":{"inheritDimensions":"inheritNone","width":"3.68 cm","height":"1.17 cm","binding":"UserProfile.EkstraLogo.ExtraLogoPPNEGDCU_{{DocumentLanguage}}","disableUpdates":false,"type":"image"}},{"type":"shape","id":"1d7094a9-2f2d-429c-8464-964106a74dd7","elementConfiguration":{"inheritDimensions":"inheritNone","width":"2.42 cm","height":"2.5 cm","binding":"UserProfile.EkstraLogo.ExtraLogoFive_PP_DCU_{{DocumentLanguage}}","disableUpdates":false,"type":"image"}},{"type":"shape","id":"35643be1-7f1f-4720-a021-8e33008ab77d","elementConfiguration":{"inheritDimensions":"inheritNone","width":"2.42 cm","height":"2.5 cm","binding":"UserProfile.EkstraLogo.ExtraLogoTwo_PP_DCU_{{DocumentLanguage}}","disableUpdates":false,"type":"image"}},{"type":"shape","id":"fc7914c5-2e7b-446e-90aa-24c7f829868a","elementConfiguration":{"binding":"UserProfile.Name","visibility":{"action":"hide","binding":"Form.Manuel_dato","operator":"notEquals","compareValue":""},"disableUpdates":false,"type":"text"}},{"type":"shape","id":"a1335011-f0b9-40fd-a7c6-cf2464beca15","elementConfiguration":{"binding":"Form.Manuel_dato","visibility":{"action":"hide","operator":"equals","compareValue":""},"disableUpdates":false,"type":"text"}},{"type":"shape","id":"d9525d14-b154-48ae-a832-0042c860b1bd","elementConfiguration":{"inheritDimensions":"inheritNone","width":"6.05 cm","height":"1.9 cm","binding":"UserProfile.EkstraLogo.ExtraLogoSix_PP_DCU_{{DocumentLanguage}}","disableUpdates":false,"type":"image"}},{"type":"shape","id":"a13fc364-593a-4c45-b8b5-0729f3bf0877","elementConfiguration":{"inheritDimensions":"inheritWidth","width":"1.91 cm","binding":"UserProfile.Office.LogoH_PP_DCU","disableUpdates":false,"type":"image"}},{"type":"shape","id":"b130b889-85b8-4b25-a78d-17fc1403bd19","elementConfiguration":{"inheritDimensions":"inheritNone","width":"3.68 cm","height":"1.17 cm","binding":"UserProfile.EkstraLogo.ExtraLogoPPDCU_{{DocumentLanguage}}","disableUpdates":false,"type":"image"}},{"type":"shape","id":"378864fd-82af-4b5d-b331-cec9d68f5a50","elementConfiguration":{"binding":"UserProfile.Office.Virksomhed_{{DocumentLanguage}}","disableUpdates":false,"type":"text"}},{"type":"shape","id":"b1694992-b3f9-4ad2-8bc4-33424b3b0f81","elementConfiguration":{"binding":"UserProfile.CenterFreeText","visibility":{"action":"hide","binding":"UserProfile.Centers.CenterUI","operator":"notEquals","compareValue":"Intet valgt"},"disableUpdates":false,"type":"text"}},{"type":"shape","id":"8dd42e3a-2e45-442e-beab-5e9ed27e7cac","elementConfiguration":{"binding":"UserProfile.Centers.Center_{{DocumentLanguage}}","visibility":{"action":"hide","binding":"UserProfile.Centers.CenterUI","operator":"equals","compareValue":"Intet valgt"},"disableUpdates":false,"type":"text"}},{"type":"shape","id":"2f2549f5-11f5-412c-8015-31f1d507651f","elementConfiguration":{"binding":"Form.PresentationTitle","disableUpdates":false,"type":"text"}},{"type":"shape","id":"c17e245d-ad9f-4c54-9257-d4f4a43c3ce9","elementConfiguration":{"inheritDimensions":"inheritNone","width":"2.42 cm","height":"2.5 cm","binding":"UserProfile.EkstraLogo.ExtraLogoFive_PP_DCU_{{DocumentLanguage}}","disableUpdates":false,"type":"image"}},{"type":"shape","id":"387ef0b7-9a85-499e-9651-89afc04485ec","elementConfiguration":{"inheritDimensions":"inheritNone","width":"2.42 cm","height":"2.5 cm","binding":"UserProfile.EkstraLogo.ExtraLogoTwo_PP_DCU_{{DocumentLanguage}}","disableUpdates":false,"type":"image"}},{"type":"shape","id":"62a8d06d-7901-42a7-aa60-c2d0480d0dd1","elementConfiguration":{"binding":"UserProfile.Name","visibility":{"action":"hide","binding":"Form.Manuel_dato","operator":"notEquals","compareValue":""},"disableUpdates":false,"type":"text"}},{"type":"shape","id":"7c4d5661-62ea-4969-961e-8e4fa4ead21b","elementConfiguration":{"binding":"Form.Manuel_dato","visibility":{"action":"hide","operator":"equals","compareValue":""},"disableUpdates":false,"type":"text"}},{"type":"shape","id":"1c0a464d-4077-48fa-97bd-11afc0a834b5","elementConfiguration":{"inheritDimensions":"inheritNone","width":"1.9 cm","height":"19.05 cm","binding":"UserProfile.Office.LogoColor_DCU","disableUpdates":false,"type":"image"}},{"type":"shape","id":"d1d13306-52e0-49a2-843e-804912bbadcd","elementConfiguration":{"inheritDimensions":"inheritNone","width":"6.05 cm","height":"1.9 cm","binding":"UserProfile.EkstraLogo.ExtraLogoSix_PP_DCU_{{DocumentLanguage}}","disableUpdates":false,"type":"image"}},{"type":"shape","id":"943e8cb0-e369-4ee6-905e-d3982e455b15","elementConfiguration":{"inheritDimensions":"inheritWidth","width":"1.91 cm","binding":"UserProfile.Office.LogoH_PP_DCU","disableUpdates":false,"type":"image"}},{"type":"shape","id":"618f9999-a0d0-4673-b054-02665d90e2d1","elementConfiguration":{"binding":"UserProfile.Office.Virksomhed_{{DocumentLanguage}}","disableUpdates":false,"type":"text"}},{"type":"shape","id":"b0dec837-e495-43b2-b67c-8f67b4793408","elementConfiguration":{"binding":"UserProfile.CenterFreeText","visibility":{"action":"hide","binding":"UserProfile.Centers.CenterUI","operator":"notEquals","compareValue":"Intet valgt"},"disableUpdates":false,"type":"text"}},{"type":"shape","id":"55d6710b-2064-4866-9ca5-963413bb76ae","elementConfiguration":{"binding":"UserProfile.Centers.Center_{{DocumentLanguage}}","visibility":{"action":"hide","binding":"UserProfile.Centers.CenterUI","operator":"equals","compareValue":"Intet valgt"},"disableUpdates":false,"type":"text"}},{"type":"shape","id":"e00ace0f-f326-43dc-8556-d04d6c3a9aa3","elementConfiguration":{"binding":"Form.PresentationTitle","disableUpdates":false,"type":"text"}},{"type":"shape","id":"d90aee12-c221-4338-8035-520a930857ef","elementConfiguration":{"inheritDimensions":"inheritNone","width":"1.9 cm","height":"1.9 cm","binding":"UserProfile.Office.LogoColor_DCU","disableUpdates":false,"type":"image"}},{"type":"shape","id":"25bd4fb6-408c-4958-b3ce-547fee6fb195","elementConfiguration":{"inheritDimensions":"inheritNone","width":"3.68 cm","height":"1.17 cm","binding":"UserProfile.EkstraLogo.ExtraLogoPPNEGDCU_{{DocumentLanguage}}","disableUpdates":false,"type":"image"}},{"type":"shape","id":"12fcb237-e5fc-46ed-9721-f2605690bb9c","elementConfiguration":{"inheritDimensions":"inheritNone","width":"2.42 cm","height":"2.5 cm","binding":"UserProfile.EkstraLogo.ExtraLogoFive_PP_DCU_{{DocumentLanguage}}","disableUpdates":false,"type":"image"}},{"type":"shape","id":"f5a6b1a3-8191-46f4-9ba1-19afb7d41bb1","elementConfiguration":{"inheritDimensions":"inheritNone","width":"2.42 cm","height":"2.5 cm","binding":"UserProfile.EkstraLogo.ExtraLogoTwo_PP_DCU_{{DocumentLanguage}}","disableUpdates":false,"type":"image"}},{"type":"shape","id":"fd0f4739-8beb-4b16-98a1-e5d718065e0d","elementConfiguration":{"binding":"UserProfile.Name","visibility":{"action":"hide","binding":"Form.Manuel_dato","operator":"notEquals","compareValue":""},"disableUpdates":false,"type":"text"}},{"type":"shape","id":"364df13c-8239-496b-a718-e1a644d3b2a5","elementConfiguration":{"binding":"Form.Manuel_dato","visibility":{"action":"hide","operator":"equals","compareValue":""},"disableUpdates":false,"type":"text"}},{"type":"shape","id":"12e26428-a1d9-4e95-a5b3-dd8583e3b92e","elementConfiguration":{"inheritDimensions":"inheritNone","width":"6.05 cm","height":"1.9 cm","binding":"UserProfile.EkstraLogo.ExtraLogoSix_PP_DCU_{{DocumentLanguage}}","disableUpdates":false,"type":"image"}},{"type":"shape","id":"55fdec1f-5e88-42f8-b94f-56737e3f7549","elementConfiguration":{"inheritDimensions":"inheritWidth","width":"1.91 cm","binding":"UserProfile.Office.LogoH_PP_DCU","disableUpdates":false,"type":"image"}},{"type":"shape","id":"80a38390-2d78-4bd5-9cb9-e8a6e90f93e7","elementConfiguration":{"binding":"UserProfile.Office.Virksomhed_{{DocumentLanguage}}","disableUpdates":false,"type":"text"}},{"type":"shape","id":"a3a34e7c-ab83-4393-afdd-24726d9dfdee","elementConfiguration":{"binding":"UserProfile.CenterFreeText","visibility":{"action":"hide","binding":"UserProfile.Centers.CenterUI","operator":"notEquals","compareValue":"Intet valgt"},"disableUpdates":false,"type":"text"}},{"type":"shape","id":"5eec8d96-cdd7-4b69-911d-ed69d802be6c","elementConfiguration":{"binding":"UserProfile.Centers.Center_{{DocumentLanguage}}","visibility":{"action":"hide","binding":"UserProfile.Centers.CenterUI","operator":"equals","compareValue":"Intet valgt"},"disableUpdates":false,"type":"text"}},{"type":"shape","id":"4b426c12-6e44-4425-a6c1-7ecf021cdaa8","elementConfiguration":{"binding":"Form.PresentationTitle","disableUpdates":false,"type":"text"}},{"type":"shape","id":"89aba05a-0c9e-4916-a896-80cde8f9a849","elementConfiguration":{"inheritDimensions":"inheritNone","width":"1.9 cm","height":"1.9 cm","binding":"UserProfile.Office.LogoColor_DCU","disableUpdates":false,"type":"image"}},{"type":"shape","id":"332d3be7-31c8-4ab0-ad8d-cb4b64e0c2d4","elementConfiguration":{"inheritDimensions":"inheritNone","width":"3.68 cm","height":"1.17 cm","binding":"UserProfile.EkstraLogo.ExtraLogoPPNEGDCU_{{DocumentLanguage}}","disableUpdates":false,"type":"image"}},{"type":"shape","id":"a3b77f89-8373-420e-82ae-89643a5dae69","elementConfiguration":{"inheritDimensions":"inheritNone","width":"2.42 cm","height":"2.5 cm","binding":"UserProfile.EkstraLogo.ExtraLogoFive_PP_DCU_{{DocumentLanguage}}","disableUpdates":false,"type":"image"}},{"type":"shape","id":"67bb79b9-dd21-4c27-ae50-8714c65868ed","elementConfiguration":{"inheritDimensions":"inheritNone","width":"2.42 cm","height":"2.5 cm","binding":"UserProfile.EkstraLogo.ExtraLogoTwo_PP_DCU_{{DocumentLanguage}}","disableUpdates":false,"type":"image"}},{"type":"shape","id":"89f6167b-1c1e-45a9-a76a-ae195c2fb6d5","elementConfiguration":{"binding":"UserProfile.Name","visibility":{"action":"hide","binding":"Form.Manuel_dato","operator":"notEquals","compareValue":""},"disableUpdates":false,"type":"text"}},{"type":"shape","id":"e5dc842f-be20-4206-ac55-0402cc5fdf6d","elementConfiguration":{"binding":"Form.Manuel_dato","visibility":{"action":"hide","operator":"equals","compareValue":""},"disableUpdates":false,"type":"text"}},{"type":"shape","id":"40561c09-f01f-4ff9-ab4e-cfef2e7c1a77","elementConfiguration":{"inheritDimensions":"inheritNone","width":"6.05 cm","height":"1.9 cm","binding":"UserProfile.EkstraLogo.ExtraLogoSix_PP_DCU_{{DocumentLanguage}}","disableUpdates":false,"type":"image"}},{"type":"shape","id":"9be0cdcd-3961-4c1e-a4b8-1c0681ee3ee9","elementConfiguration":{"inheritDimensions":"inheritWidth","width":"1.91 cm","binding":"UserProfile.Office.LogoH_PP_DCU","disableUpdates":false,"type":"image"}},{"type":"shape","id":"e7e6af8e-8565-454b-833a-075a19b6f4a2","elementConfiguration":{"inheritDimensions":"inheritNone","width":"33.89 cm","height":"19.07 cm","binding":"UserProfile.Centers.VaelgKorrektSkabelon169DCU","disableUpdates":false,"type":"image"}},{"type":"shape","id":"bb539f72-bcfb-4e1e-b503-055fb80c16a8","elementConfiguration":{"inheritDimensions":"inheritNone","width":"33.89 cm","height":"19.07 cm","binding":"UserProfile.Centers.VaelgKorrektSkabelon169DCU","disableUpdates":false,"type":"image"}},{"type":"shape","id":"34438440-ce2a-45fa-a104-3ad0abd7b0c8","elementConfiguration":{"binding":"Form.PresentationTitle","disableUpdates":false,"type":"text"}},{"type":"shape","id":"17d010f6-a9db-49c6-8334-a2dc26c870f8","elementConfiguration":{"binding":"UserProfile.Name","visibility":{"action":"hide","binding":"Form.Manuel_dato","operator":"notEquals","compareValue":""},"disableUpdates":false,"type":"text"}},{"type":"shape","id":"40225bed-2213-47f3-9d63-4d4fc2606a74","elementConfiguration":{"inheritDimensions":"inheritNone","width":"3.68 cm","height":"1.17 cm","binding":"UserProfile.EkstraLogo.ExtraLogoPPNEGDCU_{{DocumentLanguage}}","disableUpdates":false,"type":"image"}},{"type":"shape","id":"a592c59a-4df5-42e2-9a4a-996fd8f06731","elementConfiguration":{"inheritDimensions":"inheritNone","width":"2.42 cm","height":"2.5 cm","binding":"UserProfile.EkstraLogo.ExtraLogoFive_PP_DCU_{{DocumentLanguage}}","disableUpdates":false,"type":"image"}},{"type":"shape","id":"4d78517c-68cf-42dc-a3e9-1b492df18e26","elementConfiguration":{"inheritDimensions":"inheritNone","width":"2.42 cm","height":"2.5 cm","binding":"UserProfile.EkstraLogo.ExtraLogoTwo_PP_DCU_{{DocumentLanguage}}","disableUpdates":false,"type":"image"}},{"type":"shape","id":"ea19d456-6be5-4662-9080-7ef9533f88e1","elementConfiguration":{"binding":"UserProfile.Office.Virksomhed_{{DocumentLanguage}}","disableUpdates":false,"type":"text"}},{"type":"shape","id":"c4495dd0-afaf-4cd3-9fba-593108b88767","elementConfiguration":{"binding":"UserProfile.CenterFreeText","visibility":{"action":"hide","binding":"UserProfile.Centers.CenterUI","operator":"notEquals","compareValue":"Intet valgt"},"disableUpdates":false,"type":"text"}},{"type":"shape","id":"45c5e52b-e1e5-4709-80d4-d9eb10b19cad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f2a34b0e-5d6b-4630-8b92-d90ea3041369","elementConfiguration":{"binding":"Form.Manuel_dato","visibility":{"action":"hide","operator":"equals","compareValue":""},"disableUpdates":false,"type":"text"}},{"type":"shape","id":"4d429ea3-86b6-4342-9d30-ad3c59425e95","elementConfiguration":{"inheritDimensions":"inheritNone","width":"1.9 cm","height":"19.05 cm","binding":"UserProfile.Office.LogoColor_DCU","disableUpdates":false,"type":"image"}},{"type":"shape","id":"0e4c582b-94b7-47fa-ba71-1be021ee6248","elementConfiguration":{"inheritDimensions":"inheritNone","width":"6.05 cm","height":"1.9 cm","binding":"UserProfile.EkstraLogo.ExtraLogoSix_PP_DCU_{{DocumentLanguage}}","disableUpdates":false,"type":"image"}},{"type":"shape","id":"7f17397f-f552-43aa-aaaf-b51c7580f136","elementConfiguration":{"inheritDimensions":"inheritWidth","width":"1.91 cm","binding":"UserProfile.Office.LogoH_PP_DCU","disableUpdates":false,"type":"image"}},{"type":"shape","id":"ec1f10ec-eaef-455c-81bb-173f0c1e8038","elementConfiguration":{"inheritDimensions":"inheritNone","width":"1.9 cm","height":"19.05 cm","binding":"UserProfile.Office.LogoColor_DCU","disableUpdates":false,"type":"image"}},{"type":"shape","id":"4ac1f1ba-f385-4f28-b60a-63fc3061ea4f","elementConfiguration":{"inheritDimensions":"inheritNone","width":"3.68 cm","height":"1.17 cm","binding":"UserProfile.EkstraLogo.ExtraLogoPPNEGDCU_{{DocumentLanguage}}","disableUpdates":false,"type":"image"}},{"type":"shape","id":"671a0eaa-8072-46a8-9c82-ccf4a28bf4c0","elementConfiguration":{"binding":"UserProfile.Office.Virksomhed_{{DocumentLanguage}}","disableUpdates":false,"type":"text"}},{"type":"shape","id":"8be72537-2928-4598-bfc2-54bbd0ce4780","elementConfiguration":{"binding":"UserProfile.CenterFreeText","visibility":{"action":"hide","binding":"UserProfile.Centers.CenterUI","operator":"notEquals","compareValue":"Intet valgt","compareValues":[""]},"disableUpdates":false,"type":"text"}},{"type":"shape","id":"11d71098-d0e2-4506-81ee-e1990542638b","elementConfiguration":{"binding":"UserProfile.Centers.Center_{{DocumentLanguage}}","visibility":{"action":"hide","binding":"UserProfile.Centers.CenterUI","operator":"equals","compareValue":"Intet valgt"},"disableUpdates":false,"type":"text"}},{"type":"shape","id":"206c91c2-5a69-4a9b-9304-a2ec95735005","elementConfiguration":{"binding":"Form.PresentationTitle","disableUpdates":false,"type":"text"}},{"type":"shape","id":"b6905def-51d2-4b52-ace9-ab83c6c891a2","elementConfiguration":{"inheritDimensions":"inheritNone","width":"2.42 cm","height":"2.5 cm","binding":"UserProfile.EkstraLogo.ExtraLogoFive_PP_DCU_{{DocumentLanguage}}","disableUpdates":false,"type":"image"}},{"type":"shape","id":"7cb78e8b-a37c-499d-91ee-587eba11cf05","elementConfiguration":{"inheritDimensions":"inheritNone","width":"2.42 cm","height":"2.5 cm","binding":"UserProfile.EkstraLogo.ExtraLogoTwo_PP_DCU_{{DocumentLanguage}}","disableUpdates":false,"type":"image"}},{"type":"shape","id":"0e0e2b9e-94dd-474d-b903-99bdd34a0bff","elementConfiguration":{"binding":"UserProfile.Name","visibility":{"action":"hide","binding":"Form.Manuel_dato","operator":"notEquals","compareValue":""},"disableUpdates":false,"type":"text"}},{"type":"shape","id":"c89e4954-f689-4235-98bc-8eab53f500af","elementConfiguration":{"binding":"Form.Manuel_dato","visibility":{"action":"hide","operator":"equals","compareValue":""},"disableUpdates":false,"type":"text"}},{"type":"shape","id":"74fa040e-b193-4312-8531-0cd7612b5f01","elementConfiguration":{"inheritDimensions":"inheritNone","width":"6.05 cm","height":"1.9 cm","binding":"UserProfile.EkstraLogo.ExtraLogoSixNEG_PP_DCU_{{DocumentLanguage}}","disableUpdates":false,"type":"image"}},{"type":"shape","id":"04832896-ca79-46e2-9748-6ef2af92d471","elementConfiguration":{"inheritDimensions":"inheritWidth","width":"1.91 cm","binding":"UserProfile.Office.LogoH_PP_DCU","disableUpdates":false,"type":"image"}},{"type":"shape","id":"8db3b8de-0e1a-49c8-b5c8-b91e050bf6bd","elementConfiguration":{"inheritDimensions":"inheritNone","width":"33.89 cm","height":"19.07 cm","binding":"UserProfile.Centers.VaelgKorrektSkabelon169DCU","disableUpdates":false,"type":"image"}},{"type":"shape","id":"9a76759a-ff1f-4d02-826c-780c8df924e1","elementConfiguration":{"inheritDimensions":"inheritNone","width":"33.89 cm","height":"19.07 cm","binding":"UserProfile.Centers.VaelgKorrektSkabelon169DCU","disableUpdates":false,"type":"image"}},{"type":"shape","id":"6a2ad876-db22-4de9-afbc-253a02eaf856","elementConfiguration":{"binding":"Form.PresentationTitle","disableUpdates":false,"type":"text"}},{"type":"shape","id":"d920f806-8a69-4930-a8ef-a6e466b38cac","elementConfiguration":{"binding":"UserProfile.Name","visibility":{"action":"hide","binding":"Form.Manuel_dato","operator":"notEquals","compareValue":""},"disableUpdates":false,"type":"text"}},{"type":"shape","id":"bd159c0d-2985-44c3-8455-fa1f92bef156","elementConfiguration":{"inheritDimensions":"inheritNone","width":"3.68 cm","height":"1.17 cm","binding":"UserProfile.EkstraLogo.ExtraLogoPPNEGDCU_{{DocumentLanguage}}","disableUpdates":false,"type":"image"}},{"type":"shape","id":"b11248b7-b3be-4536-b38a-bdb73bb88a66","elementConfiguration":{"inheritDimensions":"inheritNone","width":"2.42 cm","height":"2.5 cm","binding":"UserProfile.EkstraLogo.ExtraLogoFive_PP_DCU_{{DocumentLanguage}}","disableUpdates":false,"type":"image"}},{"type":"shape","id":"6d5fb095-12a7-4633-a6d2-e918740e0555","elementConfiguration":{"inheritDimensions":"inheritNone","width":"2.42 cm","height":"2.5 cm","binding":"UserProfile.EkstraLogo.ExtraLogoTwo_PP_DCU_{{DocumentLanguage}}","disableUpdates":false,"type":"image"}},{"type":"shape","id":"0610bd0b-1ac4-4f06-9959-32e32497f05c","elementConfiguration":{"binding":"UserProfile.Office.Virksomhed_{{DocumentLanguage}}","disableUpdates":false,"type":"text"}},{"type":"shape","id":"1a71eb5f-e64c-4dc9-9384-43e0ccd0ffd5","elementConfiguration":{"binding":"UserProfile.CenterFreeText","visibility":{"action":"hide","binding":"UserProfile.Centers.CenterUI","operator":"notEquals","compareValue":"Intet valgt"},"disableUpdates":false,"type":"text"}},{"type":"shape","id":"4a10c736-2738-4883-b25e-21b88315c6d5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9b058596-0e74-4740-9c91-57118d3473fe","elementConfiguration":{"binding":"Form.Manuel_dato","visibility":{"action":"hide","operator":"equals","compareValue":""},"disableUpdates":false,"type":"text"}},{"type":"shape","id":"98e5e9bb-0e6e-4ca8-931a-e7f72a9adb80","elementConfiguration":{"inheritDimensions":"inheritNone","width":"1.9 cm","height":"19.05 cm","binding":"UserProfile.Office.LogoColor_DCU","disableUpdates":false,"type":"image"}},{"type":"shape","id":"17d1d31f-5bb9-43c1-9955-fc6e3f93d704","elementConfiguration":{"inheritDimensions":"inheritNone","width":"6.05 cm","height":"1.9 cm","binding":"UserProfile.EkstraLogo.ExtraLogoSix_PP_DCU_{{DocumentLanguage}}","disableUpdates":false,"type":"image"}},{"type":"shape","id":"237b140a-a6c5-4a44-8fcb-7506daa4cca3","elementConfiguration":{"inheritDimensions":"inheritWidth","width":"1.91 cm","binding":"UserProfile.Office.LogoH_PP_DCU","disableUpdates":false,"type":"image"}},{"type":"shape","id":"0027af21-136a-41a1-8b29-c7b35ba64113","elementConfiguration":{"binding":"UserProfile.Office.Virksomhed_{{DocumentLanguage}}","disableUpdates":false,"type":"text"}},{"type":"shape","id":"9854678a-c655-4238-a9d4-c48236e06174","elementConfiguration":{"binding":"UserProfile.CenterFreeText","visibility":{"action":"hide","binding":"UserProfile.Centers.CenterUI","operator":"notEquals","compareValue":"Intet valgt","compareValues":[""]},"disableUpdates":false,"type":"text"}},{"type":"shape","id":"afaafc07-a2a4-49bd-8310-751fb91842e1","elementConfiguration":{"binding":"UserProfile.Centers.Center_{{DocumentLanguage}}","visibility":{"action":"hide","binding":"UserProfile.Centers.CenterUI","operator":"equals","compareValue":"Intet valgt"},"disableUpdates":false,"type":"text"}},{"type":"shape","id":"980675a8-fa70-445f-a226-4b3f18f254d7","elementConfiguration":{"binding":"Form.PresentationTitle","disableUpdates":false,"type":"text"}},{"type":"shape","id":"f1297a23-4c37-4b80-8e27-50fdc36ed98e","elementConfiguration":{"inheritDimensions":"inheritNone","width":"1.9 cm","height":"1.9 cm","binding":"UserProfile.Office.LogoColor_DCU","disableUpdates":false,"type":"image"}},{"type":"shape","id":"634fc644-9bd7-4845-8bae-f4d99095fac5","elementConfiguration":{"inheritDimensions":"inheritNone","width":"3.68 cm","height":"1.17 cm","binding":"UserProfile.EkstraLogo.ExtraLogoPPNEGDCU_{{DocumentLanguage}}","disableUpdates":false,"type":"image"}},{"type":"shape","id":"89d7b312-b443-4889-9589-c8920784a29c","elementConfiguration":{"inheritDimensions":"inheritNone","width":"2.42 cm","height":"2.5 cm","binding":"UserProfile.EkstraLogo.ExtraLogoFive_PP_DCU_{{DocumentLanguage}}","disableUpdates":false,"type":"image"}},{"type":"shape","id":"15fe36fd-51de-442b-bae1-ab50ee5e6e19","elementConfiguration":{"inheritDimensions":"inheritNone","width":"2.42 cm","height":"2.5 cm","binding":"UserProfile.EkstraLogo.ExtraLogoTwo_PP_DCU_{{DocumentLanguage}}","disableUpdates":false,"type":"image"}},{"type":"shape","id":"846d9872-94d5-47b8-a419-6a3b2918c144","elementConfiguration":{"binding":"UserProfile.Name","visibility":{"action":"hide","binding":"Form.Manuel_dato","operator":"notEquals","compareValue":""},"disableUpdates":false,"type":"text"}},{"type":"shape","id":"14d64b34-2795-4dc6-9c76-0d1901708ac5","elementConfiguration":{"binding":"Form.Manuel_dato","visibility":{"action":"hide","operator":"equals","compareValue":""},"disableUpdates":false,"type":"text"}},{"type":"shape","id":"e41c6a16-5e16-451e-be18-0e477df1e029","elementConfiguration":{"inheritDimensions":"inheritNone","width":"6.05 cm","height":"1.9 cm","binding":"UserProfile.EkstraLogo.ExtraLogoSix_PP_DCU_{{DocumentLanguage}}","disableUpdates":false,"type":"image"}},{"type":"shape","id":"e7683748-7ba3-4cfb-a350-0e752715ffe7","elementConfiguration":{"inheritDimensions":"inheritWidth","width":"1.91 cm","binding":"UserProfile.Office.LogoH_PP_DCU","disableUpdates":false,"type":"image"}},{"type":"shape","id":"af75a70c-c8c2-4a3b-81a2-cee26234a27e","elementConfiguration":{"binding":"UserProfile.Office.Virksomhed_{{DocumentLanguage}}","disableUpdates":false,"type":"text"}},{"type":"shape","id":"940d72f4-e6fb-4705-af2b-677cdaa3a766","elementConfiguration":{"binding":"UserProfile.CenterFreeText","visibility":{"action":"hide","binding":"UserProfile.Centers.CenterUI","operator":"notEquals","compareValue":"Intet valgt"},"disableUpdates":false,"type":"text"}},{"type":"shape","id":"f696a487-c31d-4693-9dc1-ee85047b7001","elementConfiguration":{"binding":"UserProfile.Centers.Center_{{DocumentLanguage}}","visibility":{"action":"hide","binding":"UserProfile.Centers.CenterUI","operator":"equals","compareValue":"Intet valgt"},"disableUpdates":false,"type":"text"}},{"type":"shape","id":"5ccbaac9-83b9-4c22-acb8-c33b382a0303","elementConfiguration":{"binding":"Form.PresentationTitle","disableUpdates":false,"type":"text"}},{"type":"shape","id":"b8a6c487-1f94-499e-903e-071d76c713c9","elementConfiguration":{"inheritDimensions":"inheritNone","width":"1.9 cm","height":"1.9 cm","binding":"UserProfile.Office.LogoColor_DCU","disableUpdates":false,"type":"image"}},{"type":"shape","id":"6579b663-0c98-4527-9d19-4ebd7b5365eb","elementConfiguration":{"inheritDimensions":"inheritNone","width":"3.68 cm","height":"1.17 cm","binding":"UserProfile.EkstraLogo.ExtraLogoPPNEGDCU_{{DocumentLanguage}}","disableUpdates":false,"type":"image"}},{"type":"shape","id":"19731e56-0f56-4493-911b-49ceed656fe2","elementConfiguration":{"inheritDimensions":"inheritNone","width":"2.42 cm","height":"2.5 cm","binding":"UserProfile.EkstraLogo.ExtraLogoFive_PP_DCU_{{DocumentLanguage}}","disableUpdates":false,"type":"image"}},{"type":"shape","id":"7f9947a5-2294-4cac-afab-98a44af5368c","elementConfiguration":{"inheritDimensions":"inheritNone","width":"2.42 cm","height":"2.5 cm","binding":"UserProfile.EkstraLogo.ExtraLogoTwo_PP_DCU_{{DocumentLanguage}}","disableUpdates":false,"type":"image"}},{"type":"shape","id":"d034be0b-e9bd-463d-8eba-2b415eff8c18","elementConfiguration":{"binding":"UserProfile.Name","visibility":{"action":"hide","binding":"Form.Manuel_dato","operator":"notEquals","compareValue":""},"disableUpdates":false,"type":"text"}},{"type":"shape","id":"865992c7-a0c5-451a-90ce-3dd00e7b686e","elementConfiguration":{"binding":"Form.Manuel_dato","visibility":{"action":"hide","operator":"equals","compareValue":""},"disableUpdates":false,"type":"text"}},{"type":"shape","id":"61182da9-0a4f-4e09-9b07-e1b1660ed896","elementConfiguration":{"inheritDimensions":"inheritNone","width":"6.05 cm","height":"1.9 cm","binding":"UserProfile.EkstraLogo.ExtraLogoSix_PP_DCU_{{DocumentLanguage}}","disableUpdates":false,"type":"image"}},{"type":"shape","id":"a2680a50-23b6-4011-8d1d-bdbb71c25e3f","elementConfiguration":{"inheritDimensions":"inheritWidth","width":"1.91 cm","binding":"UserProfile.Office.LogoH_PP_DCU","disableUpdates":false,"type":"image"}},{"type":"shape","id":"569768b6-edcb-4afe-933b-200591269207","elementConfiguration":{"binding":"UserProfile.Office.Virksomhed_{{DocumentLanguage}}","disableUpdates":false,"type":"text"}},{"type":"shape","id":"f05a926d-8afc-4b53-aacd-807f87094362","elementConfiguration":{"binding":"UserProfile.CenterFreeText","visibility":{"action":"hide","binding":"UserProfile.Centers.CenterUI","operator":"notEquals","compareValue":"Intet valgt"},"disableUpdates":false,"type":"text"}},{"type":"shape","id":"caa4f945-37af-4a0a-b13f-12a90d287444","elementConfiguration":{"binding":"UserProfile.Centers.Center_{{DocumentLanguage}}","visibility":{"action":"hide","binding":"UserProfile.Centers.CenterUI","operator":"equals","compareValue":"Intet valgt"},"disableUpdates":false,"type":"text"}},{"type":"shape","id":"32cb3dbd-e9e2-42d6-b5ac-6070089cd84c","elementConfiguration":{"binding":"Form.PresentationTitle","disableUpdates":false,"type":"text"}},{"type":"shape","id":"aeae4948-593b-4d69-8ef4-8c12d993ab0f","elementConfiguration":{"inheritDimensions":"inheritNone","width":"1.9 cm","height":"1.9 cm","binding":"UserProfile.Office.LogoColor_DCU","disableUpdates":false,"type":"image"}},{"type":"shape","id":"838d0697-dc91-4961-820a-e272f6b4feda","elementConfiguration":{"inheritDimensions":"inheritNone","width":"3.68 cm","height":"1.17 cm","binding":"UserProfile.EkstraLogo.ExtraLogoPPNEGDCU_{{DocumentLanguage}}","disableUpdates":false,"type":"image"}},{"type":"shape","id":"f496fe2d-9b4e-4984-96be-625ebdab0bdd","elementConfiguration":{"inheritDimensions":"inheritNone","width":"2.42 cm","height":"2.5 cm","binding":"UserProfile.EkstraLogo.ExtraLogoFive_PP_DCU_{{DocumentLanguage}}","disableUpdates":false,"type":"image"}},{"type":"shape","id":"aa53da1f-c0d8-42f3-8ccf-8dd8f7354737","elementConfiguration":{"inheritDimensions":"inheritNone","width":"2.42 cm","height":"2.5 cm","binding":"UserProfile.EkstraLogo.ExtraLogoTwo_PP_DCU_{{DocumentLanguage}}","disableUpdates":false,"type":"image"}},{"type":"shape","id":"53e5099f-c16d-4a29-bf8b-9ac54cbf0968","elementConfiguration":{"binding":"UserProfile.Name","visibility":{"action":"hide","binding":"Form.Manuel_dato","operator":"notEquals","compareValue":""},"disableUpdates":false,"type":"text"}},{"type":"shape","id":"c628b69e-6f54-447e-a635-1040bf7f7e14","elementConfiguration":{"binding":"Form.Manuel_dato","visibility":{"action":"hide","operator":"equals","compareValue":""},"disableUpdates":false,"type":"text"}},{"type":"shape","id":"f6985573-b35d-4b36-9c9c-4119029223de","elementConfiguration":{"inheritDimensions":"inheritNone","width":"6.05 cm","height":"1.9 cm","binding":"UserProfile.EkstraLogo.ExtraLogoSix_PP_DCU_{{DocumentLanguage}}","disableUpdates":false,"type":"image"}},{"type":"shape","id":"2e306535-d0d9-43b0-aef0-5b119450e9a5","elementConfiguration":{"inheritDimensions":"inheritWidth","width":"1.91 cm","binding":"UserProfile.Office.LogoH_PP_DCU","disableUpdates":false,"type":"image"}},{"type":"shape","id":"c2fc30c9-fdd1-4724-9884-79cd86898232","elementConfiguration":{"inheritDimensions":"inheritNone","width":"1.9 cm","height":"1.9 cm","binding":"UserProfile.Office.LogoColor_DCU","disableUpdates":false,"type":"image"}},{"type":"shape","id":"b6bd18da-1096-4075-b74e-62c125734827","elementConfiguration":{"binding":"UserProfile.Office.Virksomhed_{{DocumentLanguage}}","disableUpdates":false,"type":"text"}},{"type":"shape","id":"1a4f95ef-8dc0-4d5f-a6a2-5695c52c705f","elementConfiguration":{"binding":"UserProfile.CenterFreeText","visibility":{"action":"hide","binding":"UserProfile.Centers.CenterUI","operator":"notEquals","compareValue":"Intet valgt"},"disableUpdates":false,"type":"text"}},{"type":"shape","id":"cc157263-ca59-4b98-8013-cbfb51b1b7c8","elementConfiguration":{"binding":"UserProfile.Centers.Center_{{DocumentLanguage}}","visibility":{"action":"hide","binding":"UserProfile.Centers.CenterUI","operator":"equals","compareValue":"Intet valgt"},"disableUpdates":false,"type":"text"}},{"type":"shape","id":"9c37c2ff-1e77-40c9-91c1-89af54f6eed6","elementConfiguration":{"binding":"Form.PresentationTitle","disableUpdates":false,"type":"text"}},{"type":"shape","id":"b89b0103-129e-45f8-9456-f69f52725396","elementConfiguration":{"inheritDimensions":"inheritNone","width":"3.68 cm","height":"1.17 cm","binding":"UserProfile.EkstraLogo.ExtraLogoPPNEGDCU_{{DocumentLanguage}}","disableUpdates":false,"type":"image"}},{"type":"shape","id":"62d17df1-f059-4381-81f8-fa123829703f","elementConfiguration":{"inheritDimensions":"inheritNone","width":"2.42 cm","height":"2.5 cm","binding":"UserProfile.EkstraLogo.ExtraLogoFive_PP_DCU_{{DocumentLanguage}}","disableUpdates":false,"type":"image"}},{"type":"shape","id":"dc33976d-5976-472c-9e96-69b5207f8bbd","elementConfiguration":{"inheritDimensions":"inheritNone","width":"2.42 cm","height":"2.5 cm","binding":"UserProfile.EkstraLogo.ExtraLogoTwo_PP_DCU_{{DocumentLanguage}}","disableUpdates":false,"type":"image"}},{"type":"shape","id":"f7676261-c679-4122-a0bc-74fd41e85479","elementConfiguration":{"binding":"UserProfile.Name","visibility":{"action":"hide","binding":"Form.Manuel_dato","operator":"notEquals","compareValue":""},"disableUpdates":false,"type":"text"}},{"type":"shape","id":"7ec055fa-e49e-475f-9f1a-01a8926be172","elementConfiguration":{"binding":"Form.Manuel_dato","visibility":{"action":"hide","operator":"equals","compareValue":""},"disableUpdates":false,"type":"text"}},{"type":"shape","id":"f0a9a9e5-7ce9-4677-8a0e-8e547109ce62","elementConfiguration":{"inheritDimensions":"inheritNone","width":"6.05 cm","height":"1.9 cm","binding":"UserProfile.EkstraLogo.ExtraLogoSix_PP_DCU_{{DocumentLanguage}}","disableUpdates":false,"type":"image"}},{"type":"shape","id":"b852ab6b-9599-4a7a-b018-97f4b8cdfd1c","elementConfiguration":{"inheritDimensions":"inheritWidth","width":"1.91 cm","binding":"UserProfile.Office.LogoH_PP_DCU","disableUpdates":false,"type":"image"}},{"type":"shape","id":"e9968e01-3581-40ec-88f0-6844bcb67254","elementConfiguration":{"binding":"UserProfile.Office.Virksomhed_{{DocumentLanguage}}","disableUpdates":false,"type":"text"}},{"type":"shape","id":"80094baa-f0ff-4748-8b1e-babceaf76c66","elementConfiguration":{"binding":"UserProfile.CenterFreeText","visibility":{"action":"hide","binding":"UserProfile.Centers.CenterUI","operator":"notEquals","compareValue":"Intet valgt"},"disableUpdates":false,"type":"text"}},{"type":"shape","id":"1786e0d5-8d77-4e22-a3c2-73a95708d428","elementConfiguration":{"binding":"UserProfile.Centers.Center_{{DocumentLanguage}}","visibility":{"action":"hide","binding":"UserProfile.Centers.CenterUI","operator":"equals","compareValue":"Intet valgt"},"disableUpdates":false,"type":"text"}},{"type":"shape","id":"41ef46fc-9c21-4c45-92e8-73adb20e1366","elementConfiguration":{"binding":"Form.PresentationTitle","disableUpdates":false,"type":"text"}},{"type":"shape","id":"512f5132-ad02-49e6-81bd-0d782db547af","elementConfiguration":{"inheritDimensions":"inheritNone","width":"1.9 cm","height":"1.9 cm","binding":"UserProfile.Office.LogoColor_DCU","disableUpdates":false,"type":"image"}},{"type":"shape","id":"41092fbe-c773-401d-b0fd-14a4e7a62959","elementConfiguration":{"inheritDimensions":"inheritNone","width":"3.68 cm","height":"1.17 cm","binding":"UserProfile.EkstraLogo.ExtraLogoPPNEGDCU_{{DocumentLanguage}}","disableUpdates":false,"type":"image"}},{"type":"shape","id":"a38ddfff-cca2-4e33-96fb-6bd5573475a2","elementConfiguration":{"inheritDimensions":"inheritNone","width":"2.42 cm","height":"2.5 cm","binding":"UserProfile.EkstraLogo.ExtraLogoFive_PP_DCU_{{DocumentLanguage}}","disableUpdates":false,"type":"image"}},{"type":"shape","id":"dd59cb96-71bb-44cc-942b-2da58b2fa366","elementConfiguration":{"inheritDimensions":"inheritNone","width":"2.42 cm","height":"2.5 cm","binding":"UserProfile.EkstraLogo.ExtraLogoTwo_PP_DCU_{{DocumentLanguage}}","disableUpdates":false,"type":"image"}},{"type":"shape","id":"5bd7d214-9a54-473a-9bf2-8dd36487f7e5","elementConfiguration":{"binding":"UserProfile.Name","visibility":{"action":"hide","binding":"Form.Manuel_dato","operator":"notEquals","compareValue":""},"disableUpdates":false,"type":"text"}},{"type":"shape","id":"355c4db8-5c30-4d06-b336-e235c8011473","elementConfiguration":{"binding":"Form.Manuel_dato","visibility":{"action":"hide","operator":"equals","compareValue":""},"disableUpdates":false,"type":"text"}},{"type":"shape","id":"13296ba8-1b23-413a-b11c-e2cf01b95934","elementConfiguration":{"inheritDimensions":"inheritNone","width":"6.05 cm","height":"1.9 cm","binding":"UserProfile.EkstraLogo.ExtraLogoSix_PP_DCU_{{DocumentLanguage}}","disableUpdates":false,"type":"image"}},{"type":"shape","id":"55b96e2b-2b49-48e8-bdd8-b60a198274b2","elementConfiguration":{"inheritDimensions":"inheritWidth","width":"1.91 cm","binding":"UserProfile.Office.LogoH_PP_DCU","disableUpdates":false,"type":"image"}},{"type":"shape","id":"0e0949c0-c964-4e4d-9f85-c6e8b77885df","elementConfiguration":{"inheritDimensions":"inheritNone","width":"3.68 cm","height":"1.17 cm","binding":"UserProfile.EkstraLogo.ExtraLogoPPDCU_{{DocumentLanguage}}","disableUpdates":false,"type":"image"}},{"type":"shape","id":"c1775018-f36c-47bf-a30d-19cf4de5148d","elementConfiguration":{"binding":"Form.PresentationTitle","disableUpdates":false,"type":"text"}},{"type":"shape","id":"1fcbcba7-d00c-4382-bbc0-676b3673b775","elementConfiguration":{"inheritDimensions":"inheritNone","width":"2.42 cm","height":"2.5 cm","binding":"UserProfile.EkstraLogo.ExtraLogoFive_PP_DCU_{{DocumentLanguage}}","disableUpdates":false,"type":"image"}},{"type":"shape","id":"a1958f00-7daa-4cf0-b1d6-f7000e7d358e","elementConfiguration":{"inheritDimensions":"inheritNone","width":"2.42 cm","height":"2.5 cm","binding":"UserProfile.EkstraLogo.ExtraLogoTwo_PP_DCU_{{DocumentLanguage}}","disableUpdates":false,"type":"image"}},{"type":"shape","id":"ad032617-e996-4f6b-8156-d3194428a49d","elementConfiguration":{"binding":"UserProfile.Name","visibility":{"action":"hide","binding":"Form.Manuel_dato","operator":"notEquals","compareValue":""},"disableUpdates":false,"type":"text"}},{"type":"shape","id":"2a7b60f3-9e25-46f9-88f9-c53db1905f56","elementConfiguration":{"binding":"Form.Manuel_dato","visibility":{"action":"hide","operator":"equals","compareValue":""},"disableUpdates":false,"type":"text"}},{"type":"shape","id":"60eba6ae-3368-408b-8171-756f836704b1","elementConfiguration":{"inheritDimensions":"inheritNone","width":"1.9 cm","height":"19.05 cm","binding":"UserProfile.Office.LogoColor_DCU","disableUpdates":false,"type":"image"}},{"type":"shape","id":"9a5fd536-f4d1-4303-bec3-9b1273f1b621","elementConfiguration":{"inheritDimensions":"inheritNone","width":"6.05 cm","height":"1.9 cm","binding":"UserProfile.EkstraLogo.ExtraLogoSix_PP_DCU_{{DocumentLanguage}}","disableUpdates":false,"type":"image"}},{"type":"shape","id":"0de8a468-893b-4813-aa4c-9f662680789e","elementConfiguration":{"binding":"UserProfile.Office.Virksomhed_{{DocumentLanguage}}","disableUpdates":false,"type":"text"}},{"type":"shape","id":"2505fefc-5d33-47e9-85f1-b1aa18be2093","elementConfiguration":{"binding":"UserProfile.CenterFreeText","visibility":{"action":"hide","binding":"UserProfile.Centers.CenterUI","operator":"notEquals","compareValue":"Intet valgt"},"disableUpdates":false,"type":"text"}},{"type":"shape","id":"d7ef85f2-c5c9-4ce7-a7e7-1b81ab18c6b9","elementConfiguration":{"binding":"UserProfile.Centers.Center_{{DocumentLanguage}}","visibility":{"action":"hide","binding":"UserProfile.Centers.CenterUI","operator":"equals","compareValue":"Intet valgt"},"disableUpdates":false,"type":"text"}},{"type":"shape","id":"115581c2-a08c-4c21-8ffb-91f6b60a2316","elementConfiguration":{"inheritDimensions":"inheritWidth","width":"1.91 cm","binding":"UserProfile.Office.LogoH_PP_DCU","disableUpdates":false,"type":"image"}},{"type":"shape","id":"d9b6d44d-6854-4ff3-a625-0a497cdd648f","elementConfiguration":{"binding":"UserProfile.Office.Virksomhed_{{DocumentLanguage}}","disableUpdates":false,"type":"text"}},{"type":"shape","id":"0b764c0c-0f4f-4db3-bd19-b8fefe44f88e","elementConfiguration":{"binding":"UserProfile.CenterFreeText","visibility":{"action":"hide","binding":"UserProfile.Centers.CenterUI","operator":"notEquals","compareValue":"Intet valgt"},"disableUpdates":false,"type":"text"}},{"type":"shape","id":"a409877b-76b1-4768-8452-0d9a1768eae3","elementConfiguration":{"binding":"UserProfile.Centers.Center_{{DocumentLanguage}}","visibility":{"action":"hide","binding":"UserProfile.Centers.CenterUI","operator":"equals","compareValue":"Intet valgt"},"disableUpdates":false,"type":"text"}},{"type":"shape","id":"6bdb6874-c09a-4d03-9dd9-144623df8841","elementConfiguration":{"binding":"Form.PresentationTitle","disableUpdates":false,"type":"text"}},{"type":"shape","id":"7d085341-af64-4171-ad19-d592ce084b4e","elementConfiguration":{"inheritDimensions":"inheritNone","width":"1.9 cm","height":"1.9 cm","binding":"UserProfile.Office.LogoColor_DCU","disableUpdates":false,"type":"image"}},{"type":"shape","id":"797d1029-9e43-40e7-9c98-904d46cb0f24","elementConfiguration":{"inheritDimensions":"inheritNone","width":"3.68 cm","height":"1.17 cm","binding":"UserProfile.EkstraLogo.ExtraLogoPPNEGDCU_{{DocumentLanguage}}","disableUpdates":false,"type":"image"}},{"type":"shape","id":"414fe07e-4c16-4167-b512-efcdd47af517","elementConfiguration":{"inheritDimensions":"inheritNone","width":"2.42 cm","height":"2.5 cm","binding":"UserProfile.EkstraLogo.ExtraLogoFive_PP_DCU_{{DocumentLanguage}}","disableUpdates":false,"type":"image"}},{"type":"shape","id":"37e82356-6c67-476e-ac3a-b8228d464d22","elementConfiguration":{"inheritDimensions":"inheritNone","width":"2.42 cm","height":"2.5 cm","binding":"UserProfile.EkstraLogo.ExtraLogoTwo_PP_DCU_{{DocumentLanguage}}","disableUpdates":false,"type":"image"}},{"type":"shape","id":"f861794a-79fd-4c8b-b2ed-9e9e2344fac5","elementConfiguration":{"binding":"UserProfile.Name","visibility":{"action":"hide","binding":"Form.Manuel_dato","operator":"notEquals","compareValue":""},"disableUpdates":false,"type":"text"}},{"type":"shape","id":"c8eba4fb-c714-4fc2-98c0-9bd63d0b5cff","elementConfiguration":{"binding":"Form.Manuel_dato","visibility":{"action":"hide","operator":"equals","compareValue":""},"disableUpdates":false,"type":"text"}},{"type":"shape","id":"2763a955-c99b-49ac-b716-7410cf5a4ae7","elementConfiguration":{"inheritDimensions":"inheritNone","width":"6.05 cm","height":"1.9 cm","binding":"UserProfile.EkstraLogo.ExtraLogoSix_PP_DCU_{{DocumentLanguage}}","disableUpdates":false,"type":"image"}},{"type":"shape","id":"a56846d4-4923-4940-a608-7913fdbb405b","elementConfiguration":{"inheritDimensions":"inheritWidth","width":"1.91 cm","binding":"UserProfile.Office.LogoH_PP_DCU","disableUpdates":false,"type":"image"}},{"type":"shape","id":"cb61c6a1-beb9-4aa8-b261-291982d05d05","elementConfiguration":{"binding":"UserProfile.Office.Virksomhed_{{DocumentLanguage}}","disableUpdates":false,"type":"text"}},{"type":"shape","id":"58d72495-efd4-42e0-bc69-aab6df7951cd","elementConfiguration":{"binding":"UserProfile.CenterFreeText","visibility":{"action":"hide","binding":"UserProfile.Centers.CenterUI","operator":"notEquals","compareValue":"Intet valgt"},"disableUpdates":false,"type":"text"}},{"type":"shape","id":"80fe3b2c-5cbb-453a-9a9b-189b48d0a72a","elementConfiguration":{"binding":"UserProfile.Centers.Center_{{DocumentLanguage}}","visibility":{"action":"hide","binding":"UserProfile.Centers.CenterUI","operator":"equals","compareValue":"Intet valgt"},"disableUpdates":false,"type":"text"}},{"type":"shape","id":"bc50d067-79e6-4334-ac50-90b24e635c8d","elementConfiguration":{"binding":"Form.PresentationTitle","disableUpdates":false,"type":"text"}},{"type":"shape","id":"ffd6c835-28ec-4d68-b299-5b4e786add61","elementConfiguration":{"inheritDimensions":"inheritNone","width":"2.42 cm","height":"2.5 cm","binding":"UserProfile.EkstraLogo.ExtraLogoFive_PP_DCU_{{DocumentLanguage}}","disableUpdates":false,"type":"image"}},{"type":"shape","id":"984a7366-26c2-48bb-a410-d90d256caa34","elementConfiguration":{"inheritDimensions":"inheritNone","width":"2.42 cm","height":"2.5 cm","binding":"UserProfile.EkstraLogo.ExtraLogoTwo_PP_DCU_{{DocumentLanguage}}","disableUpdates":false,"type":"image"}},{"type":"shape","id":"9aaa2e17-eb78-45bf-b918-bc4cf2dd66f2","elementConfiguration":{"binding":"UserProfile.Name","visibility":{"action":"hide","binding":"Form.Manuel_dato","operator":"notEquals","compareValue":""},"disableUpdates":false,"type":"text"}},{"type":"shape","id":"ca36f035-87b5-4c5d-b9a1-54cffbe171d9","elementConfiguration":{"binding":"Form.Manuel_dato","visibility":{"action":"hide","operator":"equals","compareValue":""},"disableUpdates":false,"type":"text"}},{"type":"shape","id":"264709ae-f015-41c2-a05b-e76a60ecc9d2","elementConfiguration":{"inheritDimensions":"inheritNone","width":"1.9 cm","height":"19.05 cm","binding":"UserProfile.Office.LogoColor_DCU","disableUpdates":false,"type":"image"}},{"type":"shape","id":"e90f5034-bf8c-4b85-a46f-8141c605980e","elementConfiguration":{"inheritDimensions":"inheritNone","width":"3.68 cm","height":"1.17 cm","binding":"UserProfile.EkstraLogo.ExtraLogoPPNEGDCU_{{DocumentLanguage}}","disableUpdates":false,"type":"image"}},{"type":"shape","id":"d81a8e04-fe7f-4c38-bef7-f1a3f8ca447a","elementConfiguration":{"inheritDimensions":"inheritNone","width":"6.05 cm","height":"1.9 cm","binding":"UserProfile.EkstraLogo.ExtraLogoSix_PP_DCU_{{DocumentLanguage}}","disableUpdates":false,"type":"image"}},{"type":"shape","id":"4490e3fb-9121-47fe-9982-ecc74da0fbaf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D7E9E62-33BB-4D1B-A60A-11F6213652CE}">
  <ds:schemaRefs/>
</ds:datastoreItem>
</file>

<file path=customXml/itemProps2.xml><?xml version="1.0" encoding="utf-8"?>
<ds:datastoreItem xmlns:ds="http://schemas.openxmlformats.org/officeDocument/2006/customXml" ds:itemID="{026957DE-A263-4C3E-96D4-107DEBA1D471}">
  <ds:schemaRefs/>
</ds:datastoreItem>
</file>

<file path=customXml/itemProps3.xml><?xml version="1.0" encoding="utf-8"?>
<ds:datastoreItem xmlns:ds="http://schemas.openxmlformats.org/officeDocument/2006/customXml" ds:itemID="{B0D2E709-FA3C-4E2D-A1F5-DD257C406372}">
  <ds:schemaRefs/>
</ds:datastoreItem>
</file>

<file path=customXml/itemProps4.xml><?xml version="1.0" encoding="utf-8"?>
<ds:datastoreItem xmlns:ds="http://schemas.openxmlformats.org/officeDocument/2006/customXml" ds:itemID="{B518EF32-D7ED-4D8E-80D0-C33C01DB34BB}">
  <ds:schemaRefs/>
</ds:datastoreItem>
</file>

<file path=customXml/itemProps5.xml><?xml version="1.0" encoding="utf-8"?>
<ds:datastoreItem xmlns:ds="http://schemas.openxmlformats.org/officeDocument/2006/customXml" ds:itemID="{978984FF-6C25-4FD4-85EA-2F9586C8CA61}">
  <ds:schemaRefs/>
</ds:datastoreItem>
</file>

<file path=customXml/itemProps6.xml><?xml version="1.0" encoding="utf-8"?>
<ds:datastoreItem xmlns:ds="http://schemas.openxmlformats.org/officeDocument/2006/customXml" ds:itemID="{BE8F26EB-1153-4B98-AAC3-D117DA0F337D}">
  <ds:schemaRefs/>
</ds:datastoreItem>
</file>

<file path=customXml/itemProps7.xml><?xml version="1.0" encoding="utf-8"?>
<ds:datastoreItem xmlns:ds="http://schemas.openxmlformats.org/officeDocument/2006/customXml" ds:itemID="{7FA764BE-93AE-4A1F-94F8-EB73EE3F6FA7}">
  <ds:schemaRefs/>
</ds:datastoreItem>
</file>

<file path=customXml/itemProps8.xml><?xml version="1.0" encoding="utf-8"?>
<ds:datastoreItem xmlns:ds="http://schemas.openxmlformats.org/officeDocument/2006/customXml" ds:itemID="{5DFC8546-DDC8-489F-B7A8-6D524B97984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1546</Words>
  <Application>Microsoft Office PowerPoint</Application>
  <PresentationFormat>Widescreen</PresentationFormat>
  <Paragraphs>331</Paragraphs>
  <Slides>44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47" baseType="lpstr">
      <vt:lpstr>Arial</vt:lpstr>
      <vt:lpstr>Roboto</vt:lpstr>
      <vt:lpstr>REGION H Hospital PowerPoint Skabelon_DKfinal</vt:lpstr>
      <vt:lpstr>Long read sequencing </vt:lpstr>
      <vt:lpstr>About the presenter</vt:lpstr>
      <vt:lpstr>Sequencing Techniques: An overview </vt:lpstr>
      <vt:lpstr>Quiz</vt:lpstr>
      <vt:lpstr>Question 1:  What is the longest read that can be obtained using Nanopore Sequencing? Note, not average read length </vt:lpstr>
      <vt:lpstr>Question 2: What is the longest read that can be obtained using PacBio Sequencing? Note, not average read length </vt:lpstr>
      <vt:lpstr>Question 3: What is phasing? </vt:lpstr>
      <vt:lpstr>Question 4: What is one of the main advantages of Long Read Sequencing? </vt:lpstr>
      <vt:lpstr>Question 5:  Which sequencing platform is the best?</vt:lpstr>
      <vt:lpstr>Why Long Read Sequencing? </vt:lpstr>
      <vt:lpstr>Assembly with reference genome  </vt:lpstr>
      <vt:lpstr>Phasing</vt:lpstr>
      <vt:lpstr>Assembly/Haplotyping, diploid (Human) </vt:lpstr>
      <vt:lpstr>Assembly/Haplotyping, diploid (Human) </vt:lpstr>
      <vt:lpstr>Assembly/Haplotyping, diploid (Human) </vt:lpstr>
      <vt:lpstr>Assembly/Haplotyping, hexaploid (Plant) </vt:lpstr>
      <vt:lpstr>Phasing – A real life example, using Illumina sequencing   </vt:lpstr>
      <vt:lpstr>PowerPoint-præsentation</vt:lpstr>
      <vt:lpstr>PowerPoint-præsentation</vt:lpstr>
      <vt:lpstr>PowerPoint-præsentation</vt:lpstr>
      <vt:lpstr>Plasmids</vt:lpstr>
      <vt:lpstr>Methylation, what is it, and is it useful information?</vt:lpstr>
      <vt:lpstr>Structural Variants (SVs) </vt:lpstr>
      <vt:lpstr>Repetitive regions and their challenge</vt:lpstr>
      <vt:lpstr>The two main Long Read Sequencing technologies</vt:lpstr>
      <vt:lpstr>Nanopore sequencing</vt:lpstr>
      <vt:lpstr>Library preparation: highlighted methods</vt:lpstr>
      <vt:lpstr>Biggest hurdle with Nanopore: Homopolymers</vt:lpstr>
      <vt:lpstr>PowerPoint-præsentation</vt:lpstr>
      <vt:lpstr>Duplex basecalling to overcome homopolymers?</vt:lpstr>
      <vt:lpstr>PacBio (HiFi)</vt:lpstr>
      <vt:lpstr>PacBio Sequencing</vt:lpstr>
      <vt:lpstr>Library preparation </vt:lpstr>
      <vt:lpstr>Biggest hurdles with Pacbio HiFi/Revio </vt:lpstr>
      <vt:lpstr>PowerPoint-præsentation</vt:lpstr>
      <vt:lpstr>My experiences with Long Read Sequencing</vt:lpstr>
      <vt:lpstr>Comparison of the 3 major players  in sequencing </vt:lpstr>
      <vt:lpstr>Quiz</vt:lpstr>
      <vt:lpstr>Question 1:  What is the longest read that can be obtained using Nanopore Sequencing? Note, not average read length </vt:lpstr>
      <vt:lpstr>Question 2: What is the longest read that can be obtained using PacBio Sequencing? Note, not average read length </vt:lpstr>
      <vt:lpstr>Question 3: What is phasing? </vt:lpstr>
      <vt:lpstr>Question 4: What is one of the main advantages of Long Read Sequencing? </vt:lpstr>
      <vt:lpstr>Question 5:  Which sequencing platform is the best?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2025-01-06T11:31:19Z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2021-11-24T12:20:21.3811686Z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637556247933772002</vt:lpwstr>
  </property>
  <property fmtid="{D5CDD505-2E9C-101B-9397-08002B2CF9AE}" pid="7" name="TemplafyLanguageCode">
    <vt:lpwstr>da-DK</vt:lpwstr>
  </property>
</Properties>
</file>