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Roboto Mon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CAB8F3E-8531-4E68-ADF9-513EB283994C}">
  <a:tblStyle styleId="{BCAB8F3E-8531-4E68-ADF9-513EB28399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Mono-bold.fntdata"/><Relationship Id="rId30" Type="http://schemas.openxmlformats.org/officeDocument/2006/relationships/font" Target="fonts/RobotoMono-regular.fntdata"/><Relationship Id="rId11" Type="http://schemas.openxmlformats.org/officeDocument/2006/relationships/slide" Target="slides/slide5.xml"/><Relationship Id="rId33" Type="http://schemas.openxmlformats.org/officeDocument/2006/relationships/font" Target="fonts/RobotoMono-boldItalic.fntdata"/><Relationship Id="rId10" Type="http://schemas.openxmlformats.org/officeDocument/2006/relationships/slide" Target="slides/slide4.xml"/><Relationship Id="rId32" Type="http://schemas.openxmlformats.org/officeDocument/2006/relationships/font" Target="fonts/RobotoMon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8bbb2596c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c8bbb2596c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c8bbb2596c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c8bbb2596c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c8bbb259d4_8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c8bbb259d4_8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c8bbb259d4_8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c8bbb259d4_8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c8bbb259d4_8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c8bbb259d4_8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c8bbb259d4_8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c8bbb259d4_8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c8bbb259d4_8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c8bbb259d4_8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c8bbb259d4_8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c8bbb259d4_8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c8bbb259d4_8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c8bbb259d4_8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c8bbb259d4_8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c8bbb259d4_8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c8bbb2596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c8bbb2596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c8bbb259d4_8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c8bbb259d4_8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c8bbb259d4_8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c8bbb259d4_8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c8bbb259d4_8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c8bbb259d4_8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c8bbb259d4_8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c8bbb259d4_8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c8bbb2596c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c8bbb2596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c8bbb2596c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c8bbb2596c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c8bbb2596c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c8bbb2596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c8bbb2596c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c8bbb2596c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c8bbb2596c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c8bbb2596c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8bbb2596c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c8bbb2596c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c8bbb2596c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c8bbb2596c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11" Type="http://schemas.openxmlformats.org/officeDocument/2006/relationships/image" Target="../media/image30.png"/><Relationship Id="rId10" Type="http://schemas.openxmlformats.org/officeDocument/2006/relationships/image" Target="../media/image17.png"/><Relationship Id="rId9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20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9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Relationship Id="rId6" Type="http://schemas.openxmlformats.org/officeDocument/2006/relationships/image" Target="../media/image26.png"/><Relationship Id="rId7" Type="http://schemas.openxmlformats.org/officeDocument/2006/relationships/image" Target="../media/image31.png"/><Relationship Id="rId8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png"/><Relationship Id="rId4" Type="http://schemas.openxmlformats.org/officeDocument/2006/relationships/image" Target="../media/image55.png"/><Relationship Id="rId9" Type="http://schemas.openxmlformats.org/officeDocument/2006/relationships/image" Target="../media/image40.png"/><Relationship Id="rId5" Type="http://schemas.openxmlformats.org/officeDocument/2006/relationships/image" Target="../media/image22.png"/><Relationship Id="rId6" Type="http://schemas.openxmlformats.org/officeDocument/2006/relationships/image" Target="../media/image25.png"/><Relationship Id="rId7" Type="http://schemas.openxmlformats.org/officeDocument/2006/relationships/image" Target="../media/image29.png"/><Relationship Id="rId8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png"/><Relationship Id="rId4" Type="http://schemas.openxmlformats.org/officeDocument/2006/relationships/image" Target="../media/image39.png"/><Relationship Id="rId5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Relationship Id="rId4" Type="http://schemas.openxmlformats.org/officeDocument/2006/relationships/image" Target="../media/image53.png"/><Relationship Id="rId5" Type="http://schemas.openxmlformats.org/officeDocument/2006/relationships/image" Target="../media/image33.png"/><Relationship Id="rId6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46.png"/><Relationship Id="rId10" Type="http://schemas.openxmlformats.org/officeDocument/2006/relationships/image" Target="../media/image64.png"/><Relationship Id="rId13" Type="http://schemas.openxmlformats.org/officeDocument/2006/relationships/image" Target="../media/image57.png"/><Relationship Id="rId1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2.png"/><Relationship Id="rId4" Type="http://schemas.openxmlformats.org/officeDocument/2006/relationships/image" Target="../media/image45.png"/><Relationship Id="rId9" Type="http://schemas.openxmlformats.org/officeDocument/2006/relationships/image" Target="../media/image58.png"/><Relationship Id="rId1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44.png"/><Relationship Id="rId7" Type="http://schemas.openxmlformats.org/officeDocument/2006/relationships/image" Target="../media/image48.png"/><Relationship Id="rId8" Type="http://schemas.openxmlformats.org/officeDocument/2006/relationships/image" Target="../media/image4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image" Target="../media/image66.png"/><Relationship Id="rId5" Type="http://schemas.openxmlformats.org/officeDocument/2006/relationships/image" Target="../media/image62.png"/><Relationship Id="rId6" Type="http://schemas.openxmlformats.org/officeDocument/2006/relationships/image" Target="../media/image59.png"/><Relationship Id="rId7" Type="http://schemas.openxmlformats.org/officeDocument/2006/relationships/image" Target="../media/image72.png"/><Relationship Id="rId8" Type="http://schemas.openxmlformats.org/officeDocument/2006/relationships/image" Target="../media/image61.png"/></Relationships>
</file>

<file path=ppt/slides/_rels/slide21.xml.rels><?xml version="1.0" encoding="UTF-8" standalone="yes"?><Relationships xmlns="http://schemas.openxmlformats.org/package/2006/relationships"><Relationship Id="rId10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3.png"/><Relationship Id="rId4" Type="http://schemas.openxmlformats.org/officeDocument/2006/relationships/image" Target="../media/image65.png"/><Relationship Id="rId9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67.png"/><Relationship Id="rId7" Type="http://schemas.openxmlformats.org/officeDocument/2006/relationships/image" Target="../media/image69.png"/><Relationship Id="rId8" Type="http://schemas.openxmlformats.org/officeDocument/2006/relationships/image" Target="../media/image68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82.png"/><Relationship Id="rId10" Type="http://schemas.openxmlformats.org/officeDocument/2006/relationships/image" Target="../media/image78.png"/><Relationship Id="rId13" Type="http://schemas.openxmlformats.org/officeDocument/2006/relationships/image" Target="../media/image84.png"/><Relationship Id="rId12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9.png"/><Relationship Id="rId14" Type="http://schemas.openxmlformats.org/officeDocument/2006/relationships/image" Target="../media/image88.png"/><Relationship Id="rId5" Type="http://schemas.openxmlformats.org/officeDocument/2006/relationships/image" Target="../media/image77.png"/><Relationship Id="rId6" Type="http://schemas.openxmlformats.org/officeDocument/2006/relationships/image" Target="../media/image76.png"/><Relationship Id="rId7" Type="http://schemas.openxmlformats.org/officeDocument/2006/relationships/image" Target="../media/image83.png"/><Relationship Id="rId8" Type="http://schemas.openxmlformats.org/officeDocument/2006/relationships/image" Target="../media/image8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1" Type="http://schemas.openxmlformats.org/officeDocument/2006/relationships/image" Target="../media/image9.png"/><Relationship Id="rId10" Type="http://schemas.openxmlformats.org/officeDocument/2006/relationships/image" Target="../media/image43.png"/><Relationship Id="rId9" Type="http://schemas.openxmlformats.org/officeDocument/2006/relationships/image" Target="../media/image27.png"/><Relationship Id="rId5" Type="http://schemas.openxmlformats.org/officeDocument/2006/relationships/image" Target="../media/image6.png"/><Relationship Id="rId6" Type="http://schemas.openxmlformats.org/officeDocument/2006/relationships/image" Target="../media/image24.png"/><Relationship Id="rId7" Type="http://schemas.openxmlformats.org/officeDocument/2006/relationships/image" Target="../media/image16.png"/><Relationship Id="rId8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1041000"/>
          </a:xfrm>
          <a:prstGeom prst="rect">
            <a:avLst/>
          </a:prstGeom>
          <a:solidFill>
            <a:srgbClr val="A64D79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Python Scientific Libraries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35875" y="1928950"/>
            <a:ext cx="2751600" cy="5280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Pandas &amp; Numpy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5887400" y="3663525"/>
            <a:ext cx="31197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800">
                <a:solidFill>
                  <a:schemeClr val="dk2"/>
                </a:solidFill>
              </a:rPr>
              <a:t>Alfred Ferrer Florensa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2"/>
                </a:solidFill>
              </a:rPr>
              <a:t>PhD, Genomic Epidemiology</a:t>
            </a:r>
            <a:endParaRPr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2"/>
                </a:solidFill>
              </a:rPr>
              <a:t>DTU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675" y="2107900"/>
            <a:ext cx="1326300" cy="16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0" l="0" r="9313" t="11331"/>
          <a:stretch/>
        </p:blipFill>
        <p:spPr>
          <a:xfrm>
            <a:off x="3235262" y="2681825"/>
            <a:ext cx="2673474" cy="20181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319225" y="3864125"/>
            <a:ext cx="19932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200">
                <a:solidFill>
                  <a:schemeClr val="dk2"/>
                </a:solidFill>
              </a:rPr>
              <a:t>Standing in the shoulders of giants</a:t>
            </a:r>
            <a:endParaRPr i="1"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Pandas - Series</a:t>
            </a:r>
            <a:endParaRPr/>
          </a:p>
        </p:txBody>
      </p:sp>
      <p:sp>
        <p:nvSpPr>
          <p:cNvPr id="181" name="Google Shape;181;p22"/>
          <p:cNvSpPr txBox="1"/>
          <p:nvPr/>
        </p:nvSpPr>
        <p:spPr>
          <a:xfrm>
            <a:off x="311700" y="8467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Column of an </a:t>
            </a:r>
            <a:r>
              <a:rPr b="1" i="1" lang="ca" sz="1600">
                <a:solidFill>
                  <a:schemeClr val="dk2"/>
                </a:solidFill>
              </a:rPr>
              <a:t>Excel/R sheet</a:t>
            </a:r>
            <a:endParaRPr b="1" i="1" sz="1600">
              <a:solidFill>
                <a:schemeClr val="dk2"/>
              </a:solidFill>
            </a:endParaRPr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226" y="1218450"/>
            <a:ext cx="2679350" cy="151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9216" y="2842563"/>
            <a:ext cx="3137310" cy="98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9225" y="3900626"/>
            <a:ext cx="3039175" cy="109528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/>
        </p:nvSpPr>
        <p:spPr>
          <a:xfrm>
            <a:off x="360875" y="1253325"/>
            <a:ext cx="943500" cy="305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600">
                <a:solidFill>
                  <a:schemeClr val="dk2"/>
                </a:solidFill>
              </a:rPr>
              <a:t>Init from</a:t>
            </a:r>
            <a:endParaRPr i="1" sz="1600">
              <a:solidFill>
                <a:schemeClr val="dk2"/>
              </a:solidFill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360875" y="1821213"/>
            <a:ext cx="943500" cy="305700"/>
          </a:xfrm>
          <a:prstGeom prst="rect">
            <a:avLst/>
          </a:prstGeom>
          <a:noFill/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List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360875" y="3107038"/>
            <a:ext cx="943500" cy="305700"/>
          </a:xfrm>
          <a:prstGeom prst="rect">
            <a:avLst/>
          </a:prstGeom>
          <a:noFill/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Dict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88" name="Google Shape;188;p22"/>
          <p:cNvSpPr txBox="1"/>
          <p:nvPr/>
        </p:nvSpPr>
        <p:spPr>
          <a:xfrm>
            <a:off x="220175" y="4295400"/>
            <a:ext cx="1084200" cy="305700"/>
          </a:xfrm>
          <a:prstGeom prst="rect">
            <a:avLst/>
          </a:prstGeom>
          <a:noFill/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Manually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4832400" y="8467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Indexing/Slicing</a:t>
            </a:r>
            <a:endParaRPr b="1" i="1" sz="1600">
              <a:solidFill>
                <a:schemeClr val="dk2"/>
              </a:solidFill>
            </a:endParaRPr>
          </a:p>
        </p:txBody>
      </p:sp>
      <p:pic>
        <p:nvPicPr>
          <p:cNvPr id="190" name="Google Shape;19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07225" y="1210125"/>
            <a:ext cx="2450250" cy="116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5875" y="2950625"/>
            <a:ext cx="1037850" cy="5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03055" y="2950625"/>
            <a:ext cx="1187645" cy="5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2"/>
          <p:cNvSpPr txBox="1"/>
          <p:nvPr/>
        </p:nvSpPr>
        <p:spPr>
          <a:xfrm>
            <a:off x="4832400" y="2571750"/>
            <a:ext cx="992700" cy="252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200">
                <a:solidFill>
                  <a:schemeClr val="dk2"/>
                </a:solidFill>
              </a:rPr>
              <a:t>Per Index</a:t>
            </a:r>
            <a:endParaRPr i="1" sz="1200">
              <a:solidFill>
                <a:schemeClr val="dk2"/>
              </a:solidFill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4832400" y="3615225"/>
            <a:ext cx="992700" cy="252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200">
                <a:solidFill>
                  <a:schemeClr val="dk2"/>
                </a:solidFill>
              </a:rPr>
              <a:t>Per Value</a:t>
            </a:r>
            <a:endParaRPr i="1" sz="1200">
              <a:solidFill>
                <a:schemeClr val="dk2"/>
              </a:solidFill>
            </a:endParaRPr>
          </a:p>
        </p:txBody>
      </p:sp>
      <p:pic>
        <p:nvPicPr>
          <p:cNvPr id="195" name="Google Shape;195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36499" y="4137475"/>
            <a:ext cx="1238726" cy="5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88616" y="4295400"/>
            <a:ext cx="943500" cy="814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14092" y="3806025"/>
            <a:ext cx="2054534" cy="48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22"/>
          <p:cNvCxnSpPr/>
          <p:nvPr/>
        </p:nvCxnSpPr>
        <p:spPr>
          <a:xfrm rot="10800000">
            <a:off x="6442375" y="4450400"/>
            <a:ext cx="26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Pandas - Series</a:t>
            </a:r>
            <a:endParaRPr/>
          </a:p>
        </p:txBody>
      </p:sp>
      <p:sp>
        <p:nvSpPr>
          <p:cNvPr id="204" name="Google Shape;204;p23"/>
          <p:cNvSpPr txBox="1"/>
          <p:nvPr/>
        </p:nvSpPr>
        <p:spPr>
          <a:xfrm>
            <a:off x="311700" y="8467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Operations</a:t>
            </a:r>
            <a:endParaRPr b="1" i="1" sz="1600">
              <a:solidFill>
                <a:schemeClr val="dk2"/>
              </a:solidFill>
            </a:endParaRPr>
          </a:p>
        </p:txBody>
      </p:sp>
      <p:pic>
        <p:nvPicPr>
          <p:cNvPr id="205" name="Google Shape;2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00" y="1601925"/>
            <a:ext cx="2160475" cy="1028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300" y="2883875"/>
            <a:ext cx="2160475" cy="945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4275" y="846775"/>
            <a:ext cx="878975" cy="10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25125" y="2076000"/>
            <a:ext cx="1304000" cy="9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13875" y="3215350"/>
            <a:ext cx="619775" cy="3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01030" y="3735925"/>
            <a:ext cx="1245470" cy="1028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p23"/>
          <p:cNvCxnSpPr/>
          <p:nvPr/>
        </p:nvCxnSpPr>
        <p:spPr>
          <a:xfrm flipH="1" rot="10800000">
            <a:off x="2784100" y="1433250"/>
            <a:ext cx="3064200" cy="132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2" name="Google Shape;212;p23"/>
          <p:cNvCxnSpPr/>
          <p:nvPr/>
        </p:nvCxnSpPr>
        <p:spPr>
          <a:xfrm flipH="1" rot="10800000">
            <a:off x="2799750" y="2543000"/>
            <a:ext cx="2821800" cy="24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3" name="Google Shape;213;p23"/>
          <p:cNvCxnSpPr/>
          <p:nvPr/>
        </p:nvCxnSpPr>
        <p:spPr>
          <a:xfrm>
            <a:off x="2823200" y="2832300"/>
            <a:ext cx="3072000" cy="58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4" name="Google Shape;214;p23"/>
          <p:cNvCxnSpPr/>
          <p:nvPr/>
        </p:nvCxnSpPr>
        <p:spPr>
          <a:xfrm>
            <a:off x="2831000" y="2879225"/>
            <a:ext cx="2907900" cy="128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5" name="Google Shape;215;p23"/>
          <p:cNvSpPr txBox="1"/>
          <p:nvPr/>
        </p:nvSpPr>
        <p:spPr>
          <a:xfrm rot="-1415124">
            <a:off x="3268724" y="1880702"/>
            <a:ext cx="1633778" cy="2422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000">
                <a:solidFill>
                  <a:schemeClr val="dk2"/>
                </a:solidFill>
              </a:rPr>
              <a:t>Operation between series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16" name="Google Shape;216;p23"/>
          <p:cNvSpPr txBox="1"/>
          <p:nvPr/>
        </p:nvSpPr>
        <p:spPr>
          <a:xfrm rot="-237536">
            <a:off x="3467948" y="2355472"/>
            <a:ext cx="1633799" cy="242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000">
                <a:solidFill>
                  <a:schemeClr val="dk2"/>
                </a:solidFill>
              </a:rPr>
              <a:t>Operation on the series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17" name="Google Shape;217;p23"/>
          <p:cNvSpPr txBox="1"/>
          <p:nvPr/>
        </p:nvSpPr>
        <p:spPr>
          <a:xfrm rot="668939">
            <a:off x="3651576" y="2862516"/>
            <a:ext cx="1633732" cy="2422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000">
                <a:solidFill>
                  <a:schemeClr val="dk2"/>
                </a:solidFill>
              </a:rPr>
              <a:t>Basic statistics on series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18" name="Google Shape;218;p23"/>
          <p:cNvSpPr txBox="1"/>
          <p:nvPr/>
        </p:nvSpPr>
        <p:spPr>
          <a:xfrm rot="1452735">
            <a:off x="4055195" y="3368914"/>
            <a:ext cx="1264758" cy="242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000">
                <a:solidFill>
                  <a:schemeClr val="dk2"/>
                </a:solidFill>
              </a:rPr>
              <a:t>Replace values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19" name="Google Shape;219;p23"/>
          <p:cNvSpPr txBox="1"/>
          <p:nvPr/>
        </p:nvSpPr>
        <p:spPr>
          <a:xfrm>
            <a:off x="1900800" y="4083300"/>
            <a:ext cx="2532600" cy="8757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300">
                <a:solidFill>
                  <a:schemeClr val="dk2"/>
                </a:solidFill>
              </a:rPr>
              <a:t>Pandas has a large amount of functions to apply to your data. At the end, is created for people like you!</a:t>
            </a:r>
            <a:endParaRPr i="1"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24"/>
          <p:cNvCxnSpPr/>
          <p:nvPr/>
        </p:nvCxnSpPr>
        <p:spPr>
          <a:xfrm>
            <a:off x="1416150" y="2206975"/>
            <a:ext cx="3783300" cy="57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5" name="Google Shape;225;p2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Pandas - DataFrames</a:t>
            </a:r>
            <a:endParaRPr/>
          </a:p>
        </p:txBody>
      </p:sp>
      <p:sp>
        <p:nvSpPr>
          <p:cNvPr id="226" name="Google Shape;226;p24"/>
          <p:cNvSpPr txBox="1"/>
          <p:nvPr/>
        </p:nvSpPr>
        <p:spPr>
          <a:xfrm>
            <a:off x="311700" y="8467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2d Data structure made of Series</a:t>
            </a:r>
            <a:endParaRPr b="1" i="1" sz="1600">
              <a:solidFill>
                <a:schemeClr val="dk2"/>
              </a:solidFill>
            </a:endParaRPr>
          </a:p>
        </p:txBody>
      </p:sp>
      <p:graphicFrame>
        <p:nvGraphicFramePr>
          <p:cNvPr id="227" name="Google Shape;227;p24"/>
          <p:cNvGraphicFramePr/>
          <p:nvPr/>
        </p:nvGraphicFramePr>
        <p:xfrm>
          <a:off x="280225" y="138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{BCAB8F3E-8531-4E68-ADF9-513EB283994C}</a:tableStyleId>
              </a:tblPr>
              <a:tblGrid>
                <a:gridCol w="567300"/>
                <a:gridCol w="582425"/>
              </a:tblGrid>
              <a:tr h="213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/>
                        <a:t>Index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/>
                        <a:t>S1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  <a:tr h="195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a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2.3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195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b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4.2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195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c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195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d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5.1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195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e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22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28" name="Google Shape;228;p24"/>
          <p:cNvGraphicFramePr/>
          <p:nvPr/>
        </p:nvGraphicFramePr>
        <p:xfrm>
          <a:off x="788275" y="3244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{BCAB8F3E-8531-4E68-ADF9-513EB283994C}</a:tableStyleId>
              </a:tblPr>
              <a:tblGrid>
                <a:gridCol w="567300"/>
                <a:gridCol w="582425"/>
              </a:tblGrid>
              <a:tr h="213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/>
                        <a:t>Index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/>
                        <a:t>S2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  <a:tr h="195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a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3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195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b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0.</a:t>
                      </a:r>
                      <a:r>
                        <a:rPr lang="ca" sz="1000"/>
                        <a:t>2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195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c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1</a:t>
                      </a:r>
                      <a:r>
                        <a:rPr lang="ca" sz="1000"/>
                        <a:t>0.1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195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d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7.8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195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e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3.2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29" name="Google Shape;229;p24"/>
          <p:cNvGraphicFramePr/>
          <p:nvPr/>
        </p:nvGraphicFramePr>
        <p:xfrm>
          <a:off x="5447125" y="151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{BCAB8F3E-8531-4E68-ADF9-513EB283994C}</a:tableStyleId>
              </a:tblPr>
              <a:tblGrid>
                <a:gridCol w="624950"/>
                <a:gridCol w="624950"/>
                <a:gridCol w="624950"/>
                <a:gridCol w="624950"/>
                <a:gridCol w="624950"/>
              </a:tblGrid>
              <a:tr h="342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/>
                        <a:t>Index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/>
                        <a:t>S1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/>
                        <a:t>S2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/>
                        <a:t>S3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/>
                        <a:t>S4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  <a:tr h="342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a" sz="1000"/>
                        <a:t>a</a:t>
                      </a:r>
                      <a:endParaRPr i="1"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2.3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3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1.2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WT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42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a" sz="1000"/>
                        <a:t>b</a:t>
                      </a:r>
                      <a:endParaRPr i="1"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4.2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9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0.2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Mut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42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a" sz="1000"/>
                        <a:t>c</a:t>
                      </a:r>
                      <a:endParaRPr i="1"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7.4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10.1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Mut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42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a" sz="1000"/>
                        <a:t>d</a:t>
                      </a:r>
                      <a:endParaRPr i="1"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5.1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2.2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7.8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WT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42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a" sz="1000"/>
                        <a:t>e</a:t>
                      </a:r>
                      <a:endParaRPr i="1"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22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10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3.2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Mut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42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a" sz="1000"/>
                        <a:t>f</a:t>
                      </a:r>
                      <a:endParaRPr i="1"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NaN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NaN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NaN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Mut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230" name="Google Shape;230;p24"/>
          <p:cNvCxnSpPr/>
          <p:nvPr/>
        </p:nvCxnSpPr>
        <p:spPr>
          <a:xfrm>
            <a:off x="3245300" y="2081900"/>
            <a:ext cx="1954200" cy="68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1" name="Google Shape;231;p24"/>
          <p:cNvCxnSpPr/>
          <p:nvPr/>
        </p:nvCxnSpPr>
        <p:spPr>
          <a:xfrm flipH="1" rot="10800000">
            <a:off x="1947700" y="2824425"/>
            <a:ext cx="3197100" cy="121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2" name="Google Shape;232;p24"/>
          <p:cNvCxnSpPr/>
          <p:nvPr/>
        </p:nvCxnSpPr>
        <p:spPr>
          <a:xfrm flipH="1" rot="10800000">
            <a:off x="4073900" y="2848075"/>
            <a:ext cx="1078800" cy="145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233" name="Google Shape;233;p24"/>
          <p:cNvGraphicFramePr/>
          <p:nvPr/>
        </p:nvGraphicFramePr>
        <p:xfrm>
          <a:off x="2894900" y="3244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{BCAB8F3E-8531-4E68-ADF9-513EB283994C}</a:tableStyleId>
              </a:tblPr>
              <a:tblGrid>
                <a:gridCol w="567300"/>
                <a:gridCol w="582425"/>
              </a:tblGrid>
              <a:tr h="213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/>
                        <a:t>Index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/>
                        <a:t>S4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  <a:tr h="195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a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WT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195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b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Mut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195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c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Mut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195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d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WT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195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e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Mut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195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f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Mut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34" name="Google Shape;234;p24"/>
          <p:cNvGraphicFramePr/>
          <p:nvPr/>
        </p:nvGraphicFramePr>
        <p:xfrm>
          <a:off x="2095575" y="138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{BCAB8F3E-8531-4E68-ADF9-513EB283994C}</a:tableStyleId>
              </a:tblPr>
              <a:tblGrid>
                <a:gridCol w="567300"/>
                <a:gridCol w="582425"/>
              </a:tblGrid>
              <a:tr h="213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/>
                        <a:t>Index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/>
                        <a:t>S3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  <a:tr h="195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a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1.2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95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b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9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95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c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7.4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95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d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2.2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95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e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10</a:t>
                      </a:r>
                      <a:endParaRPr sz="1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Pandas - DataFrames</a:t>
            </a:r>
            <a:endParaRPr/>
          </a:p>
        </p:txBody>
      </p:sp>
      <p:sp>
        <p:nvSpPr>
          <p:cNvPr id="240" name="Google Shape;240;p25"/>
          <p:cNvSpPr txBox="1"/>
          <p:nvPr/>
        </p:nvSpPr>
        <p:spPr>
          <a:xfrm>
            <a:off x="311700" y="8467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From 1D to 2D</a:t>
            </a:r>
            <a:endParaRPr b="1" i="1" sz="1600">
              <a:solidFill>
                <a:schemeClr val="dk2"/>
              </a:solidFill>
            </a:endParaRPr>
          </a:p>
        </p:txBody>
      </p:sp>
      <p:pic>
        <p:nvPicPr>
          <p:cNvPr id="241" name="Google Shape;2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051" y="1320500"/>
            <a:ext cx="3199186" cy="30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50" y="2523100"/>
            <a:ext cx="1787500" cy="15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6350" y="2523100"/>
            <a:ext cx="1307300" cy="77426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5"/>
          <p:cNvSpPr txBox="1"/>
          <p:nvPr/>
        </p:nvSpPr>
        <p:spPr>
          <a:xfrm>
            <a:off x="298350" y="2105350"/>
            <a:ext cx="1133400" cy="305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200">
                <a:solidFill>
                  <a:schemeClr val="dk2"/>
                </a:solidFill>
              </a:rPr>
              <a:t>Per Columns</a:t>
            </a:r>
            <a:endParaRPr i="1" sz="1200">
              <a:solidFill>
                <a:schemeClr val="dk2"/>
              </a:solidFill>
            </a:endParaRPr>
          </a:p>
        </p:txBody>
      </p:sp>
      <p:sp>
        <p:nvSpPr>
          <p:cNvPr id="245" name="Google Shape;245;p25"/>
          <p:cNvSpPr txBox="1"/>
          <p:nvPr/>
        </p:nvSpPr>
        <p:spPr>
          <a:xfrm>
            <a:off x="2903300" y="2105350"/>
            <a:ext cx="1133400" cy="305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200">
                <a:solidFill>
                  <a:schemeClr val="dk2"/>
                </a:solidFill>
              </a:rPr>
              <a:t>Per Sample</a:t>
            </a:r>
            <a:endParaRPr i="1" sz="1200">
              <a:solidFill>
                <a:schemeClr val="dk2"/>
              </a:solidFill>
            </a:endParaRPr>
          </a:p>
        </p:txBody>
      </p:sp>
      <p:cxnSp>
        <p:nvCxnSpPr>
          <p:cNvPr id="246" name="Google Shape;246;p25"/>
          <p:cNvCxnSpPr>
            <a:stCxn id="241" idx="2"/>
            <a:endCxn id="244" idx="0"/>
          </p:cNvCxnSpPr>
          <p:nvPr/>
        </p:nvCxnSpPr>
        <p:spPr>
          <a:xfrm flipH="1">
            <a:off x="865045" y="1626200"/>
            <a:ext cx="1446600" cy="47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7" name="Google Shape;247;p25"/>
          <p:cNvCxnSpPr>
            <a:stCxn id="241" idx="2"/>
            <a:endCxn id="245" idx="0"/>
          </p:cNvCxnSpPr>
          <p:nvPr/>
        </p:nvCxnSpPr>
        <p:spPr>
          <a:xfrm>
            <a:off x="2311645" y="1626200"/>
            <a:ext cx="1158300" cy="47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8" name="Google Shape;248;p25"/>
          <p:cNvSpPr txBox="1"/>
          <p:nvPr/>
        </p:nvSpPr>
        <p:spPr>
          <a:xfrm>
            <a:off x="4832400" y="8467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Column Addition/Deletion</a:t>
            </a:r>
            <a:endParaRPr b="1" i="1" sz="1600">
              <a:solidFill>
                <a:schemeClr val="dk2"/>
              </a:solidFill>
            </a:endParaRPr>
          </a:p>
        </p:txBody>
      </p:sp>
      <p:pic>
        <p:nvPicPr>
          <p:cNvPr id="249" name="Google Shape;24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93200" y="1228675"/>
            <a:ext cx="1922200" cy="39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44800" y="1208800"/>
            <a:ext cx="1787500" cy="140101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5"/>
          <p:cNvSpPr txBox="1"/>
          <p:nvPr/>
        </p:nvSpPr>
        <p:spPr>
          <a:xfrm>
            <a:off x="4832400" y="2418900"/>
            <a:ext cx="1133400" cy="305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200">
                <a:solidFill>
                  <a:schemeClr val="dk2"/>
                </a:solidFill>
              </a:rPr>
              <a:t>Addition</a:t>
            </a:r>
            <a:endParaRPr i="1" sz="1200">
              <a:solidFill>
                <a:schemeClr val="dk2"/>
              </a:solidFill>
            </a:endParaRPr>
          </a:p>
        </p:txBody>
      </p:sp>
      <p:pic>
        <p:nvPicPr>
          <p:cNvPr id="252" name="Google Shape;252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93200" y="2814450"/>
            <a:ext cx="2165125" cy="12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5"/>
          <p:cNvSpPr txBox="1"/>
          <p:nvPr/>
        </p:nvSpPr>
        <p:spPr>
          <a:xfrm>
            <a:off x="7087525" y="3374550"/>
            <a:ext cx="1133400" cy="305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200">
                <a:solidFill>
                  <a:schemeClr val="dk2"/>
                </a:solidFill>
              </a:rPr>
              <a:t>Deletion</a:t>
            </a:r>
            <a:endParaRPr i="1" sz="1200">
              <a:solidFill>
                <a:schemeClr val="dk2"/>
              </a:solidFill>
            </a:endParaRPr>
          </a:p>
        </p:txBody>
      </p:sp>
      <p:pic>
        <p:nvPicPr>
          <p:cNvPr id="254" name="Google Shape;254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87519" y="3721250"/>
            <a:ext cx="1374250" cy="1379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Pandas - DataFrames</a:t>
            </a:r>
            <a:endParaRPr/>
          </a:p>
        </p:txBody>
      </p:sp>
      <p:sp>
        <p:nvSpPr>
          <p:cNvPr id="260" name="Google Shape;260;p26"/>
          <p:cNvSpPr txBox="1"/>
          <p:nvPr/>
        </p:nvSpPr>
        <p:spPr>
          <a:xfrm>
            <a:off x="311700" y="8467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Read/Write</a:t>
            </a:r>
            <a:endParaRPr b="1" i="1" sz="1600">
              <a:solidFill>
                <a:schemeClr val="dk2"/>
              </a:solidFill>
            </a:endParaRPr>
          </a:p>
        </p:txBody>
      </p:sp>
      <p:sp>
        <p:nvSpPr>
          <p:cNvPr id="261" name="Google Shape;261;p26"/>
          <p:cNvSpPr txBox="1"/>
          <p:nvPr/>
        </p:nvSpPr>
        <p:spPr>
          <a:xfrm>
            <a:off x="595375" y="1472175"/>
            <a:ext cx="1407000" cy="1016100"/>
          </a:xfrm>
          <a:prstGeom prst="rect">
            <a:avLst/>
          </a:prstGeom>
          <a:noFill/>
          <a:ln cap="flat" cmpd="sng" w="2857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2"/>
                </a:solidFill>
              </a:rPr>
              <a:t>,S1,S2,S3,ST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2"/>
                </a:solidFill>
              </a:rPr>
              <a:t>A,2.3,3,0,WT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2"/>
                </a:solidFill>
              </a:rPr>
              <a:t>B,4.2,0.2,1.2,Mut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2"/>
                </a:solidFill>
              </a:rPr>
              <a:t>C,0,10.1,9.0,Mut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D,5.1,7.8,7.4,WT</a:t>
            </a:r>
            <a:endParaRPr sz="1200">
              <a:solidFill>
                <a:schemeClr val="dk2"/>
              </a:solidFill>
            </a:endParaRPr>
          </a:p>
        </p:txBody>
      </p:sp>
      <p:graphicFrame>
        <p:nvGraphicFramePr>
          <p:cNvPr id="262" name="Google Shape;262;p26"/>
          <p:cNvGraphicFramePr/>
          <p:nvPr/>
        </p:nvGraphicFramePr>
        <p:xfrm>
          <a:off x="4774875" y="1319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{BCAB8F3E-8531-4E68-ADF9-513EB283994C}</a:tableStyleId>
              </a:tblPr>
              <a:tblGrid>
                <a:gridCol w="624950"/>
                <a:gridCol w="624950"/>
                <a:gridCol w="624950"/>
                <a:gridCol w="624950"/>
                <a:gridCol w="624950"/>
              </a:tblGrid>
              <a:tr h="342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/>
                        <a:t>Index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/>
                        <a:t>S1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/>
                        <a:t>S2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/>
                        <a:t>S3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/>
                        <a:t>ST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  <a:tr h="342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a" sz="1000"/>
                        <a:t>a</a:t>
                      </a:r>
                      <a:endParaRPr i="1"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2.3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3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WT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42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a" sz="1000"/>
                        <a:t>b</a:t>
                      </a:r>
                      <a:endParaRPr i="1"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4.2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0.2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1</a:t>
                      </a:r>
                      <a:r>
                        <a:rPr lang="ca" sz="1000"/>
                        <a:t>.2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Mut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42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a" sz="1000"/>
                        <a:t>c</a:t>
                      </a:r>
                      <a:endParaRPr i="1"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10.1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9.0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Mut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42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a" sz="1000"/>
                        <a:t>d</a:t>
                      </a:r>
                      <a:endParaRPr i="1" sz="1000"/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5.1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7.8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7.4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WT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263" name="Google Shape;263;p26"/>
          <p:cNvCxnSpPr>
            <a:stCxn id="261" idx="3"/>
          </p:cNvCxnSpPr>
          <p:nvPr/>
        </p:nvCxnSpPr>
        <p:spPr>
          <a:xfrm>
            <a:off x="2002375" y="1980225"/>
            <a:ext cx="2751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64" name="Google Shape;264;p26"/>
          <p:cNvSpPr txBox="1"/>
          <p:nvPr/>
        </p:nvSpPr>
        <p:spPr>
          <a:xfrm>
            <a:off x="2846650" y="1716475"/>
            <a:ext cx="9147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a">
                <a:solidFill>
                  <a:schemeClr val="dk2"/>
                </a:solidFill>
              </a:rPr>
              <a:t>Read to</a:t>
            </a:r>
            <a:endParaRPr i="1">
              <a:solidFill>
                <a:schemeClr val="dk2"/>
              </a:solidFill>
            </a:endParaRPr>
          </a:p>
        </p:txBody>
      </p:sp>
      <p:sp>
        <p:nvSpPr>
          <p:cNvPr id="265" name="Google Shape;265;p26"/>
          <p:cNvSpPr txBox="1"/>
          <p:nvPr/>
        </p:nvSpPr>
        <p:spPr>
          <a:xfrm>
            <a:off x="2846650" y="2081275"/>
            <a:ext cx="914700" cy="1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a">
                <a:solidFill>
                  <a:schemeClr val="dk2"/>
                </a:solidFill>
              </a:rPr>
              <a:t>Write</a:t>
            </a:r>
            <a:r>
              <a:rPr i="1" lang="ca">
                <a:solidFill>
                  <a:schemeClr val="dk2"/>
                </a:solidFill>
              </a:rPr>
              <a:t> to</a:t>
            </a:r>
            <a:endParaRPr i="1">
              <a:solidFill>
                <a:schemeClr val="dk2"/>
              </a:solidFill>
            </a:endParaRPr>
          </a:p>
        </p:txBody>
      </p:sp>
      <p:sp>
        <p:nvSpPr>
          <p:cNvPr id="266" name="Google Shape;266;p26"/>
          <p:cNvSpPr txBox="1"/>
          <p:nvPr/>
        </p:nvSpPr>
        <p:spPr>
          <a:xfrm>
            <a:off x="579750" y="1222025"/>
            <a:ext cx="859800" cy="250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2"/>
                </a:solidFill>
              </a:rPr>
              <a:t>File 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67" name="Google Shape;267;p26"/>
          <p:cNvSpPr txBox="1"/>
          <p:nvPr/>
        </p:nvSpPr>
        <p:spPr>
          <a:xfrm>
            <a:off x="579750" y="3270050"/>
            <a:ext cx="8074800" cy="648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new_df = pd.read_csv(&lt;filepath_or_buffer&gt;, sep, header, names, index_col,    				 	dtype, use_cols, skiprows, compression, ...)</a:t>
            </a:r>
            <a:endParaRPr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8" name="Google Shape;268;p26"/>
          <p:cNvSpPr txBox="1"/>
          <p:nvPr/>
        </p:nvSpPr>
        <p:spPr>
          <a:xfrm>
            <a:off x="534600" y="4102525"/>
            <a:ext cx="8074800" cy="648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new_df.to_csv(&lt;filepath&gt;, sep, columns, header, index,...)</a:t>
            </a:r>
            <a:endParaRPr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Pandas - DataFrames</a:t>
            </a:r>
            <a:endParaRPr/>
          </a:p>
        </p:txBody>
      </p:sp>
      <p:sp>
        <p:nvSpPr>
          <p:cNvPr id="274" name="Google Shape;274;p27"/>
          <p:cNvSpPr txBox="1"/>
          <p:nvPr/>
        </p:nvSpPr>
        <p:spPr>
          <a:xfrm>
            <a:off x="311700" y="8467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Visualize DataFramesc</a:t>
            </a:r>
            <a:endParaRPr b="1" i="1" sz="1600">
              <a:solidFill>
                <a:schemeClr val="dk2"/>
              </a:solidFill>
            </a:endParaRPr>
          </a:p>
        </p:txBody>
      </p:sp>
      <p:sp>
        <p:nvSpPr>
          <p:cNvPr id="275" name="Google Shape;275;p27"/>
          <p:cNvSpPr txBox="1"/>
          <p:nvPr/>
        </p:nvSpPr>
        <p:spPr>
          <a:xfrm>
            <a:off x="407775" y="1278725"/>
            <a:ext cx="1555500" cy="375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&gt; df.head()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&gt; df.tail()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6" name="Google Shape;276;p27"/>
          <p:cNvSpPr txBox="1"/>
          <p:nvPr/>
        </p:nvSpPr>
        <p:spPr>
          <a:xfrm>
            <a:off x="311700" y="18564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Iterate over</a:t>
            </a:r>
            <a:r>
              <a:rPr b="1" lang="ca" sz="1600">
                <a:solidFill>
                  <a:schemeClr val="dk2"/>
                </a:solidFill>
              </a:rPr>
              <a:t> DataFrames</a:t>
            </a:r>
            <a:endParaRPr b="1" i="1" sz="1600">
              <a:solidFill>
                <a:schemeClr val="dk2"/>
              </a:solidFill>
            </a:endParaRPr>
          </a:p>
        </p:txBody>
      </p:sp>
      <p:sp>
        <p:nvSpPr>
          <p:cNvPr id="277" name="Google Shape;277;p27"/>
          <p:cNvSpPr txBox="1"/>
          <p:nvPr/>
        </p:nvSpPr>
        <p:spPr>
          <a:xfrm>
            <a:off x="407775" y="2288425"/>
            <a:ext cx="3525300" cy="375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&gt; for index, row in df.iterrows():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8" name="Google Shape;278;p27"/>
          <p:cNvSpPr txBox="1"/>
          <p:nvPr/>
        </p:nvSpPr>
        <p:spPr>
          <a:xfrm>
            <a:off x="311700" y="2952750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Merge</a:t>
            </a:r>
            <a:r>
              <a:rPr b="1" lang="ca" sz="1600">
                <a:solidFill>
                  <a:schemeClr val="dk2"/>
                </a:solidFill>
              </a:rPr>
              <a:t> DataFrames</a:t>
            </a:r>
            <a:endParaRPr b="1" i="1" sz="1600">
              <a:solidFill>
                <a:schemeClr val="dk2"/>
              </a:solidFill>
            </a:endParaRPr>
          </a:p>
        </p:txBody>
      </p:sp>
      <p:pic>
        <p:nvPicPr>
          <p:cNvPr id="279" name="Google Shape;27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75" y="3453775"/>
            <a:ext cx="3482274" cy="8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7"/>
          <p:cNvSpPr txBox="1"/>
          <p:nvPr/>
        </p:nvSpPr>
        <p:spPr>
          <a:xfrm>
            <a:off x="4755575" y="8467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Join</a:t>
            </a:r>
            <a:r>
              <a:rPr b="1" lang="ca" sz="1600">
                <a:solidFill>
                  <a:schemeClr val="dk2"/>
                </a:solidFill>
              </a:rPr>
              <a:t> DataFrames</a:t>
            </a:r>
            <a:endParaRPr b="1" i="1" sz="1600">
              <a:solidFill>
                <a:schemeClr val="dk2"/>
              </a:solidFill>
            </a:endParaRPr>
          </a:p>
        </p:txBody>
      </p:sp>
      <p:pic>
        <p:nvPicPr>
          <p:cNvPr id="281" name="Google Shape;28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725" y="1304875"/>
            <a:ext cx="2791350" cy="8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7"/>
          <p:cNvSpPr txBox="1"/>
          <p:nvPr/>
        </p:nvSpPr>
        <p:spPr>
          <a:xfrm>
            <a:off x="4755575" y="22383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Concatenate</a:t>
            </a:r>
            <a:r>
              <a:rPr b="1" lang="ca" sz="1600">
                <a:solidFill>
                  <a:schemeClr val="dk2"/>
                </a:solidFill>
              </a:rPr>
              <a:t> DataFrames</a:t>
            </a:r>
            <a:endParaRPr b="1" i="1" sz="1600">
              <a:solidFill>
                <a:schemeClr val="dk2"/>
              </a:solidFill>
            </a:endParaRPr>
          </a:p>
        </p:txBody>
      </p:sp>
      <p:pic>
        <p:nvPicPr>
          <p:cNvPr id="283" name="Google Shape;28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7750" y="2704500"/>
            <a:ext cx="3251274" cy="22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Pandas</a:t>
            </a:r>
            <a:endParaRPr/>
          </a:p>
        </p:txBody>
      </p:sp>
      <p:pic>
        <p:nvPicPr>
          <p:cNvPr id="289" name="Google Shape;2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148" y="1487800"/>
            <a:ext cx="3493600" cy="350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8"/>
          <p:cNvSpPr/>
          <p:nvPr/>
        </p:nvSpPr>
        <p:spPr>
          <a:xfrm>
            <a:off x="3659600" y="0"/>
            <a:ext cx="3846000" cy="2027100"/>
          </a:xfrm>
          <a:prstGeom prst="cloudCallout">
            <a:avLst>
              <a:gd fmla="val -48577" name="adj1"/>
              <a:gd fmla="val 69285" name="adj2"/>
            </a:avLst>
          </a:prstGeom>
          <a:solidFill>
            <a:srgbClr val="CFE2F3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/>
              <a:t>Now I have to memorize all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/>
              <a:t>these new functions,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data structures, features...</a:t>
            </a:r>
            <a:endParaRPr/>
          </a:p>
        </p:txBody>
      </p:sp>
      <p:sp>
        <p:nvSpPr>
          <p:cNvPr id="291" name="Google Shape;291;p28"/>
          <p:cNvSpPr txBox="1"/>
          <p:nvPr/>
        </p:nvSpPr>
        <p:spPr>
          <a:xfrm>
            <a:off x="5191700" y="2652525"/>
            <a:ext cx="3204900" cy="1446300"/>
          </a:xfrm>
          <a:prstGeom prst="rect">
            <a:avLst/>
          </a:prstGeom>
          <a:solidFill>
            <a:srgbClr val="EAD1DC"/>
          </a:solidFill>
          <a:ln cap="flat" cmpd="sng" w="2857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1800">
                <a:solidFill>
                  <a:schemeClr val="dk2"/>
                </a:solidFill>
              </a:rPr>
              <a:t>NO!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solidFill>
                  <a:schemeClr val="dk2"/>
                </a:solidFill>
              </a:rPr>
              <a:t>You have user guides, cookbooks, more dense documentation…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2"/>
                </a:solidFill>
              </a:rPr>
              <a:t>You just have to remember these tools </a:t>
            </a:r>
            <a:r>
              <a:rPr i="1" lang="ca">
                <a:solidFill>
                  <a:schemeClr val="dk2"/>
                </a:solidFill>
              </a:rPr>
              <a:t>EXISTS</a:t>
            </a:r>
            <a:endParaRPr i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9"/>
          <p:cNvSpPr txBox="1"/>
          <p:nvPr>
            <p:ph type="ctrTitle"/>
          </p:nvPr>
        </p:nvSpPr>
        <p:spPr>
          <a:xfrm>
            <a:off x="311700" y="1909925"/>
            <a:ext cx="8520600" cy="887400"/>
          </a:xfrm>
          <a:prstGeom prst="rect">
            <a:avLst/>
          </a:prstGeom>
          <a:solidFill>
            <a:srgbClr val="EAD1DC"/>
          </a:solidFill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Numpy</a:t>
            </a:r>
            <a:endParaRPr/>
          </a:p>
        </p:txBody>
      </p:sp>
      <p:sp>
        <p:nvSpPr>
          <p:cNvPr id="297" name="Google Shape;297;p29"/>
          <p:cNvSpPr txBox="1"/>
          <p:nvPr>
            <p:ph idx="1" type="subTitle"/>
          </p:nvPr>
        </p:nvSpPr>
        <p:spPr>
          <a:xfrm>
            <a:off x="2281650" y="2873525"/>
            <a:ext cx="4580700" cy="678300"/>
          </a:xfrm>
          <a:prstGeom prst="rect">
            <a:avLst/>
          </a:prstGeom>
          <a:solidFill>
            <a:srgbClr val="D5A6BD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You are faster than loops</a:t>
            </a:r>
            <a:endParaRPr i="1"/>
          </a:p>
        </p:txBody>
      </p:sp>
      <p:pic>
        <p:nvPicPr>
          <p:cNvPr id="298" name="Google Shape;2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500" y="444351"/>
            <a:ext cx="1712448" cy="6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Numpy</a:t>
            </a:r>
            <a:endParaRPr/>
          </a:p>
        </p:txBody>
      </p:sp>
      <p:sp>
        <p:nvSpPr>
          <p:cNvPr id="304" name="Google Shape;304;p30"/>
          <p:cNvSpPr txBox="1"/>
          <p:nvPr>
            <p:ph idx="1" type="body"/>
          </p:nvPr>
        </p:nvSpPr>
        <p:spPr>
          <a:xfrm>
            <a:off x="311700" y="1152475"/>
            <a:ext cx="3999900" cy="29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/>
              <a:t>Numpy</a:t>
            </a:r>
            <a:r>
              <a:rPr lang="ca"/>
              <a:t> is the backbone of several Python data processing packages (</a:t>
            </a:r>
            <a:r>
              <a:rPr i="1" lang="ca"/>
              <a:t>Pandas</a:t>
            </a:r>
            <a:r>
              <a:rPr lang="ca"/>
              <a:t>), or can efficiently share data with (</a:t>
            </a:r>
            <a:r>
              <a:rPr i="1" lang="ca"/>
              <a:t>Scikit-learn, Pytorch, Theano</a:t>
            </a:r>
            <a:r>
              <a:rPr lang="ca"/>
              <a:t>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u="sng"/>
              <a:t>Benefits:</a:t>
            </a:r>
            <a:endParaRPr u="sng"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ca" sz="1200"/>
              <a:t>Usually fastest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ca" sz="1200"/>
              <a:t>C</a:t>
            </a:r>
            <a:r>
              <a:rPr lang="ca" sz="1200"/>
              <a:t>onsumes less memory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ca" sz="1200"/>
              <a:t>Code is more restraint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ca" sz="1200"/>
              <a:t>Will make you understand better other scientific packages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ca" sz="1200"/>
              <a:t>Easily adapted to run in GPUs</a:t>
            </a:r>
            <a:endParaRPr/>
          </a:p>
        </p:txBody>
      </p:sp>
      <p:sp>
        <p:nvSpPr>
          <p:cNvPr id="305" name="Google Shape;305;p30"/>
          <p:cNvSpPr txBox="1"/>
          <p:nvPr>
            <p:ph idx="2" type="body"/>
          </p:nvPr>
        </p:nvSpPr>
        <p:spPr>
          <a:xfrm>
            <a:off x="4832400" y="1152475"/>
            <a:ext cx="3999900" cy="15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/>
              <a:t>G</a:t>
            </a:r>
            <a:r>
              <a:rPr lang="ca"/>
              <a:t>rid of values with information of its data, its shape, how to locate an element, type of the elements, etc.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a" u="sng"/>
              <a:t>Faster, more restricted and more efficient</a:t>
            </a:r>
            <a:r>
              <a:rPr lang="ca"/>
              <a:t> than Python lists.</a:t>
            </a:r>
            <a:endParaRPr/>
          </a:p>
        </p:txBody>
      </p:sp>
      <p:sp>
        <p:nvSpPr>
          <p:cNvPr id="306" name="Google Shape;306;p30"/>
          <p:cNvSpPr txBox="1"/>
          <p:nvPr/>
        </p:nvSpPr>
        <p:spPr>
          <a:xfrm>
            <a:off x="311700" y="8467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Essential Scientific Package</a:t>
            </a:r>
            <a:endParaRPr b="1" sz="1600">
              <a:solidFill>
                <a:schemeClr val="dk2"/>
              </a:solidFill>
            </a:endParaRPr>
          </a:p>
        </p:txBody>
      </p:sp>
      <p:sp>
        <p:nvSpPr>
          <p:cNvPr id="307" name="Google Shape;307;p30"/>
          <p:cNvSpPr txBox="1"/>
          <p:nvPr/>
        </p:nvSpPr>
        <p:spPr>
          <a:xfrm>
            <a:off x="425550" y="4270875"/>
            <a:ext cx="35121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&gt; import numpy as np</a:t>
            </a:r>
            <a:endParaRPr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8" name="Google Shape;308;p30"/>
          <p:cNvSpPr txBox="1"/>
          <p:nvPr/>
        </p:nvSpPr>
        <p:spPr>
          <a:xfrm>
            <a:off x="4832400" y="8467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ND–array as fundamental block</a:t>
            </a:r>
            <a:endParaRPr b="1" i="1" sz="1600">
              <a:solidFill>
                <a:schemeClr val="dk2"/>
              </a:solidFill>
            </a:endParaRPr>
          </a:p>
        </p:txBody>
      </p:sp>
      <p:sp>
        <p:nvSpPr>
          <p:cNvPr id="309" name="Google Shape;309;p30"/>
          <p:cNvSpPr txBox="1"/>
          <p:nvPr/>
        </p:nvSpPr>
        <p:spPr>
          <a:xfrm>
            <a:off x="4951475" y="2579125"/>
            <a:ext cx="10785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1800">
                <a:solidFill>
                  <a:schemeClr val="dk2"/>
                </a:solidFill>
              </a:rPr>
              <a:t>1D</a:t>
            </a:r>
            <a:r>
              <a:rPr lang="ca" sz="1800">
                <a:solidFill>
                  <a:schemeClr val="dk2"/>
                </a:solidFill>
              </a:rPr>
              <a:t> </a:t>
            </a:r>
            <a:r>
              <a:rPr lang="ca" sz="1200">
                <a:solidFill>
                  <a:schemeClr val="dk2"/>
                </a:solidFill>
              </a:rPr>
              <a:t>(vector)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10" name="Google Shape;310;p30"/>
          <p:cNvSpPr txBox="1"/>
          <p:nvPr/>
        </p:nvSpPr>
        <p:spPr>
          <a:xfrm>
            <a:off x="7193850" y="2579125"/>
            <a:ext cx="10785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800">
                <a:solidFill>
                  <a:schemeClr val="dk2"/>
                </a:solidFill>
              </a:rPr>
              <a:t>2</a:t>
            </a:r>
            <a:r>
              <a:rPr b="1" lang="ca" sz="1800">
                <a:solidFill>
                  <a:schemeClr val="dk2"/>
                </a:solidFill>
              </a:rPr>
              <a:t>D</a:t>
            </a:r>
            <a:r>
              <a:rPr lang="ca" sz="1800">
                <a:solidFill>
                  <a:schemeClr val="dk2"/>
                </a:solidFill>
              </a:rPr>
              <a:t> </a:t>
            </a:r>
            <a:r>
              <a:rPr lang="ca" sz="1200">
                <a:solidFill>
                  <a:schemeClr val="dk2"/>
                </a:solidFill>
              </a:rPr>
              <a:t>(matrix)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11" name="Google Shape;31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9975" y="2883800"/>
            <a:ext cx="596850" cy="10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2350" y="2944793"/>
            <a:ext cx="750775" cy="21368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0"/>
          <p:cNvSpPr txBox="1"/>
          <p:nvPr/>
        </p:nvSpPr>
        <p:spPr>
          <a:xfrm>
            <a:off x="4951475" y="3724600"/>
            <a:ext cx="10785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800">
                <a:solidFill>
                  <a:schemeClr val="dk2"/>
                </a:solidFill>
              </a:rPr>
              <a:t>3</a:t>
            </a:r>
            <a:r>
              <a:rPr b="1" lang="ca" sz="1800">
                <a:solidFill>
                  <a:schemeClr val="dk2"/>
                </a:solidFill>
              </a:rPr>
              <a:t>D</a:t>
            </a:r>
            <a:r>
              <a:rPr lang="ca" sz="1800">
                <a:solidFill>
                  <a:schemeClr val="dk2"/>
                </a:solidFill>
              </a:rPr>
              <a:t> </a:t>
            </a:r>
            <a:r>
              <a:rPr lang="ca" sz="1200">
                <a:solidFill>
                  <a:schemeClr val="dk2"/>
                </a:solidFill>
              </a:rPr>
              <a:t>(tensor)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14" name="Google Shape;314;p30"/>
          <p:cNvSpPr txBox="1"/>
          <p:nvPr/>
        </p:nvSpPr>
        <p:spPr>
          <a:xfrm>
            <a:off x="7097400" y="3724600"/>
            <a:ext cx="12714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800">
                <a:solidFill>
                  <a:schemeClr val="dk2"/>
                </a:solidFill>
              </a:rPr>
              <a:t>4</a:t>
            </a:r>
            <a:r>
              <a:rPr b="1" lang="ca" sz="1800">
                <a:solidFill>
                  <a:schemeClr val="dk2"/>
                </a:solidFill>
              </a:rPr>
              <a:t>D</a:t>
            </a:r>
            <a:r>
              <a:rPr lang="ca" sz="1800">
                <a:solidFill>
                  <a:schemeClr val="dk2"/>
                </a:solidFill>
              </a:rPr>
              <a:t> </a:t>
            </a:r>
            <a:r>
              <a:rPr lang="ca" sz="1200">
                <a:solidFill>
                  <a:schemeClr val="dk2"/>
                </a:solidFill>
              </a:rPr>
              <a:t>(4d array)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15" name="Google Shape;31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9348" y="4105075"/>
            <a:ext cx="810525" cy="4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13588" y="4028871"/>
            <a:ext cx="868300" cy="107752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0"/>
          <p:cNvSpPr txBox="1"/>
          <p:nvPr/>
        </p:nvSpPr>
        <p:spPr>
          <a:xfrm>
            <a:off x="5532250" y="3189950"/>
            <a:ext cx="313200" cy="3057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4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318" name="Google Shape;318;p30"/>
          <p:cNvSpPr txBox="1"/>
          <p:nvPr/>
        </p:nvSpPr>
        <p:spPr>
          <a:xfrm>
            <a:off x="5219050" y="3189950"/>
            <a:ext cx="313200" cy="3057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5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319" name="Google Shape;319;p30"/>
          <p:cNvSpPr txBox="1"/>
          <p:nvPr/>
        </p:nvSpPr>
        <p:spPr>
          <a:xfrm>
            <a:off x="7733100" y="3419450"/>
            <a:ext cx="313200" cy="3057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5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320" name="Google Shape;320;p30"/>
          <p:cNvSpPr txBox="1"/>
          <p:nvPr/>
        </p:nvSpPr>
        <p:spPr>
          <a:xfrm>
            <a:off x="7419900" y="3419450"/>
            <a:ext cx="313200" cy="3057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3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321" name="Google Shape;321;p30"/>
          <p:cNvSpPr txBox="1"/>
          <p:nvPr/>
        </p:nvSpPr>
        <p:spPr>
          <a:xfrm>
            <a:off x="7733100" y="3125425"/>
            <a:ext cx="313200" cy="3057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1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322" name="Google Shape;322;p30"/>
          <p:cNvSpPr txBox="1"/>
          <p:nvPr/>
        </p:nvSpPr>
        <p:spPr>
          <a:xfrm>
            <a:off x="7419900" y="3125425"/>
            <a:ext cx="313200" cy="3057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4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323" name="Google Shape;323;p30"/>
          <p:cNvSpPr/>
          <p:nvPr/>
        </p:nvSpPr>
        <p:spPr>
          <a:xfrm>
            <a:off x="5154250" y="4357488"/>
            <a:ext cx="596700" cy="5727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Numpy</a:t>
            </a:r>
            <a:endParaRPr/>
          </a:p>
        </p:txBody>
      </p:sp>
      <p:sp>
        <p:nvSpPr>
          <p:cNvPr id="329" name="Google Shape;329;p31"/>
          <p:cNvSpPr txBox="1"/>
          <p:nvPr/>
        </p:nvSpPr>
        <p:spPr>
          <a:xfrm>
            <a:off x="311700" y="846775"/>
            <a:ext cx="85206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Array Creation</a:t>
            </a:r>
            <a:endParaRPr b="1" sz="1600">
              <a:solidFill>
                <a:schemeClr val="dk2"/>
              </a:solidFill>
            </a:endParaRPr>
          </a:p>
        </p:txBody>
      </p:sp>
      <p:sp>
        <p:nvSpPr>
          <p:cNvPr id="330" name="Google Shape;330;p31"/>
          <p:cNvSpPr txBox="1"/>
          <p:nvPr/>
        </p:nvSpPr>
        <p:spPr>
          <a:xfrm>
            <a:off x="311700" y="1315200"/>
            <a:ext cx="875700" cy="359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300">
                <a:solidFill>
                  <a:schemeClr val="dk2"/>
                </a:solidFill>
              </a:rPr>
              <a:t>From list</a:t>
            </a:r>
            <a:endParaRPr i="1" sz="1300">
              <a:solidFill>
                <a:schemeClr val="dk2"/>
              </a:solidFill>
            </a:endParaRPr>
          </a:p>
        </p:txBody>
      </p:sp>
      <p:pic>
        <p:nvPicPr>
          <p:cNvPr id="331" name="Google Shape;33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696" y="1315200"/>
            <a:ext cx="943425" cy="3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4525" y="1315188"/>
            <a:ext cx="1455850" cy="4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6793" y="2449625"/>
            <a:ext cx="963244" cy="30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8680" y="1913525"/>
            <a:ext cx="999458" cy="30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70441" y="1876929"/>
            <a:ext cx="1184009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70450" y="2449620"/>
            <a:ext cx="1184000" cy="60203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1"/>
          <p:cNvSpPr txBox="1"/>
          <p:nvPr/>
        </p:nvSpPr>
        <p:spPr>
          <a:xfrm>
            <a:off x="311700" y="2090225"/>
            <a:ext cx="1109400" cy="359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300">
                <a:solidFill>
                  <a:schemeClr val="dk2"/>
                </a:solidFill>
              </a:rPr>
              <a:t>From 1s/0s</a:t>
            </a:r>
            <a:endParaRPr i="1" sz="1300">
              <a:solidFill>
                <a:schemeClr val="dk2"/>
              </a:solidFill>
            </a:endParaRPr>
          </a:p>
        </p:txBody>
      </p:sp>
      <p:pic>
        <p:nvPicPr>
          <p:cNvPr id="338" name="Google Shape;338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96687" y="3093913"/>
            <a:ext cx="943425" cy="3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34639" y="3093925"/>
            <a:ext cx="2055616" cy="4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1"/>
          <p:cNvSpPr txBox="1"/>
          <p:nvPr/>
        </p:nvSpPr>
        <p:spPr>
          <a:xfrm>
            <a:off x="311700" y="3071450"/>
            <a:ext cx="1367400" cy="359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300">
                <a:solidFill>
                  <a:schemeClr val="dk2"/>
                </a:solidFill>
              </a:rPr>
              <a:t>From random numbers</a:t>
            </a:r>
            <a:endParaRPr i="1" sz="1300">
              <a:solidFill>
                <a:schemeClr val="dk2"/>
              </a:solidFill>
            </a:endParaRPr>
          </a:p>
        </p:txBody>
      </p:sp>
      <p:sp>
        <p:nvSpPr>
          <p:cNvPr id="341" name="Google Shape;341;p31"/>
          <p:cNvSpPr txBox="1"/>
          <p:nvPr/>
        </p:nvSpPr>
        <p:spPr>
          <a:xfrm>
            <a:off x="311700" y="3848150"/>
            <a:ext cx="1367400" cy="359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300">
                <a:solidFill>
                  <a:schemeClr val="dk2"/>
                </a:solidFill>
              </a:rPr>
              <a:t>From range</a:t>
            </a:r>
            <a:endParaRPr i="1" sz="1300">
              <a:solidFill>
                <a:schemeClr val="dk2"/>
              </a:solidFill>
            </a:endParaRPr>
          </a:p>
        </p:txBody>
      </p:sp>
      <p:pic>
        <p:nvPicPr>
          <p:cNvPr id="342" name="Google Shape;342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72100" y="3842000"/>
            <a:ext cx="999450" cy="33315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1"/>
          <p:cNvSpPr txBox="1"/>
          <p:nvPr/>
        </p:nvSpPr>
        <p:spPr>
          <a:xfrm>
            <a:off x="311700" y="4624850"/>
            <a:ext cx="1455900" cy="359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300">
                <a:solidFill>
                  <a:schemeClr val="dk2"/>
                </a:solidFill>
              </a:rPr>
              <a:t>From distribution</a:t>
            </a:r>
            <a:endParaRPr i="1" sz="1300">
              <a:solidFill>
                <a:schemeClr val="dk2"/>
              </a:solidFill>
            </a:endParaRPr>
          </a:p>
        </p:txBody>
      </p:sp>
      <p:pic>
        <p:nvPicPr>
          <p:cNvPr id="344" name="Google Shape;344;p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068825" y="4373662"/>
            <a:ext cx="2521550" cy="745562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1"/>
          <p:cNvSpPr txBox="1"/>
          <p:nvPr/>
        </p:nvSpPr>
        <p:spPr>
          <a:xfrm>
            <a:off x="5369175" y="1315200"/>
            <a:ext cx="1260000" cy="359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300">
                <a:solidFill>
                  <a:schemeClr val="dk2"/>
                </a:solidFill>
              </a:rPr>
              <a:t>From iteration</a:t>
            </a:r>
            <a:endParaRPr i="1" sz="1300">
              <a:solidFill>
                <a:schemeClr val="dk2"/>
              </a:solidFill>
            </a:endParaRPr>
          </a:p>
        </p:txBody>
      </p:sp>
      <p:pic>
        <p:nvPicPr>
          <p:cNvPr id="346" name="Google Shape;346;p3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916817" y="2090225"/>
            <a:ext cx="2236808" cy="85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112825" y="3745475"/>
            <a:ext cx="3781200" cy="808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8" name="Google Shape;348;p31"/>
          <p:cNvCxnSpPr/>
          <p:nvPr/>
        </p:nvCxnSpPr>
        <p:spPr>
          <a:xfrm>
            <a:off x="7818175" y="2620900"/>
            <a:ext cx="562200" cy="5991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9" name="Google Shape;349;p31"/>
          <p:cNvCxnSpPr/>
          <p:nvPr/>
        </p:nvCxnSpPr>
        <p:spPr>
          <a:xfrm flipH="1" rot="10800000">
            <a:off x="7919580" y="2647193"/>
            <a:ext cx="460800" cy="5304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0" name="Google Shape;350;p31"/>
          <p:cNvSpPr/>
          <p:nvPr/>
        </p:nvSpPr>
        <p:spPr>
          <a:xfrm>
            <a:off x="8456925" y="4269313"/>
            <a:ext cx="200146" cy="477207"/>
          </a:xfrm>
          <a:custGeom>
            <a:rect b="b" l="l" r="r" t="t"/>
            <a:pathLst>
              <a:path extrusionOk="0" h="18760" w="14070">
                <a:moveTo>
                  <a:pt x="0" y="11882"/>
                </a:moveTo>
                <a:lnTo>
                  <a:pt x="5315" y="18760"/>
                </a:lnTo>
                <a:lnTo>
                  <a:pt x="14070" y="0"/>
                </a:lnTo>
              </a:path>
            </a:pathLst>
          </a:cu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Python Libraries</a:t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 rot="10800000">
            <a:off x="597250" y="1198575"/>
            <a:ext cx="3226500" cy="344100"/>
          </a:xfrm>
          <a:prstGeom prst="trapezoid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 rot="10800000">
            <a:off x="765375" y="1749650"/>
            <a:ext cx="893100" cy="344100"/>
          </a:xfrm>
          <a:prstGeom prst="trapezoid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 rot="10800000">
            <a:off x="1730725" y="1749650"/>
            <a:ext cx="893100" cy="344100"/>
          </a:xfrm>
          <a:prstGeom prst="trapezoid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 rot="10800000">
            <a:off x="2696075" y="1749650"/>
            <a:ext cx="893100" cy="344100"/>
          </a:xfrm>
          <a:prstGeom prst="trapezoid">
            <a:avLst>
              <a:gd fmla="val 25000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 rot="10800000">
            <a:off x="892450" y="2300725"/>
            <a:ext cx="289200" cy="344100"/>
          </a:xfrm>
          <a:prstGeom prst="trapezoid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 rot="10800000">
            <a:off x="1257875" y="2300725"/>
            <a:ext cx="289200" cy="344100"/>
          </a:xfrm>
          <a:prstGeom prst="trapezoid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 rot="10800000">
            <a:off x="1869500" y="2300725"/>
            <a:ext cx="289200" cy="344100"/>
          </a:xfrm>
          <a:prstGeom prst="trapezoid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 rot="10800000">
            <a:off x="2227125" y="2300725"/>
            <a:ext cx="289200" cy="344100"/>
          </a:xfrm>
          <a:prstGeom prst="trapezoid">
            <a:avLst>
              <a:gd fmla="val 25000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 rot="10800000">
            <a:off x="892450" y="2801050"/>
            <a:ext cx="125100" cy="211200"/>
          </a:xfrm>
          <a:prstGeom prst="triangle">
            <a:avLst>
              <a:gd fmla="val 50000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 rot="10800000">
            <a:off x="1017550" y="2801050"/>
            <a:ext cx="125100" cy="211200"/>
          </a:xfrm>
          <a:prstGeom prst="triangle">
            <a:avLst>
              <a:gd fmla="val 50000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 rot="10800000">
            <a:off x="1149375" y="2801050"/>
            <a:ext cx="125100" cy="211200"/>
          </a:xfrm>
          <a:prstGeom prst="triangle">
            <a:avLst>
              <a:gd fmla="val 50000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 rot="10800000">
            <a:off x="1339925" y="2801050"/>
            <a:ext cx="125100" cy="211200"/>
          </a:xfrm>
          <a:prstGeom prst="triangle">
            <a:avLst>
              <a:gd fmla="val 50000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/>
          <p:nvPr/>
        </p:nvSpPr>
        <p:spPr>
          <a:xfrm rot="10800000">
            <a:off x="1906550" y="2801050"/>
            <a:ext cx="125100" cy="211200"/>
          </a:xfrm>
          <a:prstGeom prst="triangle">
            <a:avLst>
              <a:gd fmla="val 50000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 rot="10800000">
            <a:off x="2027750" y="2801050"/>
            <a:ext cx="125100" cy="211200"/>
          </a:xfrm>
          <a:prstGeom prst="triangle">
            <a:avLst>
              <a:gd fmla="val 50000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689175" y="1245525"/>
            <a:ext cx="30252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>
                <a:solidFill>
                  <a:schemeClr val="dk2"/>
                </a:solidFill>
              </a:rPr>
              <a:t>Your very exceptional code / approach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63850" y="1724275"/>
            <a:ext cx="6252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900">
                <a:solidFill>
                  <a:schemeClr val="dk2"/>
                </a:solidFill>
              </a:rPr>
              <a:t>1st Classes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63975" y="2347675"/>
            <a:ext cx="6252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900">
                <a:solidFill>
                  <a:schemeClr val="dk2"/>
                </a:solidFill>
              </a:rPr>
              <a:t>2nd</a:t>
            </a:r>
            <a:r>
              <a:rPr lang="ca" sz="900">
                <a:solidFill>
                  <a:schemeClr val="dk2"/>
                </a:solidFill>
              </a:rPr>
              <a:t> Classes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63975" y="2781550"/>
            <a:ext cx="7014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900">
                <a:solidFill>
                  <a:schemeClr val="dk2"/>
                </a:solidFill>
              </a:rPr>
              <a:t>3r</a:t>
            </a:r>
            <a:r>
              <a:rPr lang="ca" sz="900">
                <a:solidFill>
                  <a:schemeClr val="dk2"/>
                </a:solidFill>
              </a:rPr>
              <a:t>d Classes?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251450" y="3746875"/>
            <a:ext cx="33378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600">
                <a:solidFill>
                  <a:schemeClr val="dk2"/>
                </a:solidFill>
              </a:rPr>
              <a:t>Is all our code unique, exceptional and singular?</a:t>
            </a:r>
            <a:endParaRPr i="1" sz="1600">
              <a:solidFill>
                <a:schemeClr val="dk2"/>
              </a:solidFill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3976150" y="2231350"/>
            <a:ext cx="2625000" cy="9213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❖"/>
            </a:pPr>
            <a:r>
              <a:rPr lang="ca" sz="1300">
                <a:solidFill>
                  <a:schemeClr val="dk2"/>
                </a:solidFill>
              </a:rPr>
              <a:t>Task performed regularly</a:t>
            </a:r>
            <a:endParaRPr sz="11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❖"/>
            </a:pPr>
            <a:r>
              <a:rPr lang="ca" sz="1300">
                <a:solidFill>
                  <a:schemeClr val="dk2"/>
                </a:solidFill>
              </a:rPr>
              <a:t>Common file format</a:t>
            </a:r>
            <a:endParaRPr sz="11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❖"/>
            </a:pPr>
            <a:r>
              <a:rPr lang="ca" sz="1300">
                <a:solidFill>
                  <a:schemeClr val="dk2"/>
                </a:solidFill>
              </a:rPr>
              <a:t>Popular data structure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>
                <a:solidFill>
                  <a:schemeClr val="dk2"/>
                </a:solidFill>
              </a:rPr>
              <a:t> ...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7067350" y="1393150"/>
            <a:ext cx="1764900" cy="548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>
                <a:solidFill>
                  <a:schemeClr val="dk2"/>
                </a:solidFill>
              </a:rPr>
              <a:t>Create code every time you need it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6942675" y="2439550"/>
            <a:ext cx="1954200" cy="572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>
                <a:solidFill>
                  <a:schemeClr val="dk2"/>
                </a:solidFill>
              </a:rPr>
              <a:t>Make my own code once (class) and re-use it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7067350" y="3668875"/>
            <a:ext cx="1764900" cy="4689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>
                <a:solidFill>
                  <a:schemeClr val="dk2"/>
                </a:solidFill>
              </a:rPr>
              <a:t>Python Libraries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6710150" y="1300200"/>
            <a:ext cx="211200" cy="2985900"/>
          </a:xfrm>
          <a:prstGeom prst="leftBrace">
            <a:avLst>
              <a:gd fmla="val 50000" name="adj1"/>
              <a:gd fmla="val 46076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2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Numpy</a:t>
            </a:r>
            <a:endParaRPr/>
          </a:p>
        </p:txBody>
      </p:sp>
      <p:sp>
        <p:nvSpPr>
          <p:cNvPr id="356" name="Google Shape;356;p32"/>
          <p:cNvSpPr txBox="1"/>
          <p:nvPr/>
        </p:nvSpPr>
        <p:spPr>
          <a:xfrm>
            <a:off x="311700" y="846775"/>
            <a:ext cx="85206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Slicing/Indexing</a:t>
            </a:r>
            <a:endParaRPr b="1" sz="1600">
              <a:solidFill>
                <a:schemeClr val="dk2"/>
              </a:solidFill>
            </a:endParaRPr>
          </a:p>
        </p:txBody>
      </p:sp>
      <p:sp>
        <p:nvSpPr>
          <p:cNvPr id="357" name="Google Shape;357;p32"/>
          <p:cNvSpPr txBox="1"/>
          <p:nvPr/>
        </p:nvSpPr>
        <p:spPr>
          <a:xfrm>
            <a:off x="4832400" y="24469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Shape of array</a:t>
            </a:r>
            <a:endParaRPr b="1" sz="1600">
              <a:solidFill>
                <a:schemeClr val="dk2"/>
              </a:solidFill>
            </a:endParaRPr>
          </a:p>
        </p:txBody>
      </p:sp>
      <p:pic>
        <p:nvPicPr>
          <p:cNvPr id="358" name="Google Shape;358;p32"/>
          <p:cNvPicPr preferRelativeResize="0"/>
          <p:nvPr/>
        </p:nvPicPr>
        <p:blipFill rotWithShape="1">
          <a:blip r:embed="rId3">
            <a:alphaModFix/>
          </a:blip>
          <a:srcRect b="0" l="0" r="35149" t="15739"/>
          <a:stretch/>
        </p:blipFill>
        <p:spPr>
          <a:xfrm>
            <a:off x="846325" y="1349275"/>
            <a:ext cx="3735767" cy="129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2"/>
          <p:cNvPicPr preferRelativeResize="0"/>
          <p:nvPr/>
        </p:nvPicPr>
        <p:blipFill rotWithShape="1">
          <a:blip r:embed="rId3">
            <a:alphaModFix/>
          </a:blip>
          <a:srcRect b="0" l="64981" r="0" t="16359"/>
          <a:stretch/>
        </p:blipFill>
        <p:spPr>
          <a:xfrm>
            <a:off x="1600025" y="2055850"/>
            <a:ext cx="2032364" cy="129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4925" y="3276075"/>
            <a:ext cx="3196298" cy="1335951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2"/>
          <p:cNvSpPr txBox="1"/>
          <p:nvPr/>
        </p:nvSpPr>
        <p:spPr>
          <a:xfrm>
            <a:off x="143150" y="2001263"/>
            <a:ext cx="742800" cy="359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300">
                <a:solidFill>
                  <a:schemeClr val="dk2"/>
                </a:solidFill>
              </a:rPr>
              <a:t>Slicing</a:t>
            </a:r>
            <a:endParaRPr i="1" sz="1300">
              <a:solidFill>
                <a:schemeClr val="dk2"/>
              </a:solidFill>
            </a:endParaRPr>
          </a:p>
        </p:txBody>
      </p:sp>
      <p:sp>
        <p:nvSpPr>
          <p:cNvPr id="362" name="Google Shape;362;p32"/>
          <p:cNvSpPr txBox="1"/>
          <p:nvPr/>
        </p:nvSpPr>
        <p:spPr>
          <a:xfrm>
            <a:off x="85250" y="3747075"/>
            <a:ext cx="858600" cy="359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300">
                <a:solidFill>
                  <a:schemeClr val="dk2"/>
                </a:solidFill>
              </a:rPr>
              <a:t>Indexing</a:t>
            </a:r>
            <a:endParaRPr i="1" sz="1300">
              <a:solidFill>
                <a:schemeClr val="dk2"/>
              </a:solidFill>
            </a:endParaRPr>
          </a:p>
        </p:txBody>
      </p:sp>
      <p:pic>
        <p:nvPicPr>
          <p:cNvPr id="363" name="Google Shape;36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7576" y="1280175"/>
            <a:ext cx="1856200" cy="92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2"/>
          <p:cNvSpPr txBox="1"/>
          <p:nvPr/>
        </p:nvSpPr>
        <p:spPr>
          <a:xfrm>
            <a:off x="5140025" y="1522500"/>
            <a:ext cx="1086900" cy="419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300">
                <a:solidFill>
                  <a:schemeClr val="dk2"/>
                </a:solidFill>
              </a:rPr>
              <a:t>Slicing per value</a:t>
            </a:r>
            <a:endParaRPr i="1" sz="1300">
              <a:solidFill>
                <a:schemeClr val="dk2"/>
              </a:solidFill>
            </a:endParaRPr>
          </a:p>
        </p:txBody>
      </p:sp>
      <p:pic>
        <p:nvPicPr>
          <p:cNvPr id="365" name="Google Shape;36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71600" y="2843675"/>
            <a:ext cx="2844350" cy="1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38549" y="4487875"/>
            <a:ext cx="858600" cy="361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64475" y="4487875"/>
            <a:ext cx="858600" cy="391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90400" y="4487874"/>
            <a:ext cx="858600" cy="365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3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Numpy</a:t>
            </a:r>
            <a:endParaRPr/>
          </a:p>
        </p:txBody>
      </p:sp>
      <p:sp>
        <p:nvSpPr>
          <p:cNvPr id="374" name="Google Shape;374;p33"/>
          <p:cNvSpPr txBox="1"/>
          <p:nvPr/>
        </p:nvSpPr>
        <p:spPr>
          <a:xfrm>
            <a:off x="311700" y="8467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Reshape/Transpose</a:t>
            </a:r>
            <a:endParaRPr b="1" sz="1600">
              <a:solidFill>
                <a:schemeClr val="dk2"/>
              </a:solidFill>
            </a:endParaRPr>
          </a:p>
        </p:txBody>
      </p:sp>
      <p:sp>
        <p:nvSpPr>
          <p:cNvPr id="375" name="Google Shape;375;p33"/>
          <p:cNvSpPr txBox="1"/>
          <p:nvPr/>
        </p:nvSpPr>
        <p:spPr>
          <a:xfrm>
            <a:off x="4832400" y="8467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Sorting array</a:t>
            </a:r>
            <a:endParaRPr b="1" sz="1600">
              <a:solidFill>
                <a:schemeClr val="dk2"/>
              </a:solidFill>
            </a:endParaRPr>
          </a:p>
        </p:txBody>
      </p:sp>
      <p:pic>
        <p:nvPicPr>
          <p:cNvPr id="376" name="Google Shape;37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1850" y="1230975"/>
            <a:ext cx="26892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004125"/>
            <a:ext cx="2026050" cy="60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2450" y="2034650"/>
            <a:ext cx="200445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7679" y="3049500"/>
            <a:ext cx="2444097" cy="87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3"/>
          <p:cNvSpPr txBox="1"/>
          <p:nvPr/>
        </p:nvSpPr>
        <p:spPr>
          <a:xfrm>
            <a:off x="311700" y="26755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Add dimensions</a:t>
            </a:r>
            <a:endParaRPr b="1" sz="1600">
              <a:solidFill>
                <a:schemeClr val="dk2"/>
              </a:solidFill>
            </a:endParaRPr>
          </a:p>
        </p:txBody>
      </p:sp>
      <p:pic>
        <p:nvPicPr>
          <p:cNvPr id="381" name="Google Shape;381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4676" y="4173499"/>
            <a:ext cx="2484600" cy="86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67927" y="4071175"/>
            <a:ext cx="1704075" cy="1019044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3"/>
          <p:cNvSpPr/>
          <p:nvPr/>
        </p:nvSpPr>
        <p:spPr>
          <a:xfrm rot="5400000">
            <a:off x="2288875" y="801025"/>
            <a:ext cx="194100" cy="22260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3"/>
          <p:cNvSpPr/>
          <p:nvPr/>
        </p:nvSpPr>
        <p:spPr>
          <a:xfrm rot="5400000">
            <a:off x="2212675" y="2858425"/>
            <a:ext cx="194100" cy="22260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5" name="Google Shape;385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26575" y="1796750"/>
            <a:ext cx="3999899" cy="46126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3"/>
          <p:cNvSpPr txBox="1"/>
          <p:nvPr/>
        </p:nvSpPr>
        <p:spPr>
          <a:xfrm>
            <a:off x="4733625" y="1307475"/>
            <a:ext cx="1086900" cy="419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300">
                <a:solidFill>
                  <a:schemeClr val="dk2"/>
                </a:solidFill>
              </a:rPr>
              <a:t>Numerical</a:t>
            </a:r>
            <a:endParaRPr i="1" sz="1300">
              <a:solidFill>
                <a:schemeClr val="dk2"/>
              </a:solidFill>
            </a:endParaRPr>
          </a:p>
        </p:txBody>
      </p:sp>
      <p:sp>
        <p:nvSpPr>
          <p:cNvPr id="387" name="Google Shape;387;p33"/>
          <p:cNvSpPr txBox="1"/>
          <p:nvPr/>
        </p:nvSpPr>
        <p:spPr>
          <a:xfrm>
            <a:off x="4733625" y="2542375"/>
            <a:ext cx="1086900" cy="419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300">
                <a:solidFill>
                  <a:schemeClr val="dk2"/>
                </a:solidFill>
              </a:rPr>
              <a:t>By another</a:t>
            </a:r>
            <a:endParaRPr i="1" sz="1300">
              <a:solidFill>
                <a:schemeClr val="dk2"/>
              </a:solidFill>
            </a:endParaRPr>
          </a:p>
        </p:txBody>
      </p:sp>
      <p:pic>
        <p:nvPicPr>
          <p:cNvPr id="388" name="Google Shape;388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62050" y="3094026"/>
            <a:ext cx="2893000" cy="173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Numpy</a:t>
            </a:r>
            <a:endParaRPr/>
          </a:p>
        </p:txBody>
      </p:sp>
      <p:sp>
        <p:nvSpPr>
          <p:cNvPr id="394" name="Google Shape;394;p34"/>
          <p:cNvSpPr txBox="1"/>
          <p:nvPr/>
        </p:nvSpPr>
        <p:spPr>
          <a:xfrm>
            <a:off x="311700" y="8467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Combine arrays</a:t>
            </a:r>
            <a:endParaRPr b="1" sz="1600">
              <a:solidFill>
                <a:schemeClr val="dk2"/>
              </a:solidFill>
            </a:endParaRPr>
          </a:p>
        </p:txBody>
      </p:sp>
      <p:sp>
        <p:nvSpPr>
          <p:cNvPr id="395" name="Google Shape;395;p34"/>
          <p:cNvSpPr txBox="1"/>
          <p:nvPr/>
        </p:nvSpPr>
        <p:spPr>
          <a:xfrm>
            <a:off x="4832400" y="8467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Mathematical Operation</a:t>
            </a:r>
            <a:endParaRPr b="1" sz="1600">
              <a:solidFill>
                <a:schemeClr val="dk2"/>
              </a:solidFill>
            </a:endParaRPr>
          </a:p>
        </p:txBody>
      </p:sp>
      <p:pic>
        <p:nvPicPr>
          <p:cNvPr id="396" name="Google Shape;396;p34"/>
          <p:cNvPicPr preferRelativeResize="0"/>
          <p:nvPr/>
        </p:nvPicPr>
        <p:blipFill rotWithShape="1">
          <a:blip r:embed="rId3">
            <a:alphaModFix/>
          </a:blip>
          <a:srcRect b="56153" l="0" r="0" t="0"/>
          <a:stretch/>
        </p:blipFill>
        <p:spPr>
          <a:xfrm>
            <a:off x="1787225" y="1247150"/>
            <a:ext cx="1930500" cy="884209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4"/>
          <p:cNvSpPr txBox="1"/>
          <p:nvPr/>
        </p:nvSpPr>
        <p:spPr>
          <a:xfrm>
            <a:off x="311700" y="1544788"/>
            <a:ext cx="964500" cy="359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a" sz="1300">
                <a:solidFill>
                  <a:schemeClr val="dk2"/>
                </a:solidFill>
              </a:rPr>
              <a:t>1D</a:t>
            </a:r>
            <a:r>
              <a:rPr i="1" lang="ca" sz="1300">
                <a:solidFill>
                  <a:schemeClr val="dk2"/>
                </a:solidFill>
              </a:rPr>
              <a:t> -&gt; </a:t>
            </a:r>
            <a:r>
              <a:rPr b="1" i="1" lang="ca" sz="1300">
                <a:solidFill>
                  <a:schemeClr val="dk2"/>
                </a:solidFill>
              </a:rPr>
              <a:t>2D</a:t>
            </a:r>
            <a:endParaRPr b="1" i="1" sz="1300">
              <a:solidFill>
                <a:schemeClr val="dk2"/>
              </a:solidFill>
            </a:endParaRPr>
          </a:p>
        </p:txBody>
      </p:sp>
      <p:pic>
        <p:nvPicPr>
          <p:cNvPr id="398" name="Google Shape;39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00" y="2425513"/>
            <a:ext cx="148613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4338" y="2396924"/>
            <a:ext cx="889600" cy="4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70350" y="2402085"/>
            <a:ext cx="889600" cy="467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69950" y="3621075"/>
            <a:ext cx="1810350" cy="7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1075" y="3685451"/>
            <a:ext cx="1810350" cy="49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81915" y="4377500"/>
            <a:ext cx="1129210" cy="7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6649" y="4402563"/>
            <a:ext cx="1345826" cy="52975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4"/>
          <p:cNvSpPr txBox="1"/>
          <p:nvPr/>
        </p:nvSpPr>
        <p:spPr>
          <a:xfrm>
            <a:off x="311700" y="2201826"/>
            <a:ext cx="3999900" cy="651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</a:endParaRPr>
          </a:p>
        </p:txBody>
      </p:sp>
      <p:sp>
        <p:nvSpPr>
          <p:cNvPr id="406" name="Google Shape;406;p34"/>
          <p:cNvSpPr txBox="1"/>
          <p:nvPr/>
        </p:nvSpPr>
        <p:spPr>
          <a:xfrm>
            <a:off x="311700" y="3162125"/>
            <a:ext cx="1930500" cy="359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300">
                <a:solidFill>
                  <a:schemeClr val="dk2"/>
                </a:solidFill>
              </a:rPr>
              <a:t>Concatenate / Stack</a:t>
            </a:r>
            <a:endParaRPr i="1" sz="1300">
              <a:solidFill>
                <a:schemeClr val="dk2"/>
              </a:solidFill>
            </a:endParaRPr>
          </a:p>
        </p:txBody>
      </p:sp>
      <p:pic>
        <p:nvPicPr>
          <p:cNvPr id="407" name="Google Shape;407;p34"/>
          <p:cNvPicPr preferRelativeResize="0"/>
          <p:nvPr/>
        </p:nvPicPr>
        <p:blipFill rotWithShape="1">
          <a:blip r:embed="rId11">
            <a:alphaModFix/>
          </a:blip>
          <a:srcRect b="0" l="1989" r="36033" t="12579"/>
          <a:stretch/>
        </p:blipFill>
        <p:spPr>
          <a:xfrm>
            <a:off x="5156250" y="1743900"/>
            <a:ext cx="30018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4"/>
          <p:cNvPicPr preferRelativeResize="0"/>
          <p:nvPr/>
        </p:nvPicPr>
        <p:blipFill rotWithShape="1">
          <a:blip r:embed="rId11">
            <a:alphaModFix/>
          </a:blip>
          <a:srcRect b="0" l="72096" r="2951" t="12579"/>
          <a:stretch/>
        </p:blipFill>
        <p:spPr>
          <a:xfrm>
            <a:off x="6654075" y="1203400"/>
            <a:ext cx="1129201" cy="535109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34"/>
          <p:cNvSpPr txBox="1"/>
          <p:nvPr/>
        </p:nvSpPr>
        <p:spPr>
          <a:xfrm>
            <a:off x="4874450" y="1233075"/>
            <a:ext cx="1285500" cy="359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300">
                <a:solidFill>
                  <a:schemeClr val="dk2"/>
                </a:solidFill>
              </a:rPr>
              <a:t>Element-wise</a:t>
            </a:r>
            <a:endParaRPr i="1" sz="1300">
              <a:solidFill>
                <a:schemeClr val="dk2"/>
              </a:solidFill>
            </a:endParaRPr>
          </a:p>
        </p:txBody>
      </p:sp>
      <p:pic>
        <p:nvPicPr>
          <p:cNvPr id="410" name="Google Shape;410;p34"/>
          <p:cNvPicPr preferRelativeResize="0"/>
          <p:nvPr/>
        </p:nvPicPr>
        <p:blipFill rotWithShape="1">
          <a:blip r:embed="rId12">
            <a:alphaModFix/>
          </a:blip>
          <a:srcRect b="23329" l="6325" r="8072" t="16371"/>
          <a:stretch/>
        </p:blipFill>
        <p:spPr>
          <a:xfrm>
            <a:off x="4920125" y="2722025"/>
            <a:ext cx="3999898" cy="71814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4"/>
          <p:cNvSpPr txBox="1"/>
          <p:nvPr/>
        </p:nvSpPr>
        <p:spPr>
          <a:xfrm>
            <a:off x="4874450" y="2379775"/>
            <a:ext cx="1285500" cy="359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300">
                <a:solidFill>
                  <a:schemeClr val="dk2"/>
                </a:solidFill>
              </a:rPr>
              <a:t>Different Dimensions</a:t>
            </a:r>
            <a:endParaRPr i="1" sz="1300">
              <a:solidFill>
                <a:schemeClr val="dk2"/>
              </a:solidFill>
            </a:endParaRPr>
          </a:p>
        </p:txBody>
      </p:sp>
      <p:pic>
        <p:nvPicPr>
          <p:cNvPr id="412" name="Google Shape;412;p3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811217" y="3437150"/>
            <a:ext cx="3101885" cy="42257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4"/>
          <p:cNvSpPr txBox="1"/>
          <p:nvPr/>
        </p:nvSpPr>
        <p:spPr>
          <a:xfrm>
            <a:off x="4874450" y="3935925"/>
            <a:ext cx="1285500" cy="359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300">
                <a:solidFill>
                  <a:schemeClr val="dk2"/>
                </a:solidFill>
              </a:rPr>
              <a:t>Along Axis</a:t>
            </a:r>
            <a:endParaRPr i="1" sz="1300">
              <a:solidFill>
                <a:schemeClr val="dk2"/>
              </a:solidFill>
            </a:endParaRPr>
          </a:p>
        </p:txBody>
      </p:sp>
      <p:pic>
        <p:nvPicPr>
          <p:cNvPr id="414" name="Google Shape;414;p3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754092" y="4325401"/>
            <a:ext cx="4297083" cy="7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Numpy</a:t>
            </a:r>
            <a:endParaRPr/>
          </a:p>
        </p:txBody>
      </p:sp>
      <p:pic>
        <p:nvPicPr>
          <p:cNvPr id="420" name="Google Shape;42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348" y="1046775"/>
            <a:ext cx="4307251" cy="2872899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5"/>
          <p:cNvSpPr/>
          <p:nvPr/>
        </p:nvSpPr>
        <p:spPr>
          <a:xfrm>
            <a:off x="5404800" y="1019075"/>
            <a:ext cx="2641500" cy="933000"/>
          </a:xfrm>
          <a:prstGeom prst="ellipse">
            <a:avLst/>
          </a:prstGeom>
          <a:solidFill>
            <a:srgbClr val="C9DAF8"/>
          </a:solidFill>
          <a:ln cap="flat" cmpd="sng" w="2857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No more loops!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Yes to fast code!</a:t>
            </a:r>
            <a:endParaRPr/>
          </a:p>
        </p:txBody>
      </p:sp>
      <p:sp>
        <p:nvSpPr>
          <p:cNvPr id="422" name="Google Shape;422;p35"/>
          <p:cNvSpPr txBox="1"/>
          <p:nvPr/>
        </p:nvSpPr>
        <p:spPr>
          <a:xfrm>
            <a:off x="5598775" y="3285075"/>
            <a:ext cx="3103500" cy="1219200"/>
          </a:xfrm>
          <a:prstGeom prst="rect">
            <a:avLst/>
          </a:prstGeom>
          <a:solidFill>
            <a:srgbClr val="EAD1DC"/>
          </a:solidFill>
          <a:ln cap="flat" cmpd="sng" w="2857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>
                <a:solidFill>
                  <a:schemeClr val="dk2"/>
                </a:solidFill>
              </a:rPr>
              <a:t>And again: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2"/>
                </a:solidFill>
              </a:rPr>
              <a:t>There are some beautiful </a:t>
            </a:r>
            <a:r>
              <a:rPr i="1" lang="ca">
                <a:solidFill>
                  <a:schemeClr val="dk2"/>
                </a:solidFill>
              </a:rPr>
              <a:t>user guides, documentations,</a:t>
            </a:r>
            <a:r>
              <a:rPr lang="ca">
                <a:solidFill>
                  <a:schemeClr val="dk2"/>
                </a:solidFill>
              </a:rPr>
              <a:t> etc. waiting for you to explore when you do not know how to do what you want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Python Libraries</a:t>
            </a:r>
            <a:endParaRPr/>
          </a:p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311700" y="2746275"/>
            <a:ext cx="3999900" cy="2181000"/>
          </a:xfrm>
          <a:prstGeom prst="rect">
            <a:avLst/>
          </a:prstGeom>
          <a:solidFill>
            <a:srgbClr val="C9DAF8"/>
          </a:solidFill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300"/>
              <a:t>Benefits:</a:t>
            </a:r>
            <a:endParaRPr b="1" sz="1300"/>
          </a:p>
          <a:p>
            <a:pPr indent="-2984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00"/>
              <a:buChar char="➢"/>
            </a:pPr>
            <a:r>
              <a:rPr lang="ca" sz="1100"/>
              <a:t>Less time consuming</a:t>
            </a:r>
            <a:endParaRPr sz="1100"/>
          </a:p>
          <a:p>
            <a:pPr indent="-2984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Char char="➢"/>
            </a:pPr>
            <a:r>
              <a:rPr lang="ca" sz="1100"/>
              <a:t>More stable data structures</a:t>
            </a:r>
            <a:endParaRPr sz="1100"/>
          </a:p>
          <a:p>
            <a:pPr indent="-2984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Char char="➢"/>
            </a:pPr>
            <a:r>
              <a:rPr lang="ca" sz="1100"/>
              <a:t>Wrappers of C/C++</a:t>
            </a:r>
            <a:endParaRPr sz="1100"/>
          </a:p>
          <a:p>
            <a:pPr indent="-2984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Char char="➢"/>
            </a:pPr>
            <a:r>
              <a:rPr lang="ca" sz="1100"/>
              <a:t>Reproducibility (if widely used)</a:t>
            </a:r>
            <a:endParaRPr sz="1100"/>
          </a:p>
          <a:p>
            <a:pPr indent="-2984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Char char="➢"/>
            </a:pPr>
            <a:r>
              <a:rPr lang="ca" sz="1100"/>
              <a:t>Can be very specific</a:t>
            </a:r>
            <a:endParaRPr sz="11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 sz="1300"/>
              <a:t>Drawbacks</a:t>
            </a:r>
            <a:r>
              <a:rPr b="1" lang="ca" sz="1100"/>
              <a:t>:</a:t>
            </a:r>
            <a:endParaRPr b="1" sz="1100"/>
          </a:p>
          <a:p>
            <a:pPr indent="-2984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100"/>
              <a:buChar char="➢"/>
            </a:pPr>
            <a:r>
              <a:rPr lang="ca" sz="1100"/>
              <a:t>Anybody can write a package</a:t>
            </a:r>
            <a:endParaRPr sz="1100"/>
          </a:p>
          <a:p>
            <a:pPr indent="-2984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Char char="➢"/>
            </a:pPr>
            <a:r>
              <a:rPr lang="ca" sz="1100"/>
              <a:t>Not for widely used is better</a:t>
            </a:r>
            <a:endParaRPr sz="1100"/>
          </a:p>
          <a:p>
            <a:pPr indent="-2984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Char char="➢"/>
            </a:pPr>
            <a:r>
              <a:rPr lang="ca" sz="1100"/>
              <a:t>Can be discontinued in the future</a:t>
            </a:r>
            <a:endParaRPr sz="1100"/>
          </a:p>
          <a:p>
            <a:pPr indent="-2984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Char char="➢"/>
            </a:pPr>
            <a:r>
              <a:rPr lang="ca" sz="1100"/>
              <a:t>Documentation</a:t>
            </a:r>
            <a:endParaRPr sz="1100"/>
          </a:p>
        </p:txBody>
      </p:sp>
      <p:sp>
        <p:nvSpPr>
          <p:cNvPr id="95" name="Google Shape;95;p15"/>
          <p:cNvSpPr txBox="1"/>
          <p:nvPr/>
        </p:nvSpPr>
        <p:spPr>
          <a:xfrm>
            <a:off x="311700" y="8467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Using Libraries in our approaches</a:t>
            </a:r>
            <a:endParaRPr b="1" sz="1600">
              <a:solidFill>
                <a:schemeClr val="dk2"/>
              </a:solidFill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4832400" y="8467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Usage and types</a:t>
            </a:r>
            <a:endParaRPr b="1" sz="1600">
              <a:solidFill>
                <a:schemeClr val="dk2"/>
              </a:solidFill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2075" y="1548025"/>
            <a:ext cx="4041950" cy="16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7327925" y="1816100"/>
            <a:ext cx="1436100" cy="305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First-party library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7138100" y="2226475"/>
            <a:ext cx="1841700" cy="4026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Second-party library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000">
                <a:solidFill>
                  <a:schemeClr val="dk2"/>
                </a:solidFill>
              </a:rPr>
              <a:t>(Standard Python Libraries)</a:t>
            </a:r>
            <a:endParaRPr i="1" sz="1000">
              <a:solidFill>
                <a:schemeClr val="dk2"/>
              </a:solidFill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6922325" y="3348150"/>
            <a:ext cx="1841700" cy="4026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</a:rPr>
              <a:t>Third</a:t>
            </a:r>
            <a:r>
              <a:rPr lang="ca" sz="1200">
                <a:solidFill>
                  <a:schemeClr val="dk2"/>
                </a:solidFill>
              </a:rPr>
              <a:t>-party library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1000">
                <a:solidFill>
                  <a:schemeClr val="dk2"/>
                </a:solidFill>
              </a:rPr>
              <a:t>(f. ex. Scientific Libraries)</a:t>
            </a:r>
            <a:endParaRPr i="1" sz="1000">
              <a:solidFill>
                <a:schemeClr val="dk2"/>
              </a:solidFill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4764125" y="3840775"/>
            <a:ext cx="3999900" cy="108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&gt;</a:t>
            </a:r>
            <a:r>
              <a:rPr lang="ca" sz="1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os.listdir()</a:t>
            </a:r>
            <a:endParaRPr sz="11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&gt; dandy.Cat()</a:t>
            </a:r>
            <a:endParaRPr sz="11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&gt; Cat()</a:t>
            </a:r>
            <a:endParaRPr sz="11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&gt; plt.lineplot()</a:t>
            </a:r>
            <a:endParaRPr sz="11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6343125" y="3840775"/>
            <a:ext cx="146187" cy="218835"/>
          </a:xfrm>
          <a:custGeom>
            <a:rect b="b" l="l" r="r" t="t"/>
            <a:pathLst>
              <a:path extrusionOk="0" h="18760" w="14070">
                <a:moveTo>
                  <a:pt x="0" y="11882"/>
                </a:moveTo>
                <a:lnTo>
                  <a:pt x="5315" y="18760"/>
                </a:lnTo>
                <a:lnTo>
                  <a:pt x="14070" y="0"/>
                </a:lnTo>
              </a:path>
            </a:pathLst>
          </a:cu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Google Shape;103;p15"/>
          <p:cNvSpPr/>
          <p:nvPr/>
        </p:nvSpPr>
        <p:spPr>
          <a:xfrm>
            <a:off x="5760725" y="4391825"/>
            <a:ext cx="146187" cy="218835"/>
          </a:xfrm>
          <a:custGeom>
            <a:rect b="b" l="l" r="r" t="t"/>
            <a:pathLst>
              <a:path extrusionOk="0" h="18760" w="14070">
                <a:moveTo>
                  <a:pt x="0" y="11882"/>
                </a:moveTo>
                <a:lnTo>
                  <a:pt x="5315" y="18760"/>
                </a:lnTo>
                <a:lnTo>
                  <a:pt x="14070" y="0"/>
                </a:lnTo>
              </a:path>
            </a:pathLst>
          </a:cu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Google Shape;104;p15"/>
          <p:cNvSpPr/>
          <p:nvPr/>
        </p:nvSpPr>
        <p:spPr>
          <a:xfrm>
            <a:off x="6429025" y="4610650"/>
            <a:ext cx="146187" cy="218835"/>
          </a:xfrm>
          <a:custGeom>
            <a:rect b="b" l="l" r="r" t="t"/>
            <a:pathLst>
              <a:path extrusionOk="0" h="18760" w="14070">
                <a:moveTo>
                  <a:pt x="0" y="11882"/>
                </a:moveTo>
                <a:lnTo>
                  <a:pt x="5315" y="18760"/>
                </a:lnTo>
                <a:lnTo>
                  <a:pt x="14070" y="0"/>
                </a:lnTo>
              </a:path>
            </a:pathLst>
          </a:cu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05" name="Google Shape;105;p15"/>
          <p:cNvCxnSpPr/>
          <p:nvPr/>
        </p:nvCxnSpPr>
        <p:spPr>
          <a:xfrm>
            <a:off x="6043725" y="4169000"/>
            <a:ext cx="164100" cy="1875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Google Shape;106;p15"/>
          <p:cNvCxnSpPr/>
          <p:nvPr/>
        </p:nvCxnSpPr>
        <p:spPr>
          <a:xfrm flipH="1" rot="10800000">
            <a:off x="6051550" y="4145675"/>
            <a:ext cx="156300" cy="1953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" name="Google Shape;107;p15"/>
          <p:cNvSpPr txBox="1"/>
          <p:nvPr/>
        </p:nvSpPr>
        <p:spPr>
          <a:xfrm>
            <a:off x="334050" y="1286925"/>
            <a:ext cx="3977700" cy="14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300">
                <a:solidFill>
                  <a:schemeClr val="dk2"/>
                </a:solidFill>
              </a:rPr>
              <a:t>Sometimes somebody else has already created the functions/data structures we need.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300">
                <a:solidFill>
                  <a:schemeClr val="dk2"/>
                </a:solidFill>
              </a:rPr>
              <a:t>From basic math to very particular file formats/operations.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Python Libraries</a:t>
            </a:r>
            <a:endParaRPr/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311700" y="1152475"/>
            <a:ext cx="3999900" cy="16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a" sz="1300"/>
              <a:t>Built-in modules (written in C)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a" sz="1300"/>
              <a:t>Come with the Python distribution (no need to install)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a" sz="1300"/>
              <a:t>Standardized solutions for everyday programming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a" u="sng"/>
              <a:t>Examples</a:t>
            </a:r>
            <a:r>
              <a:rPr lang="ca"/>
              <a:t>:</a:t>
            </a:r>
            <a:endParaRPr/>
          </a:p>
        </p:txBody>
      </p:sp>
      <p:sp>
        <p:nvSpPr>
          <p:cNvPr id="114" name="Google Shape;114;p16"/>
          <p:cNvSpPr txBox="1"/>
          <p:nvPr>
            <p:ph idx="2" type="body"/>
          </p:nvPr>
        </p:nvSpPr>
        <p:spPr>
          <a:xfrm>
            <a:off x="4832400" y="1152475"/>
            <a:ext cx="3999900" cy="16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a" sz="1300"/>
              <a:t>Any module not written by you (</a:t>
            </a:r>
            <a:r>
              <a:rPr i="1" lang="ca" sz="1300"/>
              <a:t>first party</a:t>
            </a:r>
            <a:r>
              <a:rPr lang="ca" sz="1300"/>
              <a:t>) nor included in the standard library (</a:t>
            </a:r>
            <a:r>
              <a:rPr i="1" lang="ca" sz="1300"/>
              <a:t>second party</a:t>
            </a:r>
            <a:r>
              <a:rPr lang="ca" sz="1300"/>
              <a:t>).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a" sz="1300"/>
              <a:t>Need to be installed by you (not in standard Python distribution)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a" sz="1300"/>
              <a:t>Add functionality not necessary for everybody</a:t>
            </a:r>
            <a:endParaRPr i="1" sz="1300"/>
          </a:p>
        </p:txBody>
      </p:sp>
      <p:sp>
        <p:nvSpPr>
          <p:cNvPr id="115" name="Google Shape;115;p16"/>
          <p:cNvSpPr txBox="1"/>
          <p:nvPr/>
        </p:nvSpPr>
        <p:spPr>
          <a:xfrm>
            <a:off x="311700" y="8467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Standard Python’s Library</a:t>
            </a:r>
            <a:endParaRPr b="1" sz="1600">
              <a:solidFill>
                <a:schemeClr val="dk2"/>
              </a:solidFill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4832400" y="8467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Scientific</a:t>
            </a:r>
            <a:r>
              <a:rPr b="1" lang="ca" sz="1600">
                <a:solidFill>
                  <a:schemeClr val="dk2"/>
                </a:solidFill>
              </a:rPr>
              <a:t> Libraries</a:t>
            </a:r>
            <a:endParaRPr b="1" sz="1600">
              <a:solidFill>
                <a:schemeClr val="dk2"/>
              </a:solidFill>
            </a:endParaRPr>
          </a:p>
        </p:txBody>
      </p:sp>
      <p:graphicFrame>
        <p:nvGraphicFramePr>
          <p:cNvPr id="117" name="Google Shape;117;p16"/>
          <p:cNvGraphicFramePr/>
          <p:nvPr/>
        </p:nvGraphicFramePr>
        <p:xfrm>
          <a:off x="235500" y="281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{BCAB8F3E-8531-4E68-ADF9-513EB283994C}</a:tableStyleId>
              </a:tblPr>
              <a:tblGrid>
                <a:gridCol w="1412625"/>
                <a:gridCol w="2853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a" sz="1200"/>
                        <a:t>math</a:t>
                      </a:r>
                      <a:endParaRPr i="1" sz="1200"/>
                    </a:p>
                  </a:txBody>
                  <a:tcPr marT="91425" marB="91425" marR="91425" marL="91425"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Mathematical Functions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a" sz="1200"/>
                        <a:t>os</a:t>
                      </a:r>
                      <a:endParaRPr i="1" sz="1200"/>
                    </a:p>
                  </a:txBody>
                  <a:tcPr marT="91425" marB="91425" marR="91425" marL="91425"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Provide functionality to modify, arrange and navigate through the filesystem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a" sz="1200"/>
                        <a:t>subprocess</a:t>
                      </a:r>
                      <a:endParaRPr i="1" sz="1200"/>
                    </a:p>
                  </a:txBody>
                  <a:tcPr marT="91425" marB="91425" marR="91425" marL="91425"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For running executables or processes from your python code.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a" sz="1200"/>
                        <a:t>json/csv/gzip</a:t>
                      </a:r>
                      <a:endParaRPr i="1" sz="1200"/>
                    </a:p>
                  </a:txBody>
                  <a:tcPr marT="91425" marB="91425" marR="91425" marL="91425"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For managing json/csv/gzip files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a" sz="1200"/>
                        <a:t>argparse</a:t>
                      </a:r>
                      <a:endParaRPr i="1" sz="1200"/>
                    </a:p>
                  </a:txBody>
                  <a:tcPr marT="91425" marB="91425" marR="91425" marL="91425"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Provide a platform for command line options and arguments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8" name="Google Shape;118;p16"/>
          <p:cNvSpPr txBox="1"/>
          <p:nvPr/>
        </p:nvSpPr>
        <p:spPr>
          <a:xfrm>
            <a:off x="4832400" y="3330475"/>
            <a:ext cx="3999900" cy="11292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a" sz="1500" u="sng">
                <a:solidFill>
                  <a:schemeClr val="dk2"/>
                </a:solidFill>
              </a:rPr>
              <a:t>But how do I install them?</a:t>
            </a:r>
            <a:endParaRPr i="1" sz="1500" u="sng">
              <a:solidFill>
                <a:schemeClr val="dk2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00"/>
              <a:buChar char="➢"/>
            </a:pPr>
            <a:r>
              <a:rPr i="1" lang="ca" sz="1300">
                <a:solidFill>
                  <a:schemeClr val="dk2"/>
                </a:solidFill>
              </a:rPr>
              <a:t>PyPI (pip)</a:t>
            </a:r>
            <a:endParaRPr i="1" sz="1300">
              <a:solidFill>
                <a:schemeClr val="dk2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➢"/>
            </a:pPr>
            <a:r>
              <a:rPr i="1" lang="ca" sz="1300">
                <a:solidFill>
                  <a:schemeClr val="dk2"/>
                </a:solidFill>
              </a:rPr>
              <a:t>conda</a:t>
            </a:r>
            <a:endParaRPr i="1"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Python Libraries - PyPI</a:t>
            </a:r>
            <a:endParaRPr/>
          </a:p>
        </p:txBody>
      </p:sp>
      <p:sp>
        <p:nvSpPr>
          <p:cNvPr id="124" name="Google Shape;124;p17"/>
          <p:cNvSpPr txBox="1"/>
          <p:nvPr>
            <p:ph idx="1" type="body"/>
          </p:nvPr>
        </p:nvSpPr>
        <p:spPr>
          <a:xfrm>
            <a:off x="311700" y="1152475"/>
            <a:ext cx="3999900" cy="14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/>
              <a:t>Contains all popular third party libraries</a:t>
            </a:r>
            <a:endParaRPr sz="15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ca" sz="1500"/>
              <a:t>pip</a:t>
            </a:r>
            <a:r>
              <a:rPr lang="ca" sz="1500"/>
              <a:t> will </a:t>
            </a:r>
            <a:r>
              <a:rPr lang="ca" sz="1500"/>
              <a:t>automatically</a:t>
            </a:r>
            <a:r>
              <a:rPr lang="ca" sz="1500"/>
              <a:t> search there for the packages you want to install</a:t>
            </a:r>
            <a:endParaRPr sz="1500"/>
          </a:p>
        </p:txBody>
      </p:sp>
      <p:sp>
        <p:nvSpPr>
          <p:cNvPr id="125" name="Google Shape;125;p17"/>
          <p:cNvSpPr txBox="1"/>
          <p:nvPr/>
        </p:nvSpPr>
        <p:spPr>
          <a:xfrm>
            <a:off x="311700" y="8467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PyPI - Python Package Index</a:t>
            </a:r>
            <a:endParaRPr b="1" sz="1600">
              <a:solidFill>
                <a:schemeClr val="dk2"/>
              </a:solidFill>
            </a:endParaRPr>
          </a:p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311700" y="2899525"/>
            <a:ext cx="3999900" cy="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a" sz="1500"/>
              <a:t>U</a:t>
            </a:r>
            <a:r>
              <a:rPr lang="ca" sz="1500"/>
              <a:t>se it to install, delete, upgrade packages.</a:t>
            </a:r>
            <a:endParaRPr sz="1500"/>
          </a:p>
        </p:txBody>
      </p:sp>
      <p:sp>
        <p:nvSpPr>
          <p:cNvPr id="127" name="Google Shape;127;p17"/>
          <p:cNvSpPr txBox="1"/>
          <p:nvPr/>
        </p:nvSpPr>
        <p:spPr>
          <a:xfrm>
            <a:off x="311700" y="259382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a" sz="1600">
                <a:solidFill>
                  <a:schemeClr val="dk2"/>
                </a:solidFill>
              </a:rPr>
              <a:t>pip</a:t>
            </a:r>
            <a:r>
              <a:rPr b="1" lang="ca" sz="1600">
                <a:solidFill>
                  <a:schemeClr val="dk2"/>
                </a:solidFill>
              </a:rPr>
              <a:t> - Python’s Package Manager</a:t>
            </a:r>
            <a:endParaRPr b="1" sz="1600">
              <a:solidFill>
                <a:schemeClr val="dk2"/>
              </a:solidFill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311700" y="3520175"/>
            <a:ext cx="3999900" cy="89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$ pip install numpy</a:t>
            </a:r>
            <a:endParaRPr sz="11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# or python -m pip install numpy</a:t>
            </a:r>
            <a:endParaRPr sz="11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$ pip install numpy --upgrade</a:t>
            </a:r>
            <a:endParaRPr sz="11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4832400" y="8467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Examples</a:t>
            </a:r>
            <a:endParaRPr b="1" sz="1600">
              <a:solidFill>
                <a:schemeClr val="dk2"/>
              </a:solidFill>
            </a:endParaRPr>
          </a:p>
        </p:txBody>
      </p:sp>
      <p:graphicFrame>
        <p:nvGraphicFramePr>
          <p:cNvPr id="130" name="Google Shape;130;p17"/>
          <p:cNvGraphicFramePr/>
          <p:nvPr/>
        </p:nvGraphicFramePr>
        <p:xfrm>
          <a:off x="4699338" y="130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{BCAB8F3E-8531-4E68-ADF9-513EB283994C}</a:tableStyleId>
              </a:tblPr>
              <a:tblGrid>
                <a:gridCol w="1654950"/>
                <a:gridCol w="26110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a" sz="1200"/>
                        <a:t>Sckit-learn</a:t>
                      </a:r>
                      <a:endParaRPr i="1" sz="1200"/>
                    </a:p>
                  </a:txBody>
                  <a:tcPr marT="91425" marB="91425" marR="91425" marL="91425"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Machine learning algorithms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a" sz="1200"/>
                        <a:t>Matplotlib/</a:t>
                      </a:r>
                      <a:endParaRPr i="1"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a" sz="1200"/>
                        <a:t>Seaborn</a:t>
                      </a:r>
                      <a:endParaRPr i="1" sz="1200"/>
                    </a:p>
                  </a:txBody>
                  <a:tcPr marT="91425" marB="91425" marR="91425" marL="91425"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/>
                        <a:t>Graph making software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51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a" sz="1200"/>
                        <a:t>Pytorch/ Tensorflow</a:t>
                      </a:r>
                      <a:endParaRPr i="1" sz="1200"/>
                    </a:p>
                  </a:txBody>
                  <a:tcPr marT="91425" marB="91425" marR="91425" marL="91425"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ca" sz="1000">
                          <a:solidFill>
                            <a:schemeClr val="dk1"/>
                          </a:solidFill>
                        </a:rPr>
                        <a:t>Deep learning algorithms</a:t>
                      </a:r>
                      <a:endParaRPr i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ca" sz="1200">
                          <a:solidFill>
                            <a:schemeClr val="dk1"/>
                          </a:solidFill>
                        </a:rPr>
                        <a:t>Django</a:t>
                      </a:r>
                      <a:endParaRPr i="1" sz="1200"/>
                    </a:p>
                  </a:txBody>
                  <a:tcPr marT="91425" marB="91425" marR="91425" marL="91425"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ca" sz="1000">
                          <a:solidFill>
                            <a:schemeClr val="dk1"/>
                          </a:solidFill>
                        </a:rPr>
                        <a:t>Web development tools</a:t>
                      </a:r>
                      <a:endParaRPr i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ca" sz="1200">
                          <a:solidFill>
                            <a:schemeClr val="dk1"/>
                          </a:solidFill>
                        </a:rPr>
                        <a:t>Biopython</a:t>
                      </a:r>
                      <a:endParaRPr i="1" sz="1200"/>
                    </a:p>
                  </a:txBody>
                  <a:tcPr marT="91425" marB="91425" marR="91425" marL="91425"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a" sz="1000">
                          <a:solidFill>
                            <a:schemeClr val="dk1"/>
                          </a:solidFill>
                        </a:rPr>
                        <a:t>Tools for bioinformaticians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ca" sz="1200">
                          <a:solidFill>
                            <a:schemeClr val="dk1"/>
                          </a:solidFill>
                        </a:rPr>
                        <a:t>Numpy</a:t>
                      </a:r>
                      <a:endParaRPr i="1"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a" sz="1000">
                          <a:solidFill>
                            <a:schemeClr val="dk1"/>
                          </a:solidFill>
                        </a:rPr>
                        <a:t>P</a:t>
                      </a:r>
                      <a:r>
                        <a:rPr i="1" lang="ca" sz="1000">
                          <a:solidFill>
                            <a:schemeClr val="dk1"/>
                          </a:solidFill>
                        </a:rPr>
                        <a:t>erform a wide variety of mathematical operations on arrays</a:t>
                      </a:r>
                      <a:endParaRPr i="1"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ca" sz="1200">
                          <a:solidFill>
                            <a:schemeClr val="dk1"/>
                          </a:solidFill>
                        </a:rPr>
                        <a:t>Pandas</a:t>
                      </a:r>
                      <a:endParaRPr i="1"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a" sz="1000">
                          <a:solidFill>
                            <a:schemeClr val="dk1"/>
                          </a:solidFill>
                        </a:rPr>
                        <a:t>Work with data organized in columns/rows</a:t>
                      </a:r>
                      <a:endParaRPr i="1"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a" sz="1200">
                          <a:solidFill>
                            <a:schemeClr val="dk1"/>
                          </a:solidFill>
                        </a:rPr>
                        <a:t>Scipy</a:t>
                      </a:r>
                      <a:endParaRPr i="1"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a" sz="1000">
                          <a:solidFill>
                            <a:schemeClr val="dk1"/>
                          </a:solidFill>
                        </a:rPr>
                        <a:t>Statistical analysis</a:t>
                      </a:r>
                      <a:endParaRPr i="1"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31" name="Google Shape;13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9950" y="3234775"/>
            <a:ext cx="579150" cy="3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1200" y="3735099"/>
            <a:ext cx="771779" cy="30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9339" y="1364473"/>
            <a:ext cx="495498" cy="266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61200" y="1687875"/>
            <a:ext cx="771775" cy="257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33562" y="1843100"/>
            <a:ext cx="320737" cy="3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87400" y="2829300"/>
            <a:ext cx="445575" cy="1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61200" y="2437100"/>
            <a:ext cx="611400" cy="30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06738" y="4112853"/>
            <a:ext cx="445575" cy="31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31575" y="4536000"/>
            <a:ext cx="320750" cy="32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Python Libraries - Conda</a:t>
            </a:r>
            <a:endParaRPr/>
          </a:p>
        </p:txBody>
      </p:sp>
      <p:sp>
        <p:nvSpPr>
          <p:cNvPr id="145" name="Google Shape;145;p18"/>
          <p:cNvSpPr txBox="1"/>
          <p:nvPr>
            <p:ph idx="1" type="body"/>
          </p:nvPr>
        </p:nvSpPr>
        <p:spPr>
          <a:xfrm>
            <a:off x="311700" y="1152475"/>
            <a:ext cx="3999900" cy="8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a"/>
              <a:t>Packages can be interconnnected. In fact, a lot of packages are extensions of more “core” packages</a:t>
            </a:r>
            <a:endParaRPr/>
          </a:p>
        </p:txBody>
      </p:sp>
      <p:sp>
        <p:nvSpPr>
          <p:cNvPr id="146" name="Google Shape;146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Sometimes you will need to have packages with different versions in your computer.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a"/>
              <a:t>For that reason, environments can be quite useful (like the ones provided by </a:t>
            </a:r>
            <a:r>
              <a:rPr b="1" lang="ca"/>
              <a:t>Conda</a:t>
            </a:r>
            <a:r>
              <a:rPr lang="ca"/>
              <a:t>).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311700" y="8467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Packages are interconnected</a:t>
            </a:r>
            <a:endParaRPr b="1" sz="1600">
              <a:solidFill>
                <a:schemeClr val="dk2"/>
              </a:solidFill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4832400" y="8467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Virtual Environments</a:t>
            </a:r>
            <a:endParaRPr b="1" sz="1600">
              <a:solidFill>
                <a:schemeClr val="dk2"/>
              </a:solidFill>
            </a:endParaRPr>
          </a:p>
        </p:txBody>
      </p:sp>
      <p:pic>
        <p:nvPicPr>
          <p:cNvPr id="149" name="Google Shape;14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50" y="1960800"/>
            <a:ext cx="4016321" cy="281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/>
        </p:nvSpPr>
        <p:spPr>
          <a:xfrm>
            <a:off x="4832400" y="3113700"/>
            <a:ext cx="3999900" cy="108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$ conda create env -name “course”</a:t>
            </a:r>
            <a:endParaRPr sz="11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$ conda activate course</a:t>
            </a:r>
            <a:endParaRPr sz="11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$ conda install numpy</a:t>
            </a:r>
            <a:endParaRPr sz="11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1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$ conda install numpy==1.16</a:t>
            </a:r>
            <a:endParaRPr sz="11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Scientific</a:t>
            </a:r>
            <a:r>
              <a:rPr lang="ca"/>
              <a:t> Python Libraries</a:t>
            </a:r>
            <a:endParaRPr/>
          </a:p>
        </p:txBody>
      </p:sp>
      <p:sp>
        <p:nvSpPr>
          <p:cNvPr id="156" name="Google Shape;156;p19"/>
          <p:cNvSpPr txBox="1"/>
          <p:nvPr>
            <p:ph idx="1" type="body"/>
          </p:nvPr>
        </p:nvSpPr>
        <p:spPr>
          <a:xfrm>
            <a:off x="311700" y="1152475"/>
            <a:ext cx="3999900" cy="1021200"/>
          </a:xfrm>
          <a:prstGeom prst="rect">
            <a:avLst/>
          </a:prstGeom>
          <a:solidFill>
            <a:srgbClr val="C9DAF8"/>
          </a:solidFill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a" u="sng"/>
              <a:t>You don’t</a:t>
            </a:r>
            <a:endParaRPr i="1" u="sng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a"/>
              <a:t>But they have </a:t>
            </a:r>
            <a:r>
              <a:rPr i="1" lang="ca"/>
              <a:t>Documentation and User Guides </a:t>
            </a:r>
            <a:r>
              <a:rPr lang="ca"/>
              <a:t>online.</a:t>
            </a:r>
            <a:endParaRPr/>
          </a:p>
        </p:txBody>
      </p:sp>
      <p:sp>
        <p:nvSpPr>
          <p:cNvPr id="157" name="Google Shape;157;p19"/>
          <p:cNvSpPr txBox="1"/>
          <p:nvPr/>
        </p:nvSpPr>
        <p:spPr>
          <a:xfrm>
            <a:off x="311700" y="8467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How do I learn to use them?</a:t>
            </a:r>
            <a:endParaRPr b="1" sz="1600">
              <a:solidFill>
                <a:schemeClr val="dk2"/>
              </a:solidFill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217650"/>
            <a:ext cx="4527599" cy="286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3450" y="1443400"/>
            <a:ext cx="4573775" cy="28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>
            <p:ph type="ctrTitle"/>
          </p:nvPr>
        </p:nvSpPr>
        <p:spPr>
          <a:xfrm>
            <a:off x="311700" y="1909925"/>
            <a:ext cx="8520600" cy="887400"/>
          </a:xfrm>
          <a:prstGeom prst="rect">
            <a:avLst/>
          </a:prstGeom>
          <a:solidFill>
            <a:srgbClr val="EAD1DC"/>
          </a:solidFill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Pandas</a:t>
            </a:r>
            <a:endParaRPr/>
          </a:p>
        </p:txBody>
      </p:sp>
      <p:sp>
        <p:nvSpPr>
          <p:cNvPr id="165" name="Google Shape;165;p20"/>
          <p:cNvSpPr txBox="1"/>
          <p:nvPr>
            <p:ph idx="1" type="subTitle"/>
          </p:nvPr>
        </p:nvSpPr>
        <p:spPr>
          <a:xfrm>
            <a:off x="2281650" y="2873525"/>
            <a:ext cx="4580700" cy="678300"/>
          </a:xfrm>
          <a:prstGeom prst="rect">
            <a:avLst/>
          </a:prstGeom>
          <a:solidFill>
            <a:srgbClr val="D5A6BD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You are better than </a:t>
            </a:r>
            <a:r>
              <a:rPr i="1" lang="ca"/>
              <a:t>EXCEL</a:t>
            </a:r>
            <a:endParaRPr i="1"/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525" y="762125"/>
            <a:ext cx="904175" cy="64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Pandas</a:t>
            </a:r>
            <a:endParaRPr/>
          </a:p>
        </p:txBody>
      </p:sp>
      <p:sp>
        <p:nvSpPr>
          <p:cNvPr id="172" name="Google Shape;172;p21"/>
          <p:cNvSpPr txBox="1"/>
          <p:nvPr>
            <p:ph idx="1" type="body"/>
          </p:nvPr>
        </p:nvSpPr>
        <p:spPr>
          <a:xfrm>
            <a:off x="311700" y="1152475"/>
            <a:ext cx="3999900" cy="23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a"/>
              <a:t>List of list, list of dictionaries, tuples of dicts… What about Excel-like metadata?</a:t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/>
              <a:t>Pandas</a:t>
            </a:r>
            <a:r>
              <a:rPr lang="ca"/>
              <a:t> is a very popular toolkit when working with metadata data (like having R or Excel in Python).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a"/>
              <a:t>It is built on </a:t>
            </a:r>
            <a:r>
              <a:rPr b="1" lang="ca"/>
              <a:t>Numpy</a:t>
            </a:r>
            <a:r>
              <a:rPr lang="ca"/>
              <a:t>. Though it is slower, it is much user friendly and works with more types of data.</a:t>
            </a:r>
            <a:endParaRPr/>
          </a:p>
        </p:txBody>
      </p:sp>
      <p:sp>
        <p:nvSpPr>
          <p:cNvPr id="173" name="Google Shape;173;p21"/>
          <p:cNvSpPr txBox="1"/>
          <p:nvPr/>
        </p:nvSpPr>
        <p:spPr>
          <a:xfrm>
            <a:off x="311700" y="846775"/>
            <a:ext cx="3999900" cy="3057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2"/>
                </a:solidFill>
              </a:rPr>
              <a:t>Library for structured data</a:t>
            </a:r>
            <a:endParaRPr b="1" sz="1600">
              <a:solidFill>
                <a:schemeClr val="dk2"/>
              </a:solidFill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257300" y="3496675"/>
            <a:ext cx="3830100" cy="140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&gt; import pandas as pd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&gt; # Two main data structures: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&gt; serie = pd.Series([1.23, “F”, “T”])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&gt; df = pd.DataFrame(</a:t>
            </a:r>
            <a:r>
              <a:rPr lang="ca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[1.23, “F”, “T”],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				[0.23, “T”, “T”])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4925" y="833888"/>
            <a:ext cx="4527599" cy="298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